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322" r:id="rId3"/>
    <p:sldId id="321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</p:sldIdLst>
  <p:sldSz cx="12192000" cy="6858000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77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3C4FA-D46E-4F51-8E5C-D8C65DBB8CCB}" type="datetimeFigureOut">
              <a:rPr lang="tr-TR" smtClean="0"/>
              <a:t>11.05.2022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31E2F-62B4-4A5C-B0A3-29077E12C3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980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A2EC6-0F3C-4ED7-9E17-2A26BE1BA6FE}" type="datetimeFigureOut">
              <a:rPr lang="tr-TR" smtClean="0"/>
              <a:t>11.05.2022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647A3-AD58-403C-8F43-3DFA2EB9BE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2657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824564" y="3570974"/>
            <a:ext cx="10363200" cy="828032"/>
          </a:xfrm>
        </p:spPr>
        <p:txBody>
          <a:bodyPr anchor="b">
            <a:noAutofit/>
          </a:bodyPr>
          <a:lstStyle>
            <a:lvl1pPr algn="ctr">
              <a:defRPr sz="5400">
                <a:latin typeface="Garamond" panose="02020404030301010803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434164" y="4816557"/>
            <a:ext cx="9144000" cy="647743"/>
          </a:xfrm>
        </p:spPr>
        <p:txBody>
          <a:bodyPr/>
          <a:lstStyle>
            <a:lvl1pPr marL="0" indent="0" algn="ctr">
              <a:buNone/>
              <a:defRPr sz="2400">
                <a:latin typeface="Garamond" panose="02020404030301010803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dirty="0"/>
              <a:t>Asıl alt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784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5776FF-AC16-4B72-9C8A-C6C7B834E379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2757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5776FF-AC16-4B72-9C8A-C6C7B834E379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1032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928DA-8E2C-C6B9-8C2A-CDA64442FA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64E6E8-FC1A-957C-7226-AECC219C5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BD7A5-2009-3BBE-E0F9-C292E1C3A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25DB4-4113-464F-905E-A9961F1267AA}" type="datetimeFigureOut">
              <a:rPr lang="tr-TR" smtClean="0"/>
              <a:t>11.05.2022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83C69-7267-065A-3E3C-11354A59A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664BC-3EEA-7A66-90D0-20D367BBD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6C340-C3D3-40CC-9A39-8E729A840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319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610600" y="6354063"/>
            <a:ext cx="2743200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r>
              <a:rPr lang="tr-TR" dirty="0">
                <a:solidFill>
                  <a:prstClr val="white"/>
                </a:solidFill>
              </a:rPr>
              <a:t>/61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882882" y="221381"/>
            <a:ext cx="9659753" cy="1238302"/>
          </a:xfrm>
        </p:spPr>
        <p:txBody>
          <a:bodyPr>
            <a:normAutofit/>
          </a:bodyPr>
          <a:lstStyle>
            <a:lvl1pPr>
              <a:defRPr sz="3600" b="1" baseline="0">
                <a:solidFill>
                  <a:schemeClr val="bg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YANSI BAŞLIĞI</a:t>
            </a:r>
            <a:endParaRPr lang="en-US" dirty="0"/>
          </a:p>
        </p:txBody>
      </p:sp>
      <p:sp>
        <p:nvSpPr>
          <p:cNvPr id="10" name="İçerik Yer Tutucusu 2"/>
          <p:cNvSpPr>
            <a:spLocks noGrp="1"/>
          </p:cNvSpPr>
          <p:nvPr>
            <p:ph idx="1" hasCustomPrompt="1"/>
          </p:nvPr>
        </p:nvSpPr>
        <p:spPr>
          <a:xfrm>
            <a:off x="618067" y="1681932"/>
            <a:ext cx="10515600" cy="4351338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r>
              <a:rPr lang="tr-TR" sz="28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endParaRPr lang="tr-TR" sz="28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endParaRPr lang="tr-TR" sz="28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endParaRPr lang="tr-TR" sz="28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endParaRPr lang="tr-TR" sz="28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endParaRPr lang="tr-TR" sz="28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>
              <a:buClr>
                <a:srgbClr val="9D1D1D"/>
              </a:buClr>
              <a:buFont typeface="Wingdings" panose="05000000000000000000" pitchFamily="2" charset="2"/>
              <a:buChar char="v"/>
            </a:pPr>
            <a:endParaRPr lang="tr-TR" sz="28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810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5776FF-AC16-4B72-9C8A-C6C7B834E379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961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5776FF-AC16-4B72-9C8A-C6C7B834E379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8297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5776FF-AC16-4B72-9C8A-C6C7B834E379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567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5776FF-AC16-4B72-9C8A-C6C7B834E379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162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5776FF-AC16-4B72-9C8A-C6C7B834E379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562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5776FF-AC16-4B72-9C8A-C6C7B834E379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441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5776FF-AC16-4B72-9C8A-C6C7B834E379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6067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5776FF-AC16-4B72-9C8A-C6C7B834E379}" type="slidenum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215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48979D-3ED9-5B42-85A2-DEEFD6352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541A8B-E08E-92A1-3B64-344177418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A0D7C-E2ED-5F7A-3B2E-E9B1753FAE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25DB4-4113-464F-905E-A9961F1267AA}" type="datetimeFigureOut">
              <a:rPr lang="tr-TR" smtClean="0"/>
              <a:t>11.05.2022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CC088-BC9F-4754-A592-A5B8D9D83B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FD159-0E75-977E-71B5-6D8A1016EE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6C340-C3D3-40CC-9A39-8E729A8406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06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B83F9-3027-1F6F-ECED-55F9180584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TOPLU PAZARLIK HUKUKU</a:t>
            </a:r>
            <a:br>
              <a:rPr lang="tr-TR" dirty="0"/>
            </a:br>
            <a:r>
              <a:rPr lang="tr-TR" dirty="0"/>
              <a:t>11. Hafta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D83DBA-425E-0134-F430-7479FE7923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tr-TR" sz="3200" b="1" dirty="0"/>
          </a:p>
          <a:p>
            <a:r>
              <a:rPr lang="tr-TR" sz="3200" b="1" dirty="0"/>
              <a:t>Grev ve Lokavt Kararı</a:t>
            </a:r>
          </a:p>
          <a:p>
            <a:r>
              <a:rPr lang="tr-TR" sz="3200" b="1" dirty="0"/>
              <a:t>Grev Oylaması</a:t>
            </a:r>
          </a:p>
        </p:txBody>
      </p:sp>
    </p:spTree>
    <p:extLst>
      <p:ext uri="{BB962C8B-B14F-4D97-AF65-F5344CB8AC3E}">
        <p14:creationId xmlns:p14="http://schemas.microsoft.com/office/powerpoint/2010/main" val="4083262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618068" y="221381"/>
            <a:ext cx="10924568" cy="1238302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Grev Oylaması II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600" dirty="0">
                <a:latin typeface="Garamond" panose="02020404030301010803" pitchFamily="18" charset="0"/>
                <a:cs typeface="Times New Roman" panose="02020603050405020304" pitchFamily="18" charset="0"/>
              </a:rPr>
              <a:t>Grev oylamasının yapılacağı gün ve saat taraflara bildirilir. </a:t>
            </a:r>
          </a:p>
          <a:p>
            <a:pPr lvl="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600" b="1" dirty="0">
                <a:latin typeface="Garamond" panose="02020404030301010803" pitchFamily="18" charset="0"/>
                <a:cs typeface="Times New Roman" panose="02020603050405020304" pitchFamily="18" charset="0"/>
              </a:rPr>
              <a:t>Altı iş günü içinde, </a:t>
            </a:r>
            <a:r>
              <a:rPr lang="tr-TR" sz="2600" dirty="0">
                <a:latin typeface="Garamond" panose="02020404030301010803" pitchFamily="18" charset="0"/>
                <a:cs typeface="Times New Roman" panose="02020603050405020304" pitchFamily="18" charset="0"/>
              </a:rPr>
              <a:t>işyerinde, iş saatleri dışında, </a:t>
            </a:r>
            <a:r>
              <a:rPr lang="tr-TR" sz="2600" b="1" dirty="0">
                <a:latin typeface="Garamond" panose="02020404030301010803" pitchFamily="18" charset="0"/>
                <a:cs typeface="Times New Roman" panose="02020603050405020304" pitchFamily="18" charset="0"/>
              </a:rPr>
              <a:t>görevli memurun gözetimi altında</a:t>
            </a:r>
            <a:r>
              <a:rPr lang="tr-TR" sz="2600" dirty="0">
                <a:latin typeface="Garamond" panose="02020404030301010803" pitchFamily="18" charset="0"/>
                <a:cs typeface="Times New Roman" panose="02020603050405020304" pitchFamily="18" charset="0"/>
              </a:rPr>
              <a:t> gizli oy açık tasnif esasına göre yapılır. </a:t>
            </a:r>
          </a:p>
          <a:p>
            <a:pPr lvl="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600" dirty="0">
                <a:latin typeface="Garamond" panose="02020404030301010803" pitchFamily="18" charset="0"/>
                <a:cs typeface="Times New Roman" panose="02020603050405020304" pitchFamily="18" charset="0"/>
              </a:rPr>
              <a:t>Grev oylamasının sonucu </a:t>
            </a:r>
            <a:r>
              <a:rPr lang="tr-TR" sz="2600" b="1" dirty="0">
                <a:latin typeface="Garamond" panose="02020404030301010803" pitchFamily="18" charset="0"/>
                <a:cs typeface="Times New Roman" panose="02020603050405020304" pitchFamily="18" charset="0"/>
              </a:rPr>
              <a:t>tutanağa bağlanarak </a:t>
            </a:r>
            <a:r>
              <a:rPr lang="tr-TR" sz="2600" dirty="0">
                <a:latin typeface="Garamond" panose="02020404030301010803" pitchFamily="18" charset="0"/>
                <a:cs typeface="Times New Roman" panose="02020603050405020304" pitchFamily="18" charset="0"/>
              </a:rPr>
              <a:t>taraflara verilir.</a:t>
            </a:r>
          </a:p>
          <a:p>
            <a:pPr lvl="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600" dirty="0">
                <a:latin typeface="Garamond" panose="02020404030301010803" pitchFamily="18" charset="0"/>
                <a:cs typeface="Times New Roman" panose="02020603050405020304" pitchFamily="18" charset="0"/>
              </a:rPr>
              <a:t>İşletme kapsamındaki uyuşmazlıklarda grev oylamaları her işyerinde ayrı ve eş zamanlı yapılır. </a:t>
            </a:r>
            <a:r>
              <a:rPr lang="tr-TR" sz="2600" b="1" dirty="0">
                <a:latin typeface="Garamond" panose="02020404030301010803" pitchFamily="18" charset="0"/>
                <a:cs typeface="Times New Roman" panose="02020603050405020304" pitchFamily="18" charset="0"/>
              </a:rPr>
              <a:t>Oylama sonuçları,</a:t>
            </a:r>
            <a:r>
              <a:rPr lang="tr-TR" sz="2600" dirty="0">
                <a:latin typeface="Garamond" panose="02020404030301010803" pitchFamily="18" charset="0"/>
                <a:cs typeface="Times New Roman" panose="02020603050405020304" pitchFamily="18" charset="0"/>
              </a:rPr>
              <a:t> işletme merkezinin bulunduğu il müdürlüğünde </a:t>
            </a:r>
            <a:r>
              <a:rPr lang="tr-TR" sz="2600" b="1" dirty="0">
                <a:latin typeface="Garamond" panose="02020404030301010803" pitchFamily="18" charset="0"/>
                <a:cs typeface="Times New Roman" panose="02020603050405020304" pitchFamily="18" charset="0"/>
              </a:rPr>
              <a:t>(görevli makamda)</a:t>
            </a:r>
            <a:r>
              <a:rPr lang="tr-TR" sz="2600" dirty="0">
                <a:latin typeface="Garamond" panose="02020404030301010803" pitchFamily="18" charset="0"/>
                <a:cs typeface="Times New Roman" panose="02020603050405020304" pitchFamily="18" charset="0"/>
              </a:rPr>
              <a:t> toplanır.</a:t>
            </a:r>
          </a:p>
          <a:p>
            <a:pPr lvl="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600" dirty="0">
                <a:latin typeface="Garamond" panose="02020404030301010803" pitchFamily="18" charset="0"/>
                <a:cs typeface="Times New Roman" panose="02020603050405020304" pitchFamily="18" charset="0"/>
              </a:rPr>
              <a:t> Grev oylamasına itirazlar </a:t>
            </a:r>
            <a:r>
              <a:rPr lang="tr-TR" sz="2600" b="1" dirty="0">
                <a:latin typeface="Garamond" panose="02020404030301010803" pitchFamily="18" charset="0"/>
                <a:cs typeface="Times New Roman" panose="02020603050405020304" pitchFamily="18" charset="0"/>
              </a:rPr>
              <a:t>üç iş günü içinde </a:t>
            </a:r>
            <a:r>
              <a:rPr lang="tr-TR" sz="2600" dirty="0">
                <a:latin typeface="Garamond" panose="02020404030301010803" pitchFamily="18" charset="0"/>
                <a:cs typeface="Times New Roman" panose="02020603050405020304" pitchFamily="18" charset="0"/>
              </a:rPr>
              <a:t>iş mahkemesine yapılır.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10</a:t>
            </a:fld>
            <a:r>
              <a:rPr lang="tr-TR">
                <a:solidFill>
                  <a:prstClr val="white"/>
                </a:solidFill>
              </a:rPr>
              <a:t>/61</a:t>
            </a:r>
            <a:endParaRPr lang="tr-T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127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618068" y="221381"/>
            <a:ext cx="10924568" cy="1238302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Grev Oylamasının Sonucu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600" dirty="0">
                <a:latin typeface="Garamond" panose="02020404030301010803" pitchFamily="18" charset="0"/>
                <a:cs typeface="Times New Roman" panose="02020603050405020304" pitchFamily="18" charset="0"/>
              </a:rPr>
              <a:t>Grev kararının ilan edildiği tarihte, </a:t>
            </a:r>
            <a:r>
              <a:rPr lang="tr-TR" sz="2600" b="1" dirty="0">
                <a:latin typeface="Garamond" panose="02020404030301010803" pitchFamily="18" charset="0"/>
                <a:cs typeface="Times New Roman" panose="02020603050405020304" pitchFamily="18" charset="0"/>
              </a:rPr>
              <a:t>işyerinde çalışan işçilerden oylamaya katılanların salt çoğunluğu grevin yapılmamasına karar verirse, </a:t>
            </a:r>
            <a:r>
              <a:rPr lang="tr-TR" sz="2600" dirty="0">
                <a:latin typeface="Garamond" panose="02020404030301010803" pitchFamily="18" charset="0"/>
                <a:cs typeface="Times New Roman" panose="02020603050405020304" pitchFamily="18" charset="0"/>
              </a:rPr>
              <a:t>artık o işyerinde grev uygulanamaz. </a:t>
            </a:r>
          </a:p>
          <a:p>
            <a:pPr lvl="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600" dirty="0">
                <a:latin typeface="Garamond" panose="02020404030301010803" pitchFamily="18" charset="0"/>
                <a:cs typeface="Times New Roman" panose="02020603050405020304" pitchFamily="18" charset="0"/>
              </a:rPr>
              <a:t>Bu durumda taraf işçi sendikası  işveren ile anlaşmak veya </a:t>
            </a:r>
            <a:r>
              <a:rPr lang="tr-TR" sz="2600" b="1" dirty="0">
                <a:latin typeface="Garamond" panose="02020404030301010803" pitchFamily="18" charset="0"/>
                <a:cs typeface="Times New Roman" panose="02020603050405020304" pitchFamily="18" charset="0"/>
              </a:rPr>
              <a:t>altı iş günü içinde Yüksek Hakem Kuruluna başvurmak zorundadır.</a:t>
            </a:r>
          </a:p>
          <a:p>
            <a:pPr lvl="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600" dirty="0">
                <a:latin typeface="Garamond" panose="02020404030301010803" pitchFamily="18" charset="0"/>
                <a:cs typeface="Times New Roman" panose="02020603050405020304" pitchFamily="18" charset="0"/>
              </a:rPr>
              <a:t>Anlaşma sağlanamaması veya belirtilen süre içinde Yüksek Hakem Kuruluna başvurulmaması halinde </a:t>
            </a:r>
            <a:r>
              <a:rPr lang="tr-TR" sz="2600" b="1" dirty="0">
                <a:latin typeface="Garamond" panose="02020404030301010803" pitchFamily="18" charset="0"/>
                <a:cs typeface="Times New Roman" panose="02020603050405020304" pitchFamily="18" charset="0"/>
              </a:rPr>
              <a:t>yetki belgesinin hükmü kalmaz. </a:t>
            </a:r>
          </a:p>
          <a:p>
            <a:pPr marL="0" lvl="0" indent="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None/>
              <a:defRPr/>
            </a:pPr>
            <a:endParaRPr lang="tr-TR" sz="2600" b="1" dirty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endParaRPr lang="tr-TR" sz="26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4 Resim" descr="imagesCAFFMMK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6948" y="4740049"/>
            <a:ext cx="23145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11</a:t>
            </a:fld>
            <a:r>
              <a:rPr lang="tr-TR">
                <a:solidFill>
                  <a:prstClr val="white"/>
                </a:solidFill>
              </a:rPr>
              <a:t>/61</a:t>
            </a:r>
            <a:endParaRPr lang="tr-T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14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618068" y="221381"/>
            <a:ext cx="10924568" cy="1238302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Grev Kararı 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Arabulucu uyuşmazlık tutanağını alan işçi sendikası, </a:t>
            </a:r>
            <a:r>
              <a:rPr lang="tr-TR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tutanağın tebliğinden itibaren altmış gün içinde grev kararı almalı ve grev uygulamasını başlatmalıdır.</a:t>
            </a:r>
          </a:p>
          <a:p>
            <a:pPr lvl="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Altı iş günü önceden </a:t>
            </a:r>
            <a:r>
              <a:rPr lang="tr-TR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noter aracılığı ile </a:t>
            </a: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karşı tarafa bildirilecek tarihte uygulamaya koyabilir. </a:t>
            </a:r>
          </a:p>
          <a:p>
            <a:pPr lvl="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Bu süre içinde grev kararı alınmaz veya uygulanacağı tarih karşı tarafa bildirilmezse </a:t>
            </a:r>
            <a:r>
              <a:rPr lang="tr-TR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yetki belgesinin hükmü kalmaz.</a:t>
            </a:r>
          </a:p>
          <a:p>
            <a:pPr lvl="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Grup toplu iş sözleşmesine ilişkin uyuşmazlıklarda grev kararı, uyuşmazlık kapsamındaki </a:t>
            </a:r>
            <a:r>
              <a:rPr lang="tr-TR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işyerlerinin bir kısmı için alınabilir.</a:t>
            </a:r>
          </a:p>
          <a:p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2</a:t>
            </a:fld>
            <a:r>
              <a:rPr lang="tr-TR">
                <a:solidFill>
                  <a:prstClr val="white"/>
                </a:solidFill>
              </a:rPr>
              <a:t>/61</a:t>
            </a:r>
            <a:endParaRPr lang="tr-T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824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618068" y="221381"/>
            <a:ext cx="10924568" cy="1238302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Grev Kararı II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4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endParaRPr lang="tr-TR" sz="28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4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Görevli makam, </a:t>
            </a: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grev kararını </a:t>
            </a:r>
            <a:r>
              <a:rPr lang="tr-TR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Çalışma Genel Müdürlüğü’ne</a:t>
            </a: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 ve mülki amirlere bildirir. </a:t>
            </a:r>
          </a:p>
          <a:p>
            <a:pPr algn="just">
              <a:spcBef>
                <a:spcPct val="4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Toplu iş sözleşmesi </a:t>
            </a:r>
            <a:r>
              <a:rPr lang="tr-TR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işletme düzeyinde ise</a:t>
            </a: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 görevli makam, varsa diğer ilgili İl Müdürlüklerini de bilgilendirir.  </a:t>
            </a:r>
          </a:p>
          <a:p>
            <a:pPr algn="just">
              <a:spcBef>
                <a:spcPct val="4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Grev kararı, </a:t>
            </a: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kararı alan tarafça işyeri veya işyerlerinde </a:t>
            </a:r>
            <a:r>
              <a:rPr lang="tr-TR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derhal ilan edilir.</a:t>
            </a:r>
          </a:p>
          <a:p>
            <a:pPr algn="just">
              <a:spcBef>
                <a:spcPct val="4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 İlan tutanağı </a:t>
            </a:r>
            <a:r>
              <a:rPr lang="tr-TR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görevli makama </a:t>
            </a: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gönderilir.</a:t>
            </a:r>
          </a:p>
          <a:p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3</a:t>
            </a:fld>
            <a:r>
              <a:rPr lang="tr-TR">
                <a:solidFill>
                  <a:prstClr val="white"/>
                </a:solidFill>
              </a:rPr>
              <a:t>/61</a:t>
            </a:r>
            <a:endParaRPr lang="tr-T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864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618068" y="221381"/>
            <a:ext cx="10924568" cy="1238302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Grev ve Lokavt Yasakları 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Pct val="95000"/>
              <a:buFont typeface="Wingdings" panose="05000000000000000000" pitchFamily="2" charset="2"/>
              <a:buChar char="v"/>
              <a:defRPr/>
            </a:pPr>
            <a:r>
              <a:rPr lang="tr-TR" sz="2600" dirty="0">
                <a:latin typeface="Garamond" panose="02020404030301010803" pitchFamily="18" charset="0"/>
                <a:cs typeface="Times New Roman" panose="02020603050405020304" pitchFamily="18" charset="0"/>
              </a:rPr>
              <a:t> Can ve mal kurtarma işlerinde; </a:t>
            </a:r>
          </a:p>
          <a:p>
            <a:pPr lvl="0" algn="just" defTabSz="9144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Pct val="95000"/>
              <a:buFont typeface="Wingdings" panose="05000000000000000000" pitchFamily="2" charset="2"/>
              <a:buChar char="v"/>
              <a:defRPr/>
            </a:pPr>
            <a:r>
              <a:rPr lang="tr-TR" sz="2600" dirty="0">
                <a:latin typeface="Garamond" panose="02020404030301010803" pitchFamily="18" charset="0"/>
                <a:cs typeface="Times New Roman" panose="02020603050405020304" pitchFamily="18" charset="0"/>
              </a:rPr>
              <a:t> Cenaze işlerinde ve mezarlıklarda; </a:t>
            </a:r>
          </a:p>
          <a:p>
            <a:pPr lvl="0" algn="just" defTabSz="9144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Pct val="95000"/>
              <a:buFont typeface="Wingdings" panose="05000000000000000000" pitchFamily="2" charset="2"/>
              <a:buChar char="v"/>
              <a:defRPr/>
            </a:pPr>
            <a:r>
              <a:rPr lang="tr-TR" sz="2600" dirty="0">
                <a:latin typeface="Garamond" panose="02020404030301010803" pitchFamily="18" charset="0"/>
                <a:cs typeface="Times New Roman" panose="02020603050405020304" pitchFamily="18" charset="0"/>
              </a:rPr>
              <a:t> Şehir şebeke suyu, elektrik, doğal gaz, petrol üretimi, tasfiyesi ve dağıtımı ile nafta veya doğalgazdan başlayan petrokimya işlerinde; </a:t>
            </a:r>
          </a:p>
          <a:p>
            <a:pPr lvl="0" algn="just" defTabSz="9144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Pct val="95000"/>
              <a:buFont typeface="Wingdings" panose="05000000000000000000" pitchFamily="2" charset="2"/>
              <a:buChar char="v"/>
              <a:defRPr/>
            </a:pPr>
            <a:r>
              <a:rPr lang="tr-TR" sz="2600" dirty="0">
                <a:latin typeface="Garamond" panose="02020404030301010803" pitchFamily="18" charset="0"/>
                <a:cs typeface="Times New Roman" panose="02020603050405020304" pitchFamily="18" charset="0"/>
              </a:rPr>
              <a:t> Millî Savunma Bakanlığı ile Jandarma Genel Komutanlığı ve Sahil Güvenlik Komutanlığınca doğrudan işletilen işyerlerinde; </a:t>
            </a:r>
          </a:p>
          <a:p>
            <a:pPr lvl="0" algn="just" defTabSz="9144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Pct val="95000"/>
              <a:buFont typeface="Wingdings" panose="05000000000000000000" pitchFamily="2" charset="2"/>
              <a:buChar char="v"/>
              <a:defRPr/>
            </a:pPr>
            <a:r>
              <a:rPr lang="tr-TR" sz="2600" dirty="0">
                <a:latin typeface="Garamond" panose="02020404030301010803" pitchFamily="18" charset="0"/>
                <a:cs typeface="Times New Roman" panose="02020603050405020304" pitchFamily="18" charset="0"/>
              </a:rPr>
              <a:t> Kamu kuruluşlarınca yürütülen itfaiye ve hastanelerde, </a:t>
            </a:r>
          </a:p>
          <a:p>
            <a:pPr marL="2400300" lvl="7" indent="0" algn="just" defTabSz="9144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Pct val="95000"/>
              <a:buNone/>
              <a:defRPr/>
            </a:pPr>
            <a:r>
              <a:rPr lang="tr-TR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GREV VE LOKAVT YAPILAMAZ.</a:t>
            </a:r>
          </a:p>
          <a:p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4</a:t>
            </a:fld>
            <a:r>
              <a:rPr lang="tr-TR">
                <a:solidFill>
                  <a:prstClr val="white"/>
                </a:solidFill>
              </a:rPr>
              <a:t>/61</a:t>
            </a:r>
            <a:endParaRPr lang="tr-T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040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618068" y="221381"/>
            <a:ext cx="10924568" cy="1238302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Lokavt Kararı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4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endParaRPr lang="tr-TR" sz="28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4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Uyuşmazlık tarafı olan işveren sendikası veya sendika üyesi olmayan işveren, </a:t>
            </a:r>
            <a:r>
              <a:rPr lang="tr-TR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grev kararının kendisine tebliğinden itibaren altmış gün içinde lokavt kararı alabilir </a:t>
            </a: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ve bu süre içinde </a:t>
            </a:r>
            <a:r>
              <a:rPr lang="tr-TR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altı iş günü önceden </a:t>
            </a: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noter aracılığıyla karşı tarafa bildirilecek tarihte uygulamaya koyabilir.</a:t>
            </a:r>
          </a:p>
          <a:p>
            <a:pPr algn="just">
              <a:spcBef>
                <a:spcPct val="4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Grup toplu iş sözleşmesine ilişkin uyuşmazlıklarda, </a:t>
            </a:r>
            <a:r>
              <a:rPr lang="tr-TR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grev kararı dışında bırakılan işyerleri için de lokavt kararı alınabilir.</a:t>
            </a:r>
          </a:p>
          <a:p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5</a:t>
            </a:fld>
            <a:r>
              <a:rPr lang="tr-TR">
                <a:solidFill>
                  <a:prstClr val="white"/>
                </a:solidFill>
              </a:rPr>
              <a:t>/61</a:t>
            </a:r>
            <a:endParaRPr lang="tr-T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085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698090" y="221381"/>
            <a:ext cx="10844545" cy="1238302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Lokavt Kararı II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4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endParaRPr lang="tr-TR" sz="28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4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Görevli makam, lokavt kararını </a:t>
            </a:r>
            <a:r>
              <a:rPr lang="tr-TR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Çalışma Genel Müdürlüğü’ne </a:t>
            </a: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ve mülki amirlere bildirir. </a:t>
            </a:r>
          </a:p>
          <a:p>
            <a:pPr algn="just">
              <a:spcBef>
                <a:spcPct val="4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Toplu iş sözleşmesi </a:t>
            </a:r>
            <a:r>
              <a:rPr lang="tr-TR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işletme düzeyinde ise</a:t>
            </a: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, görevli makam  varsa diğer ilgili il müdürlüklerini de bilgilendirir. </a:t>
            </a:r>
          </a:p>
          <a:p>
            <a:pPr algn="just">
              <a:spcBef>
                <a:spcPct val="4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Lokavt kararı, kararı alan tarafça işyeri veya işyerlerinde </a:t>
            </a:r>
            <a:r>
              <a:rPr lang="tr-TR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derhal ilan edilir.</a:t>
            </a:r>
          </a:p>
          <a:p>
            <a:pPr algn="just">
              <a:spcBef>
                <a:spcPct val="4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 İlan tutanağı </a:t>
            </a:r>
            <a:r>
              <a:rPr lang="tr-TR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görevli makama </a:t>
            </a: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gönderilir.</a:t>
            </a:r>
          </a:p>
          <a:p>
            <a:endParaRPr lang="tr-TR" sz="28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6</a:t>
            </a:fld>
            <a:r>
              <a:rPr lang="tr-TR">
                <a:solidFill>
                  <a:prstClr val="white"/>
                </a:solidFill>
              </a:rPr>
              <a:t>/61</a:t>
            </a:r>
            <a:endParaRPr lang="tr-T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664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8068" y="221381"/>
            <a:ext cx="10924568" cy="1238302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Grev ve Lokavta Katılamayacak İşçiler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C00000"/>
              </a:buClr>
              <a:buNone/>
            </a:pPr>
            <a:endParaRPr lang="tr-TR" sz="28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C00000"/>
              </a:buClr>
              <a:buNone/>
            </a:pP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Niteliği bakımından sürekli olmasında teknik zorunluluk bulunan işlerde;</a:t>
            </a:r>
          </a:p>
          <a:p>
            <a:pPr>
              <a:buClr>
                <a:srgbClr val="C00000"/>
              </a:buClr>
            </a:pPr>
            <a:r>
              <a:rPr lang="tr-TR" dirty="0">
                <a:latin typeface="Garamond" panose="02020404030301010803" pitchFamily="18" charset="0"/>
              </a:rPr>
              <a:t>İşyeri güvenliği, </a:t>
            </a:r>
          </a:p>
          <a:p>
            <a:pPr>
              <a:buClr>
                <a:srgbClr val="C00000"/>
              </a:buClr>
            </a:pPr>
            <a:r>
              <a:rPr lang="tr-TR" dirty="0">
                <a:latin typeface="Garamond" panose="02020404030301010803" pitchFamily="18" charset="0"/>
              </a:rPr>
              <a:t>Makine ve demirbaş eşyalarının bakımı</a:t>
            </a:r>
          </a:p>
          <a:p>
            <a:pPr>
              <a:buClr>
                <a:srgbClr val="C00000"/>
              </a:buClr>
            </a:pPr>
            <a:r>
              <a:rPr lang="tr-TR" dirty="0">
                <a:latin typeface="Garamond" panose="02020404030301010803" pitchFamily="18" charset="0"/>
              </a:rPr>
              <a:t>Hammadde, yarı mamul ve mamul maddelerinin bozulmaması</a:t>
            </a:r>
          </a:p>
          <a:p>
            <a:pPr>
              <a:buClr>
                <a:srgbClr val="C00000"/>
              </a:buClr>
            </a:pPr>
            <a:r>
              <a:rPr lang="tr-TR" dirty="0">
                <a:latin typeface="Garamond" panose="02020404030301010803" pitchFamily="18" charset="0"/>
              </a:rPr>
              <a:t>Hayvan ve bitkilerin korunmasının sağlanması görevindeki işçilerin</a:t>
            </a:r>
          </a:p>
          <a:p>
            <a:pPr marL="0" indent="0">
              <a:buNone/>
            </a:pPr>
            <a:r>
              <a:rPr lang="tr-TR" dirty="0">
                <a:latin typeface="Garamond" panose="02020404030301010803" pitchFamily="18" charset="0"/>
              </a:rPr>
              <a:t>	</a:t>
            </a:r>
            <a:r>
              <a:rPr lang="tr-TR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Grev ve Lokavt sırasında çalışması, işverenin de bu işçileri						çalıştırması zorunludur.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7</a:t>
            </a:fld>
            <a:r>
              <a:rPr lang="tr-TR">
                <a:solidFill>
                  <a:prstClr val="white"/>
                </a:solidFill>
              </a:rPr>
              <a:t>/61</a:t>
            </a:r>
            <a:endParaRPr lang="tr-T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703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618068" y="221381"/>
            <a:ext cx="10924568" cy="1238302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Grev ve Lokavt Dışı Kalacak İşçilerin Tespiti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Grev ve lokavtın uygulanacağı dönemde hangi işçilerin çalışmaya devam edecekleri </a:t>
            </a:r>
            <a:r>
              <a:rPr lang="tr-TR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İl Müdürlüğü tarafından </a:t>
            </a: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grev ve lokavt kararının bildiriminden itibaren </a:t>
            </a:r>
            <a:r>
              <a:rPr lang="tr-TR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3 iş günü içinde resen tespit edilir.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dirty="0"/>
              <a:t> </a:t>
            </a: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İşveren, grev ve lokavta katılamayacak işçilerden herhangi bir nedenle çalışmayanların yerine </a:t>
            </a:r>
            <a:r>
              <a:rPr lang="tr-TR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görevli makamın yazılı izni ile</a:t>
            </a: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 yeni işçi alabilir.</a:t>
            </a:r>
          </a:p>
        </p:txBody>
      </p:sp>
      <p:pic>
        <p:nvPicPr>
          <p:cNvPr id="6" name="3 Resim" descr="imagesCA2KS1JV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329" y="3971925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8</a:t>
            </a:fld>
            <a:r>
              <a:rPr lang="tr-TR">
                <a:solidFill>
                  <a:prstClr val="white"/>
                </a:solidFill>
              </a:rPr>
              <a:t>/61</a:t>
            </a:r>
            <a:endParaRPr lang="tr-T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749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Grev Oylaması 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Grev kararının işyerinde ilan edildiği tarihte o işyerinde çalışan işçilerin </a:t>
            </a:r>
            <a:r>
              <a:rPr lang="tr-TR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en az dörtte biri</a:t>
            </a: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, ilan tarihinden itibaren </a:t>
            </a:r>
            <a:r>
              <a:rPr lang="tr-TR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altı iş günü içinde </a:t>
            </a: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yazılı olarak, Grev oylaması talep ederse, </a:t>
            </a:r>
            <a:r>
              <a:rPr lang="tr-TR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o işyerinde grev oylaması yapılır. </a:t>
            </a:r>
          </a:p>
          <a:p>
            <a:pPr lvl="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tr-TR" sz="2800" dirty="0">
                <a:latin typeface="Garamond" panose="02020404030301010803" pitchFamily="18" charset="0"/>
                <a:cs typeface="Times New Roman" panose="02020603050405020304" pitchFamily="18" charset="0"/>
              </a:rPr>
              <a:t>Grev oylaması talebi </a:t>
            </a:r>
            <a:r>
              <a:rPr lang="tr-TR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görevli makama yapılır.</a:t>
            </a:r>
          </a:p>
          <a:p>
            <a:pPr lvl="0" algn="just" defTabSz="914400" fontAlgn="base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endParaRPr lang="tr-TR" sz="2800" b="1" dirty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pic>
        <p:nvPicPr>
          <p:cNvPr id="5" name="4 Resim" descr="imagesCAQNIIP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775" y="3653292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776FF-AC16-4B72-9C8A-C6C7B834E379}" type="slidenum">
              <a:rPr lang="tr-TR" smtClean="0">
                <a:solidFill>
                  <a:prstClr val="white"/>
                </a:solidFill>
              </a:rPr>
              <a:pPr>
                <a:defRPr/>
              </a:pPr>
              <a:t>9</a:t>
            </a:fld>
            <a:r>
              <a:rPr lang="tr-TR">
                <a:solidFill>
                  <a:prstClr val="white"/>
                </a:solidFill>
              </a:rPr>
              <a:t>/61</a:t>
            </a:r>
            <a:endParaRPr lang="tr-T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133462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632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Garamond</vt:lpstr>
      <vt:lpstr>Wingdings</vt:lpstr>
      <vt:lpstr>6_Office Teması</vt:lpstr>
      <vt:lpstr>Office Theme</vt:lpstr>
      <vt:lpstr>TOPLU PAZARLIK HUKUKU 11. Hafta</vt:lpstr>
      <vt:lpstr>Grev Kararı </vt:lpstr>
      <vt:lpstr>Grev Kararı II</vt:lpstr>
      <vt:lpstr>Grev ve Lokavt Yasakları </vt:lpstr>
      <vt:lpstr>Lokavt Kararı</vt:lpstr>
      <vt:lpstr>Lokavt Kararı II</vt:lpstr>
      <vt:lpstr>Grev ve Lokavta Katılamayacak İşçiler</vt:lpstr>
      <vt:lpstr>Grev ve Lokavt Dışı Kalacak İşçilerin Tespiti</vt:lpstr>
      <vt:lpstr>Grev Oylaması </vt:lpstr>
      <vt:lpstr>Grev Oylaması II</vt:lpstr>
      <vt:lpstr>Grev Oylamasının Sonucu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Hakkı ŞEKERBAY</dc:creator>
  <cp:lastModifiedBy>Fatih Serbest</cp:lastModifiedBy>
  <cp:revision>66</cp:revision>
  <cp:lastPrinted>2020-12-01T11:04:55Z</cp:lastPrinted>
  <dcterms:created xsi:type="dcterms:W3CDTF">2020-11-30T08:56:12Z</dcterms:created>
  <dcterms:modified xsi:type="dcterms:W3CDTF">2022-05-11T07:02:04Z</dcterms:modified>
</cp:coreProperties>
</file>