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8F96F4-0D48-4B48-9B90-C151CA795416}" type="datetimeFigureOut">
              <a:rPr lang="tr-TR" smtClean="0"/>
              <a:t>6.03.2022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355890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8F96F4-0D48-4B48-9B90-C151CA795416}" type="datetimeFigureOut">
              <a:rPr lang="tr-TR" smtClean="0"/>
              <a:t>6.03.2022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220897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8F96F4-0D48-4B48-9B90-C151CA795416}" type="datetimeFigureOut">
              <a:rPr lang="tr-TR" smtClean="0"/>
              <a:t>6.03.2022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183012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8F96F4-0D48-4B48-9B90-C151CA795416}" type="datetimeFigureOut">
              <a:rPr lang="tr-TR" smtClean="0"/>
              <a:t>6.03.2022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3409617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8F96F4-0D48-4B48-9B90-C151CA795416}" type="datetimeFigureOut">
              <a:rPr lang="tr-TR" smtClean="0"/>
              <a:t>6.03.2022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1109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8F96F4-0D48-4B48-9B90-C151CA795416}" type="datetimeFigureOut">
              <a:rPr lang="tr-TR" smtClean="0"/>
              <a:t>6.03.2022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39092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8F96F4-0D48-4B48-9B90-C151CA795416}" type="datetimeFigureOut">
              <a:rPr lang="tr-TR" smtClean="0"/>
              <a:t>6.03.2022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3058250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8F96F4-0D48-4B48-9B90-C151CA795416}" type="datetimeFigureOut">
              <a:rPr lang="tr-TR" smtClean="0"/>
              <a:t>6.03.2022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413301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F96F4-0D48-4B48-9B90-C151CA795416}" type="datetimeFigureOut">
              <a:rPr lang="tr-TR" smtClean="0"/>
              <a:t>6.03.2022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295109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8F96F4-0D48-4B48-9B90-C151CA795416}" type="datetimeFigureOut">
              <a:rPr lang="tr-TR" smtClean="0"/>
              <a:t>6.03.2022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3244892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8F96F4-0D48-4B48-9B90-C151CA795416}" type="datetimeFigureOut">
              <a:rPr lang="tr-TR" smtClean="0"/>
              <a:t>6.03.2022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E4D98C3-8F8F-43D3-9C8A-C6C27D678D4C}" type="slidenum">
              <a:rPr lang="tr-TR" smtClean="0"/>
              <a:t>‹#›</a:t>
            </a:fld>
            <a:endParaRPr lang="tr-TR"/>
          </a:p>
        </p:txBody>
      </p:sp>
    </p:spTree>
    <p:extLst>
      <p:ext uri="{BB962C8B-B14F-4D97-AF65-F5344CB8AC3E}">
        <p14:creationId xmlns:p14="http://schemas.microsoft.com/office/powerpoint/2010/main" val="112409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F96F4-0D48-4B48-9B90-C151CA795416}" type="datetimeFigureOut">
              <a:rPr lang="tr-TR" smtClean="0"/>
              <a:t>6.03.2022</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D98C3-8F8F-43D3-9C8A-C6C27D678D4C}" type="slidenum">
              <a:rPr lang="tr-TR" smtClean="0"/>
              <a:t>‹#›</a:t>
            </a:fld>
            <a:endParaRPr lang="tr-TR"/>
          </a:p>
        </p:txBody>
      </p:sp>
    </p:spTree>
    <p:extLst>
      <p:ext uri="{BB962C8B-B14F-4D97-AF65-F5344CB8AC3E}">
        <p14:creationId xmlns:p14="http://schemas.microsoft.com/office/powerpoint/2010/main" val="434449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421BF9E-A59E-49DB-A0CA-EB1ECCD6EBF6}"/>
              </a:ext>
            </a:extLst>
          </p:cNvPr>
          <p:cNvSpPr>
            <a:spLocks noGrp="1"/>
          </p:cNvSpPr>
          <p:nvPr>
            <p:ph type="ctrTitle"/>
          </p:nvPr>
        </p:nvSpPr>
        <p:spPr>
          <a:xfrm>
            <a:off x="1537097" y="1428750"/>
            <a:ext cx="9117807" cy="2105026"/>
          </a:xfrm>
        </p:spPr>
        <p:txBody>
          <a:bodyPr>
            <a:normAutofit/>
          </a:bodyPr>
          <a:lstStyle/>
          <a:p>
            <a:r>
              <a:rPr lang="tr-TR"/>
              <a:t>KARŞILAŞTIRMALI HUKUKA GİRİŞ</a:t>
            </a:r>
          </a:p>
        </p:txBody>
      </p:sp>
      <p:sp>
        <p:nvSpPr>
          <p:cNvPr id="3" name="Subtitle 2">
            <a:extLst>
              <a:ext uri="{FF2B5EF4-FFF2-40B4-BE49-F238E27FC236}">
                <a16:creationId xmlns:a16="http://schemas.microsoft.com/office/drawing/2014/main" id="{AF553A06-3DD8-433A-A864-B980F7E63DFC}"/>
              </a:ext>
            </a:extLst>
          </p:cNvPr>
          <p:cNvSpPr>
            <a:spLocks noGrp="1"/>
          </p:cNvSpPr>
          <p:nvPr>
            <p:ph type="subTitle" idx="1"/>
          </p:nvPr>
        </p:nvSpPr>
        <p:spPr>
          <a:xfrm>
            <a:off x="1537097" y="3960557"/>
            <a:ext cx="9117807" cy="1097215"/>
          </a:xfrm>
        </p:spPr>
        <p:txBody>
          <a:bodyPr>
            <a:normAutofit/>
          </a:bodyPr>
          <a:lstStyle/>
          <a:p>
            <a:r>
              <a:rPr lang="tr-TR" dirty="0"/>
              <a:t>Dr. Öğr. Üyesi Fatih SERBEST</a:t>
            </a:r>
          </a:p>
        </p:txBody>
      </p:sp>
      <p:cxnSp>
        <p:nvCxnSpPr>
          <p:cNvPr id="25" name="Straight Connector 24">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38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B2A085-1E30-42CF-A858-C448A87F5338}"/>
              </a:ext>
            </a:extLst>
          </p:cNvPr>
          <p:cNvSpPr>
            <a:spLocks noGrp="1"/>
          </p:cNvSpPr>
          <p:nvPr>
            <p:ph type="title"/>
          </p:nvPr>
        </p:nvSpPr>
        <p:spPr>
          <a:xfrm>
            <a:off x="838200" y="631825"/>
            <a:ext cx="10515600" cy="1325563"/>
          </a:xfrm>
        </p:spPr>
        <p:txBody>
          <a:bodyPr>
            <a:normAutofit/>
          </a:bodyPr>
          <a:lstStyle/>
          <a:p>
            <a:r>
              <a:rPr lang="tr-TR" dirty="0"/>
              <a:t>Karşılaştırmalı Hukuk ve Küreselleşmenin Zorlukları</a:t>
            </a:r>
          </a:p>
        </p:txBody>
      </p:sp>
      <p:sp>
        <p:nvSpPr>
          <p:cNvPr id="3" name="Content Placeholder 2">
            <a:extLst>
              <a:ext uri="{FF2B5EF4-FFF2-40B4-BE49-F238E27FC236}">
                <a16:creationId xmlns:a16="http://schemas.microsoft.com/office/drawing/2014/main" id="{0A90EF2D-DC46-4953-8700-B6394D1438EA}"/>
              </a:ext>
            </a:extLst>
          </p:cNvPr>
          <p:cNvSpPr>
            <a:spLocks noGrp="1"/>
          </p:cNvSpPr>
          <p:nvPr>
            <p:ph idx="1"/>
          </p:nvPr>
        </p:nvSpPr>
        <p:spPr>
          <a:xfrm>
            <a:off x="838200" y="2057400"/>
            <a:ext cx="10515600" cy="3871762"/>
          </a:xfrm>
        </p:spPr>
        <p:txBody>
          <a:bodyPr>
            <a:normAutofit/>
          </a:bodyPr>
          <a:lstStyle/>
          <a:p>
            <a:r>
              <a:rPr lang="tr-TR" sz="2000"/>
              <a:t>Ekonomik, Teknolojik ve Normatif Küreseleşme</a:t>
            </a:r>
          </a:p>
          <a:p>
            <a:r>
              <a:rPr lang="tr-TR" sz="2000" b="1"/>
              <a:t>Ulusötesi hukuk:</a:t>
            </a:r>
            <a:r>
              <a:rPr lang="tr-TR" sz="2000"/>
              <a:t> egemen devletler ve yabancı özel taraflar arasında yapılan anlaşmalardan kaynaklanan sorunlar da dahil olmak üzere, ulusal sınırları aşan eylem ve olayları düzenleyen tüm yasaları kapsar.</a:t>
            </a:r>
          </a:p>
          <a:p>
            <a:r>
              <a:rPr lang="tr-TR" sz="2000"/>
              <a:t>Karşılaştırmalı hukuku küresel bir perspektiften yeniden düşünmek, sentez dahil olmak üzere hukuk teorisinin tüm ana görevlerini içerecektir; kavramların inşası ve açıklanması; hem ampirik hem de normatif modellerin geliştirilmesi; ve yasal söylemin temelini oluşturan varsayımların ve varsayımların eleştirel analizi.</a:t>
            </a:r>
          </a:p>
          <a:p>
            <a:r>
              <a:rPr lang="tr-TR" sz="2000"/>
              <a:t>Karşılaştırmacıların, hukuka ilişkin kendi değerlerini ve varsayımlarını diğer toplumlara eleştirmeden yansıtmanın tehlikelerinin farkındayken, yasaları ve yasal kurumları başarılı bir şekilde yönlendirmek, yorumlamak ve eleştirmek için gerekli becerileri geliştirmeleri gerekir.</a:t>
            </a:r>
          </a:p>
          <a:p>
            <a:endParaRPr lang="tr-TR" sz="2000"/>
          </a:p>
        </p:txBody>
      </p:sp>
    </p:spTree>
    <p:extLst>
      <p:ext uri="{BB962C8B-B14F-4D97-AF65-F5344CB8AC3E}">
        <p14:creationId xmlns:p14="http://schemas.microsoft.com/office/powerpoint/2010/main" val="1794377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C25B4E-85D0-4754-997D-A666D3994212}"/>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b="1" kern="1200">
                <a:solidFill>
                  <a:schemeClr val="bg1"/>
                </a:solidFill>
                <a:latin typeface="+mj-lt"/>
                <a:ea typeface="+mj-ea"/>
                <a:cs typeface="+mj-cs"/>
              </a:rPr>
              <a:t>Hukuk ulusal, ulusötesi ve uluslararası bağlamlarda nasıl işler?</a:t>
            </a:r>
          </a:p>
        </p:txBody>
      </p:sp>
      <p:pic>
        <p:nvPicPr>
          <p:cNvPr id="5" name="Content Placeholder 4" descr="Diagram&#10;&#10;Description automatically generated">
            <a:extLst>
              <a:ext uri="{FF2B5EF4-FFF2-40B4-BE49-F238E27FC236}">
                <a16:creationId xmlns:a16="http://schemas.microsoft.com/office/drawing/2014/main" id="{5FD38E01-2693-4F79-9D89-D8CDCB2432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72102" y="1675227"/>
            <a:ext cx="7447795" cy="4394199"/>
          </a:xfrm>
          <a:prstGeom prst="rect">
            <a:avLst/>
          </a:prstGeom>
        </p:spPr>
      </p:pic>
    </p:spTree>
    <p:extLst>
      <p:ext uri="{BB962C8B-B14F-4D97-AF65-F5344CB8AC3E}">
        <p14:creationId xmlns:p14="http://schemas.microsoft.com/office/powerpoint/2010/main" val="2034072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17EE92-B29F-4465-9FB0-750B7AA5C6EF}"/>
              </a:ext>
            </a:extLst>
          </p:cNvPr>
          <p:cNvSpPr>
            <a:spLocks noGrp="1"/>
          </p:cNvSpPr>
          <p:nvPr>
            <p:ph type="title"/>
          </p:nvPr>
        </p:nvSpPr>
        <p:spPr>
          <a:xfrm>
            <a:off x="838200" y="631825"/>
            <a:ext cx="10515600" cy="1325563"/>
          </a:xfrm>
        </p:spPr>
        <p:txBody>
          <a:bodyPr>
            <a:normAutofit/>
          </a:bodyPr>
          <a:lstStyle/>
          <a:p>
            <a:br>
              <a:rPr lang="tr-TR" sz="4100"/>
            </a:br>
            <a:r>
              <a:rPr lang="tr-TR" sz="4100" b="0" i="0">
                <a:effectLst/>
                <a:latin typeface="arial" panose="020B0604020202020204" pitchFamily="34" charset="0"/>
              </a:rPr>
              <a:t>Karşılaştırmalı Hukukun Niteliği ve Kapsamı</a:t>
            </a:r>
            <a:endParaRPr lang="tr-TR" sz="4100"/>
          </a:p>
        </p:txBody>
      </p:sp>
      <p:sp>
        <p:nvSpPr>
          <p:cNvPr id="3" name="Content Placeholder 2">
            <a:extLst>
              <a:ext uri="{FF2B5EF4-FFF2-40B4-BE49-F238E27FC236}">
                <a16:creationId xmlns:a16="http://schemas.microsoft.com/office/drawing/2014/main" id="{A0E6ECAB-B335-45E9-ADB0-EC83A97A5059}"/>
              </a:ext>
            </a:extLst>
          </p:cNvPr>
          <p:cNvSpPr>
            <a:spLocks noGrp="1"/>
          </p:cNvSpPr>
          <p:nvPr>
            <p:ph idx="1"/>
          </p:nvPr>
        </p:nvSpPr>
        <p:spPr>
          <a:xfrm>
            <a:off x="838200" y="2057400"/>
            <a:ext cx="10515600" cy="3871762"/>
          </a:xfrm>
        </p:spPr>
        <p:txBody>
          <a:bodyPr>
            <a:normAutofit/>
          </a:bodyPr>
          <a:lstStyle/>
          <a:p>
            <a:r>
              <a:rPr lang="tr-TR" sz="2200"/>
              <a:t>Karşılaştırmalı hukuk terimi, pozitif hukukun belirli bir dalını veya belirli bir sosyal faaliyet alanını yöneten kurallar bütününü ifade etmez.</a:t>
            </a:r>
          </a:p>
          <a:p>
            <a:r>
              <a:rPr lang="tr-TR" sz="2200"/>
              <a:t>Karşılaştırmalı hukuk nesnesi hukuk, süreci ise karşılaştırma olan entelektüel bir faaliyettir.</a:t>
            </a:r>
          </a:p>
          <a:p>
            <a:r>
              <a:rPr lang="tr-TR" sz="2200"/>
              <a:t>Hukuk vatandaşların birbiriyle olan ilişkilerini düzenleyen resmen tanınan ve davranışlarını düzenlemeyi amaçlayan uygulanabilir kurallar ve kurumlar bütünüdür.</a:t>
            </a:r>
          </a:p>
          <a:p>
            <a:r>
              <a:rPr lang="tr-TR" sz="2200"/>
              <a:t>Karşılaştırmalı hukukun kapsamı tüm hukuk dallarını ve her türlü hukuk kuralının incelenmesini kapsar. </a:t>
            </a:r>
          </a:p>
          <a:p>
            <a:r>
              <a:rPr lang="tr-TR" sz="2200"/>
              <a:t>Hiçbir hukuk sistemi eksiksiz, bağımsız veya geçirimsiz değildir.</a:t>
            </a:r>
          </a:p>
          <a:p>
            <a:endParaRPr lang="tr-TR" sz="2200"/>
          </a:p>
          <a:p>
            <a:endParaRPr lang="tr-TR" sz="2200"/>
          </a:p>
        </p:txBody>
      </p:sp>
    </p:spTree>
    <p:extLst>
      <p:ext uri="{BB962C8B-B14F-4D97-AF65-F5344CB8AC3E}">
        <p14:creationId xmlns:p14="http://schemas.microsoft.com/office/powerpoint/2010/main" val="393788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17EE92-B29F-4465-9FB0-750B7AA5C6EF}"/>
              </a:ext>
            </a:extLst>
          </p:cNvPr>
          <p:cNvSpPr>
            <a:spLocks noGrp="1"/>
          </p:cNvSpPr>
          <p:nvPr>
            <p:ph type="title"/>
          </p:nvPr>
        </p:nvSpPr>
        <p:spPr>
          <a:xfrm>
            <a:off x="838200" y="631825"/>
            <a:ext cx="10515600" cy="1325563"/>
          </a:xfrm>
        </p:spPr>
        <p:txBody>
          <a:bodyPr>
            <a:normAutofit/>
          </a:bodyPr>
          <a:lstStyle/>
          <a:p>
            <a:br>
              <a:rPr lang="tr-TR" sz="4100"/>
            </a:br>
            <a:r>
              <a:rPr lang="tr-TR" sz="4100" b="0" i="0">
                <a:effectLst/>
                <a:latin typeface="arial" panose="020B0604020202020204" pitchFamily="34" charset="0"/>
              </a:rPr>
              <a:t>Karşılaştırmalı Hukuk: Yöntem mi, Bilim mi?</a:t>
            </a:r>
            <a:endParaRPr lang="tr-TR" sz="4100"/>
          </a:p>
        </p:txBody>
      </p:sp>
      <p:sp>
        <p:nvSpPr>
          <p:cNvPr id="3" name="Content Placeholder 2">
            <a:extLst>
              <a:ext uri="{FF2B5EF4-FFF2-40B4-BE49-F238E27FC236}">
                <a16:creationId xmlns:a16="http://schemas.microsoft.com/office/drawing/2014/main" id="{A0E6ECAB-B335-45E9-ADB0-EC83A97A5059}"/>
              </a:ext>
            </a:extLst>
          </p:cNvPr>
          <p:cNvSpPr>
            <a:spLocks noGrp="1"/>
          </p:cNvSpPr>
          <p:nvPr>
            <p:ph idx="1"/>
          </p:nvPr>
        </p:nvSpPr>
        <p:spPr>
          <a:xfrm>
            <a:off x="838200" y="2057400"/>
            <a:ext cx="10515600" cy="3871762"/>
          </a:xfrm>
        </p:spPr>
        <p:txBody>
          <a:bodyPr>
            <a:normAutofit/>
          </a:bodyPr>
          <a:lstStyle/>
          <a:p>
            <a:r>
              <a:rPr lang="tr-TR" sz="2200" dirty="0"/>
              <a:t>Modern karşılaştırmalı hukuk, farklı aşamalarından geçerek gelişmiştir.</a:t>
            </a:r>
          </a:p>
          <a:p>
            <a:r>
              <a:rPr lang="tr-TR" sz="2200" dirty="0"/>
              <a:t>Karşılaştırmalı Nomotetik: hukuk sistemlerinin karşılaştırmalı değerlendirmesi ile ilgilenir </a:t>
            </a:r>
          </a:p>
          <a:p>
            <a:r>
              <a:rPr lang="tr-TR" sz="2200" dirty="0"/>
              <a:t>Hukukun evrimine odaklanan nomogenetik veya karşılaştırmalı hukuk tarihi çeşitli sistemlerin normları ve kurumları mukayese eder</a:t>
            </a:r>
          </a:p>
          <a:p>
            <a:r>
              <a:rPr lang="tr-TR" sz="2200" dirty="0"/>
              <a:t> Karşılaştırmalı Yasama Hukuku: yeni yasaların taslağının hazırlanması amacıyla yabancı kanunlara başvurulması sürecidir.</a:t>
            </a:r>
          </a:p>
          <a:p>
            <a:r>
              <a:rPr lang="tr-TR" sz="2200" dirty="0"/>
              <a:t>Ulusal yasalar; ve karşılaştırmalı çalışmanın amacının, örneğin, bir soyut hukuk teorileri inşa eden hukuk filozofu veya hukuk tarihçisi Hukuki kavramların ve kurumların kökenlerini ve gelişimini izler.</a:t>
            </a:r>
          </a:p>
          <a:p>
            <a:r>
              <a:rPr lang="tr-TR" sz="2200" dirty="0"/>
              <a:t>Aslında yöntem olarak herkes karşılaştırmalı hukuktan yararlanabilir.</a:t>
            </a:r>
          </a:p>
          <a:p>
            <a:endParaRPr lang="tr-TR" sz="2200" dirty="0"/>
          </a:p>
          <a:p>
            <a:endParaRPr lang="tr-TR" sz="2200" dirty="0"/>
          </a:p>
          <a:p>
            <a:endParaRPr lang="tr-TR" sz="2200" dirty="0"/>
          </a:p>
        </p:txBody>
      </p:sp>
    </p:spTree>
    <p:extLst>
      <p:ext uri="{BB962C8B-B14F-4D97-AF65-F5344CB8AC3E}">
        <p14:creationId xmlns:p14="http://schemas.microsoft.com/office/powerpoint/2010/main" val="1296083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24207-FAA3-44D4-9AE2-F6D3C7D825E5}"/>
              </a:ext>
            </a:extLst>
          </p:cNvPr>
          <p:cNvSpPr>
            <a:spLocks noGrp="1"/>
          </p:cNvSpPr>
          <p:nvPr>
            <p:ph type="title"/>
          </p:nvPr>
        </p:nvSpPr>
        <p:spPr>
          <a:xfrm>
            <a:off x="838200" y="631825"/>
            <a:ext cx="10515600" cy="1325563"/>
          </a:xfrm>
        </p:spPr>
        <p:txBody>
          <a:bodyPr>
            <a:normAutofit/>
          </a:bodyPr>
          <a:lstStyle/>
          <a:p>
            <a:r>
              <a:rPr lang="tr-TR" dirty="0"/>
              <a:t>Karşılaştırmalı Hukuku Araştırma Formları</a:t>
            </a:r>
          </a:p>
        </p:txBody>
      </p:sp>
      <p:sp>
        <p:nvSpPr>
          <p:cNvPr id="3" name="Content Placeholder 2">
            <a:extLst>
              <a:ext uri="{FF2B5EF4-FFF2-40B4-BE49-F238E27FC236}">
                <a16:creationId xmlns:a16="http://schemas.microsoft.com/office/drawing/2014/main" id="{06EFEF8E-4D63-465A-8675-4BBB0D6A475F}"/>
              </a:ext>
            </a:extLst>
          </p:cNvPr>
          <p:cNvSpPr>
            <a:spLocks noGrp="1"/>
          </p:cNvSpPr>
          <p:nvPr>
            <p:ph idx="1"/>
          </p:nvPr>
        </p:nvSpPr>
        <p:spPr>
          <a:xfrm>
            <a:off x="838200" y="2057400"/>
            <a:ext cx="10515600" cy="3871762"/>
          </a:xfrm>
        </p:spPr>
        <p:txBody>
          <a:bodyPr>
            <a:normAutofit/>
          </a:bodyPr>
          <a:lstStyle/>
          <a:p>
            <a:r>
              <a:rPr lang="tr-TR" sz="2400"/>
              <a:t>Milliyetçilik, tarihselcilik ve kodifikasyonun yükselişi yeni karşılatırma hukuk kaynakları yarattı.</a:t>
            </a:r>
          </a:p>
          <a:p>
            <a:r>
              <a:rPr lang="tr-TR" sz="2400"/>
              <a:t> Karşılaştırmalı hukuk çalışmaları üç açıdan değerlendirilebilir: idealist, gerçekçi ve özel.</a:t>
            </a:r>
          </a:p>
          <a:p>
            <a:r>
              <a:rPr lang="tr-TR" sz="2400"/>
              <a:t>İdealist: Olgusal hukuk düzeninde mevcut olan normatif meselere bakar</a:t>
            </a:r>
          </a:p>
          <a:p>
            <a:r>
              <a:rPr lang="tr-TR" sz="2400"/>
              <a:t>Gerçekçi: Karşılatırmalı hukuk düzenine deneysel bakar</a:t>
            </a:r>
          </a:p>
          <a:p>
            <a:r>
              <a:rPr lang="tr-TR" sz="2400"/>
              <a:t>Her ikisi de genelleme yapma problemine çözüm bulmaya çalışır ve evrenselcidir.</a:t>
            </a:r>
          </a:p>
          <a:p>
            <a:r>
              <a:rPr lang="tr-TR" sz="2400"/>
              <a:t>Özel araştırma formu diğer iki yönetimi soyut bulur karşılaştırmalı hukuku ayrıntılı bir hukuka indirgeme eğilimindedir.</a:t>
            </a:r>
          </a:p>
          <a:p>
            <a:pPr marL="0" indent="0">
              <a:buNone/>
            </a:pPr>
            <a:endParaRPr lang="tr-TR" sz="2400"/>
          </a:p>
          <a:p>
            <a:endParaRPr lang="tr-TR" sz="2400"/>
          </a:p>
          <a:p>
            <a:endParaRPr lang="tr-TR" sz="2400"/>
          </a:p>
          <a:p>
            <a:endParaRPr lang="tr-TR" sz="2400"/>
          </a:p>
        </p:txBody>
      </p:sp>
    </p:spTree>
    <p:extLst>
      <p:ext uri="{BB962C8B-B14F-4D97-AF65-F5344CB8AC3E}">
        <p14:creationId xmlns:p14="http://schemas.microsoft.com/office/powerpoint/2010/main" val="245683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24207-FAA3-44D4-9AE2-F6D3C7D825E5}"/>
              </a:ext>
            </a:extLst>
          </p:cNvPr>
          <p:cNvSpPr>
            <a:spLocks noGrp="1"/>
          </p:cNvSpPr>
          <p:nvPr>
            <p:ph type="title"/>
          </p:nvPr>
        </p:nvSpPr>
        <p:spPr>
          <a:xfrm>
            <a:off x="838200" y="631825"/>
            <a:ext cx="10515600" cy="1325563"/>
          </a:xfrm>
        </p:spPr>
        <p:txBody>
          <a:bodyPr>
            <a:normAutofit/>
          </a:bodyPr>
          <a:lstStyle/>
          <a:p>
            <a:r>
              <a:rPr lang="tr-TR" dirty="0"/>
              <a:t>Karşılaştırmalı Hukuku Araştırma Formları</a:t>
            </a:r>
          </a:p>
        </p:txBody>
      </p:sp>
      <p:sp>
        <p:nvSpPr>
          <p:cNvPr id="3" name="Content Placeholder 2">
            <a:extLst>
              <a:ext uri="{FF2B5EF4-FFF2-40B4-BE49-F238E27FC236}">
                <a16:creationId xmlns:a16="http://schemas.microsoft.com/office/drawing/2014/main" id="{06EFEF8E-4D63-465A-8675-4BBB0D6A475F}"/>
              </a:ext>
            </a:extLst>
          </p:cNvPr>
          <p:cNvSpPr>
            <a:spLocks noGrp="1"/>
          </p:cNvSpPr>
          <p:nvPr>
            <p:ph idx="1"/>
          </p:nvPr>
        </p:nvSpPr>
        <p:spPr>
          <a:xfrm>
            <a:off x="838200" y="2057400"/>
            <a:ext cx="10515600" cy="3871762"/>
          </a:xfrm>
        </p:spPr>
        <p:txBody>
          <a:bodyPr>
            <a:normAutofit/>
          </a:bodyPr>
          <a:lstStyle/>
          <a:p>
            <a:r>
              <a:rPr lang="tr-TR" sz="1900"/>
              <a:t>Kurumsal veya birincil karşılaştırma, belirli bir yasal kurum veya kuralın tanımlanması, analizi ve değerlendirilmesi ile ilgilidir.</a:t>
            </a:r>
          </a:p>
          <a:p>
            <a:r>
              <a:rPr lang="tr-TR" sz="1900"/>
              <a:t>Sistematik karşılaştırma, belirli bir hukuk dalıyla ilgili bir dizi yasal kurumun veya kuralın karşılaştırmalı olarak incelenmesiyle ilgilidir. (Özel Hukuk, Ceza Hukuku, İdare Hukuku)</a:t>
            </a:r>
          </a:p>
          <a:p>
            <a:r>
              <a:rPr lang="tr-TR" sz="1900"/>
              <a:t>Küresel Karşılaştırma, tüm yasal sistemlerin veya yasal geleneklerin karşılaştırılması ile ilgilidir.</a:t>
            </a:r>
          </a:p>
          <a:p>
            <a:pPr lvl="1"/>
            <a:r>
              <a:rPr lang="tr-TR" sz="1900"/>
              <a:t>Kaynaklar ve tarihsel gelişim; sosyokültürel çevre; siyasi ve ekonomik ideoloji ve yapılar; fiziksel ve coğrafi özellikler; yasal kaynakların hiyerarşisi; yargının yapısı; yasaların uygulanması; hukuk eğitimi; hukuk mesleğinin rolü; hukuk bilimi ve hukuk muhakemeler usulü</a:t>
            </a:r>
          </a:p>
          <a:p>
            <a:r>
              <a:rPr lang="tr-TR" sz="1900"/>
              <a:t>Karşılaştırmalı hukuk, çoğu zaman örtüşse de, farklı alanları kapsayan çeşitli çalışmalar yapar. </a:t>
            </a:r>
          </a:p>
          <a:p>
            <a:r>
              <a:rPr lang="tr-TR" sz="1900"/>
              <a:t>Karşılaştırma hukuk sistemleri arasındaki benzerlikleri ve farklılıkları belirlemek ve açıklamakla ilgilidir. Ancak bu karşılatırma </a:t>
            </a:r>
            <a:r>
              <a:rPr lang="tr-TR" sz="1900" b="0" i="0">
                <a:effectLst/>
                <a:latin typeface="-apple-system"/>
              </a:rPr>
              <a:t>en az bir  ortak konuya sahip olmaları gerekir. Bu ortak konuya geleneksel olarak </a:t>
            </a:r>
            <a:r>
              <a:rPr lang="tr-TR" sz="1900" b="0" i="1">
                <a:effectLst/>
                <a:latin typeface="-apple-system"/>
              </a:rPr>
              <a:t>tertium karşılaştırması</a:t>
            </a:r>
            <a:r>
              <a:rPr lang="tr-TR" sz="1900" b="0" i="0">
                <a:effectLst/>
                <a:latin typeface="-apple-system"/>
              </a:rPr>
              <a:t> </a:t>
            </a:r>
            <a:r>
              <a:rPr lang="tr-TR" sz="1900"/>
              <a:t>(</a:t>
            </a:r>
            <a:r>
              <a:rPr lang="tr-TR" sz="1900" i="1"/>
              <a:t>tertium comparationis</a:t>
            </a:r>
            <a:r>
              <a:rPr lang="tr-TR" sz="1900"/>
              <a:t>) denir.</a:t>
            </a:r>
          </a:p>
          <a:p>
            <a:endParaRPr lang="tr-TR" sz="1900"/>
          </a:p>
          <a:p>
            <a:endParaRPr lang="tr-TR" sz="1900"/>
          </a:p>
          <a:p>
            <a:endParaRPr lang="tr-TR" sz="1900"/>
          </a:p>
          <a:p>
            <a:endParaRPr lang="tr-TR" sz="1900"/>
          </a:p>
        </p:txBody>
      </p:sp>
    </p:spTree>
    <p:extLst>
      <p:ext uri="{BB962C8B-B14F-4D97-AF65-F5344CB8AC3E}">
        <p14:creationId xmlns:p14="http://schemas.microsoft.com/office/powerpoint/2010/main" val="2388951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8B510C-3BBF-4C11-80EE-1B1AC814CCB3}"/>
              </a:ext>
            </a:extLst>
          </p:cNvPr>
          <p:cNvSpPr>
            <a:spLocks noGrp="1"/>
          </p:cNvSpPr>
          <p:nvPr>
            <p:ph type="title"/>
          </p:nvPr>
        </p:nvSpPr>
        <p:spPr>
          <a:xfrm>
            <a:off x="838200" y="631825"/>
            <a:ext cx="10515600" cy="1325563"/>
          </a:xfrm>
        </p:spPr>
        <p:txBody>
          <a:bodyPr>
            <a:normAutofit/>
          </a:bodyPr>
          <a:lstStyle/>
          <a:p>
            <a:br>
              <a:rPr lang="tr-TR" sz="3700"/>
            </a:br>
            <a:r>
              <a:rPr lang="tr-TR" sz="3700" b="1"/>
              <a:t>Karşılaştırmalı Hukukun Diğer Hukuk Alanlarıyla İlişkisi</a:t>
            </a:r>
          </a:p>
        </p:txBody>
      </p:sp>
      <p:sp>
        <p:nvSpPr>
          <p:cNvPr id="3" name="Content Placeholder 2">
            <a:extLst>
              <a:ext uri="{FF2B5EF4-FFF2-40B4-BE49-F238E27FC236}">
                <a16:creationId xmlns:a16="http://schemas.microsoft.com/office/drawing/2014/main" id="{03247F53-CD90-4C0C-8346-CF7E2136D2D0}"/>
              </a:ext>
            </a:extLst>
          </p:cNvPr>
          <p:cNvSpPr>
            <a:spLocks noGrp="1"/>
          </p:cNvSpPr>
          <p:nvPr>
            <p:ph idx="1"/>
          </p:nvPr>
        </p:nvSpPr>
        <p:spPr>
          <a:xfrm>
            <a:off x="838200" y="2057400"/>
            <a:ext cx="10515600" cy="3871762"/>
          </a:xfrm>
        </p:spPr>
        <p:txBody>
          <a:bodyPr>
            <a:normAutofit/>
          </a:bodyPr>
          <a:lstStyle/>
          <a:p>
            <a:r>
              <a:rPr lang="tr-TR" sz="2400">
                <a:latin typeface="Arial" panose="020B0604020202020204" pitchFamily="34" charset="0"/>
                <a:cs typeface="Arial" panose="020B0604020202020204" pitchFamily="34" charset="0"/>
              </a:rPr>
              <a:t>Karşılaştırmalı Hukuk ve Hukuk Tarihi</a:t>
            </a:r>
          </a:p>
          <a:p>
            <a:pPr lvl="1"/>
            <a:r>
              <a:rPr lang="tr-TR" dirty="0"/>
              <a:t>Feodalizmden kapitalizme, Magna Carta’dan Çağdaş Avrupa'nın anayasalarına</a:t>
            </a:r>
          </a:p>
          <a:p>
            <a:r>
              <a:rPr lang="tr-TR" sz="2400" b="0" i="0">
                <a:effectLst/>
                <a:latin typeface="arial" panose="020B0604020202020204" pitchFamily="34" charset="0"/>
              </a:rPr>
              <a:t>Karşılaştırmalı Hukuk ve Hukuk Felsefesi</a:t>
            </a:r>
            <a:r>
              <a:rPr lang="tr-TR" sz="2400"/>
              <a:t> </a:t>
            </a:r>
          </a:p>
          <a:p>
            <a:pPr lvl="1"/>
            <a:r>
              <a:rPr lang="tr-TR" dirty="0"/>
              <a:t>Hukukun doğası ve hukuk kuralları hakkında genel teorik sorular</a:t>
            </a:r>
          </a:p>
          <a:p>
            <a:r>
              <a:rPr lang="tr-TR" sz="2400">
                <a:latin typeface="Arial" panose="020B0604020202020204" pitchFamily="34" charset="0"/>
                <a:cs typeface="Arial" panose="020B0604020202020204" pitchFamily="34" charset="0"/>
              </a:rPr>
              <a:t>Karşılaştırmalı Hukuk ve Hukuk Sosyolojisi</a:t>
            </a:r>
          </a:p>
          <a:p>
            <a:pPr lvl="1"/>
            <a:r>
              <a:rPr lang="tr-TR" dirty="0">
                <a:cs typeface="Arial" panose="020B0604020202020204" pitchFamily="34" charset="0"/>
              </a:rPr>
              <a:t>Belirli gözlemlenebilir davranış biçimlerini etkilemede hukuk ve yasal sürecin oynadığı rol de dahil olmak üzere, hukuk ve toplum arasındaki ilişkiyi inceler</a:t>
            </a:r>
          </a:p>
        </p:txBody>
      </p:sp>
    </p:spTree>
    <p:extLst>
      <p:ext uri="{BB962C8B-B14F-4D97-AF65-F5344CB8AC3E}">
        <p14:creationId xmlns:p14="http://schemas.microsoft.com/office/powerpoint/2010/main" val="66715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F370C-7DBD-4110-B5DE-38595DD52CCF}"/>
              </a:ext>
            </a:extLst>
          </p:cNvPr>
          <p:cNvSpPr>
            <a:spLocks noGrp="1"/>
          </p:cNvSpPr>
          <p:nvPr>
            <p:ph type="title"/>
          </p:nvPr>
        </p:nvSpPr>
        <p:spPr>
          <a:xfrm>
            <a:off x="838200" y="631825"/>
            <a:ext cx="10515600" cy="1325563"/>
          </a:xfrm>
        </p:spPr>
        <p:txBody>
          <a:bodyPr>
            <a:normAutofit/>
          </a:bodyPr>
          <a:lstStyle/>
          <a:p>
            <a:r>
              <a:rPr lang="tr-TR" dirty="0"/>
              <a:t>Hukuki Sınırları Genişletmede Karşılaştırmalı Hukukun Potansiyelini Değerlendirmek</a:t>
            </a:r>
          </a:p>
        </p:txBody>
      </p:sp>
      <p:sp>
        <p:nvSpPr>
          <p:cNvPr id="3" name="Content Placeholder 2">
            <a:extLst>
              <a:ext uri="{FF2B5EF4-FFF2-40B4-BE49-F238E27FC236}">
                <a16:creationId xmlns:a16="http://schemas.microsoft.com/office/drawing/2014/main" id="{8A2223C7-E10B-4BA9-9DD6-953132C6FB6D}"/>
              </a:ext>
            </a:extLst>
          </p:cNvPr>
          <p:cNvSpPr>
            <a:spLocks noGrp="1"/>
          </p:cNvSpPr>
          <p:nvPr>
            <p:ph idx="1"/>
          </p:nvPr>
        </p:nvSpPr>
        <p:spPr>
          <a:xfrm>
            <a:off x="838200" y="2057400"/>
            <a:ext cx="10515600" cy="3871762"/>
          </a:xfrm>
        </p:spPr>
        <p:txBody>
          <a:bodyPr>
            <a:normAutofit/>
          </a:bodyPr>
          <a:lstStyle/>
          <a:p>
            <a:r>
              <a:rPr lang="tr-TR" sz="1900"/>
              <a:t>Yabancı kanunların karşılaştırmalı olarak incelenmesi, farklı sosyo-hukuki kültürleri ve gelenekleri, insanları, kurumları ve toplumları belirli tarihsel bağlamlarda şekillendiren farklı normatif düzenleri bilmeye ve değerlendirmeye sebep olur. Yeni yollar açar, çözümler üretir.</a:t>
            </a:r>
          </a:p>
          <a:p>
            <a:pPr lvl="1"/>
            <a:r>
              <a:rPr lang="tr-TR" sz="1900"/>
              <a:t>Hukuk Eğitiminde Karşılaştırmalı Hukuk</a:t>
            </a:r>
          </a:p>
          <a:p>
            <a:pPr lvl="1"/>
            <a:r>
              <a:rPr lang="tr-TR" sz="1900"/>
              <a:t>Karşılaştırmalı Hukukun Kanun Yapma ve Yargılamada Kullanımları ve Sınırları</a:t>
            </a:r>
          </a:p>
          <a:p>
            <a:pPr lvl="2"/>
            <a:r>
              <a:rPr lang="tr-TR" sz="1900"/>
              <a:t>Mevzuata ve Hukuk Reformuna Yardımcı Olarak Karşılaştırmalı Hukuk</a:t>
            </a:r>
          </a:p>
          <a:p>
            <a:pPr lvl="3"/>
            <a:r>
              <a:rPr lang="tr-TR" sz="1900"/>
              <a:t>1907 tarihli İsviçre Medeni Kanunu Türkiye'de (1926) kabul edildi ve 1900 tarihli Alman Medeni Kanunu'nun (Burgerliches Gesetzbuch veya BGB) taslakları Japonya, Kore, Brezilya, İsviçre, Avusturya, Macaristan ve Yunanistan'ın medeni kanunlarını etkiledi. </a:t>
            </a:r>
          </a:p>
          <a:p>
            <a:pPr lvl="2"/>
            <a:r>
              <a:rPr lang="tr-TR" sz="1900"/>
              <a:t>Yargı Yorumunun Bir Aracı Olarak Karşılaştırmalı Hukuk</a:t>
            </a:r>
          </a:p>
          <a:p>
            <a:pPr lvl="3"/>
            <a:r>
              <a:rPr lang="tr-TR" sz="1900"/>
              <a:t>Karşılaştırmalı Hukukun Uluslararası Mahkemelerdeki Rolü</a:t>
            </a:r>
          </a:p>
          <a:p>
            <a:pPr lvl="3"/>
            <a:r>
              <a:rPr lang="tr-TR" sz="1900"/>
              <a:t>Karşılaştırmalı Hukuk ve Milletlerarası Özel Hukuk</a:t>
            </a:r>
          </a:p>
        </p:txBody>
      </p:sp>
    </p:spTree>
    <p:extLst>
      <p:ext uri="{BB962C8B-B14F-4D97-AF65-F5344CB8AC3E}">
        <p14:creationId xmlns:p14="http://schemas.microsoft.com/office/powerpoint/2010/main" val="1449008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7467AB-366E-4807-9897-838A296A786E}"/>
              </a:ext>
            </a:extLst>
          </p:cNvPr>
          <p:cNvSpPr>
            <a:spLocks noGrp="1"/>
          </p:cNvSpPr>
          <p:nvPr>
            <p:ph type="title"/>
          </p:nvPr>
        </p:nvSpPr>
        <p:spPr>
          <a:xfrm>
            <a:off x="838200" y="631825"/>
            <a:ext cx="10515600" cy="1325563"/>
          </a:xfrm>
        </p:spPr>
        <p:txBody>
          <a:bodyPr>
            <a:normAutofit/>
          </a:bodyPr>
          <a:lstStyle/>
          <a:p>
            <a:r>
              <a:rPr lang="tr-TR" dirty="0"/>
              <a:t>Karşılaştırmalı Hukuk ve Kanunların Birleştirilmesi veya Uyumlaştırılması</a:t>
            </a:r>
          </a:p>
        </p:txBody>
      </p:sp>
      <p:sp>
        <p:nvSpPr>
          <p:cNvPr id="3" name="Content Placeholder 2">
            <a:extLst>
              <a:ext uri="{FF2B5EF4-FFF2-40B4-BE49-F238E27FC236}">
                <a16:creationId xmlns:a16="http://schemas.microsoft.com/office/drawing/2014/main" id="{F7AB86F8-487C-4918-97C5-D364F2EB2F99}"/>
              </a:ext>
            </a:extLst>
          </p:cNvPr>
          <p:cNvSpPr>
            <a:spLocks noGrp="1"/>
          </p:cNvSpPr>
          <p:nvPr>
            <p:ph idx="1"/>
          </p:nvPr>
        </p:nvSpPr>
        <p:spPr>
          <a:xfrm>
            <a:off x="838200" y="2057400"/>
            <a:ext cx="10515600" cy="3871762"/>
          </a:xfrm>
        </p:spPr>
        <p:txBody>
          <a:bodyPr>
            <a:normAutofit/>
          </a:bodyPr>
          <a:lstStyle/>
          <a:p>
            <a:r>
              <a:rPr lang="tr-TR" sz="2200"/>
              <a:t>Karşılaştırmalı hukuk, ayrı bir disiplin olarak başlangıcından bu yana, hukukun birleştirilmesi veya uyumlaştırılması hedefiyle ilişkilendirilmiştir.</a:t>
            </a:r>
          </a:p>
          <a:p>
            <a:r>
              <a:rPr lang="tr-TR" sz="2200"/>
              <a:t>Avrupa'nın tamamı için ortak bir özel hukukun geliştirilmesi</a:t>
            </a:r>
          </a:p>
          <a:p>
            <a:r>
              <a:rPr lang="tr-TR" sz="2200"/>
              <a:t>Birleşik hukuk, daha fazla hukuki öngörülebilirliği ve güvenliği sağlar</a:t>
            </a:r>
          </a:p>
          <a:p>
            <a:r>
              <a:rPr lang="tr-TR" sz="2200"/>
              <a:t>Roma'da Özel Hukukun Birleştirilmesi Enstitüsü (UNIDROIT)</a:t>
            </a:r>
          </a:p>
          <a:p>
            <a:r>
              <a:rPr lang="tr-TR" sz="2200"/>
              <a:t>Avrupa Hukuki İşbirliği Komitesi, Lahey Uluslararası Özel Hukuk Konferansı, Dünya Fikri Mülkiyet Örgütü (WIPO), Uluslararası Çalışma Örgütü</a:t>
            </a:r>
          </a:p>
          <a:p>
            <a:r>
              <a:rPr lang="tr-TR" sz="2200"/>
              <a:t>Hukuki entegrasyon veya uyumlaştırma fikrinin önemli bir yönü, ulus-üstü varlıkların gelişimi veya devlet gücü ile toplumun yasal düzenlemesi arasındaki geleneksel ilişkileri azaltma amacı ile ilgilidir.</a:t>
            </a:r>
          </a:p>
        </p:txBody>
      </p:sp>
    </p:spTree>
    <p:extLst>
      <p:ext uri="{BB962C8B-B14F-4D97-AF65-F5344CB8AC3E}">
        <p14:creationId xmlns:p14="http://schemas.microsoft.com/office/powerpoint/2010/main" val="133081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8E3D48-AF5C-42C2-9E0E-6269E43F930F}"/>
              </a:ext>
            </a:extLst>
          </p:cNvPr>
          <p:cNvSpPr>
            <a:spLocks noGrp="1"/>
          </p:cNvSpPr>
          <p:nvPr>
            <p:ph type="title"/>
          </p:nvPr>
        </p:nvSpPr>
        <p:spPr>
          <a:xfrm>
            <a:off x="838200" y="631825"/>
            <a:ext cx="10515600" cy="1325563"/>
          </a:xfrm>
        </p:spPr>
        <p:txBody>
          <a:bodyPr>
            <a:normAutofit/>
          </a:bodyPr>
          <a:lstStyle/>
          <a:p>
            <a:r>
              <a:rPr lang="tr-TR" dirty="0"/>
              <a:t>Karşılaştırmalı Hukuk ve Karşılaştırmalı Avukatlık</a:t>
            </a:r>
          </a:p>
        </p:txBody>
      </p:sp>
      <p:sp>
        <p:nvSpPr>
          <p:cNvPr id="3" name="Content Placeholder 2">
            <a:extLst>
              <a:ext uri="{FF2B5EF4-FFF2-40B4-BE49-F238E27FC236}">
                <a16:creationId xmlns:a16="http://schemas.microsoft.com/office/drawing/2014/main" id="{0D057AC7-1E12-4A72-B612-0EBB9EAC9E34}"/>
              </a:ext>
            </a:extLst>
          </p:cNvPr>
          <p:cNvSpPr>
            <a:spLocks noGrp="1"/>
          </p:cNvSpPr>
          <p:nvPr>
            <p:ph idx="1"/>
          </p:nvPr>
        </p:nvSpPr>
        <p:spPr>
          <a:xfrm>
            <a:off x="838200" y="2057400"/>
            <a:ext cx="10515600" cy="3871762"/>
          </a:xfrm>
        </p:spPr>
        <p:txBody>
          <a:bodyPr>
            <a:normAutofit/>
          </a:bodyPr>
          <a:lstStyle/>
          <a:p>
            <a:r>
              <a:rPr lang="tr-TR" sz="2400"/>
              <a:t>Avukatın önleyici hukuk işlevi hukuk sistemi ve bir bütün olarak toplum üzerindeki etkisi önemlidir. Yargının geleneksel alanı olan uyuşmazlık çözümünü içeren konularda bile, avukatların mahkemelerden daha fazla uyuşmazlığı çözdüğü rahatlıkla söylenebilir.</a:t>
            </a:r>
          </a:p>
          <a:p>
            <a:r>
              <a:rPr lang="tr-TR" sz="2400"/>
              <a:t>Avukatlık uyuşmazlıkları çözme işlevinin önemine ilişkin artan farkındalık, karşılaştırmalı hukukun kapsamının genişletilmesinde önemli bir etkiye sahip olmuştur.</a:t>
            </a:r>
          </a:p>
        </p:txBody>
      </p:sp>
    </p:spTree>
    <p:extLst>
      <p:ext uri="{BB962C8B-B14F-4D97-AF65-F5344CB8AC3E}">
        <p14:creationId xmlns:p14="http://schemas.microsoft.com/office/powerpoint/2010/main" val="3112176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TotalTime>
  <Words>892</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-apple-system</vt:lpstr>
      <vt:lpstr>Arial</vt:lpstr>
      <vt:lpstr>Arial</vt:lpstr>
      <vt:lpstr>Calibri</vt:lpstr>
      <vt:lpstr>Calibri Light</vt:lpstr>
      <vt:lpstr>Office Theme</vt:lpstr>
      <vt:lpstr>KARŞILAŞTIRMALI HUKUKA GİRİŞ</vt:lpstr>
      <vt:lpstr> Karşılaştırmalı Hukukun Niteliği ve Kapsamı</vt:lpstr>
      <vt:lpstr> Karşılaştırmalı Hukuk: Yöntem mi, Bilim mi?</vt:lpstr>
      <vt:lpstr>Karşılaştırmalı Hukuku Araştırma Formları</vt:lpstr>
      <vt:lpstr>Karşılaştırmalı Hukuku Araştırma Formları</vt:lpstr>
      <vt:lpstr> Karşılaştırmalı Hukukun Diğer Hukuk Alanlarıyla İlişkisi</vt:lpstr>
      <vt:lpstr>Hukuki Sınırları Genişletmede Karşılaştırmalı Hukukun Potansiyelini Değerlendirmek</vt:lpstr>
      <vt:lpstr>Karşılaştırmalı Hukuk ve Kanunların Birleştirilmesi veya Uyumlaştırılması</vt:lpstr>
      <vt:lpstr>Karşılaştırmalı Hukuk ve Karşılaştırmalı Avukatlık</vt:lpstr>
      <vt:lpstr>Karşılaştırmalı Hukuk ve Küreselleşmenin Zorlukları</vt:lpstr>
      <vt:lpstr>Hukuk ulusal, ulusötesi ve uluslararası bağlamlarda nasıl işler?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HUKUKA GİRİŞ</dc:title>
  <dc:creator>Burak ÇEBİ</dc:creator>
  <cp:lastModifiedBy>Burak ÇEBİ</cp:lastModifiedBy>
  <cp:revision>2</cp:revision>
  <dcterms:created xsi:type="dcterms:W3CDTF">2022-03-06T18:31:14Z</dcterms:created>
  <dcterms:modified xsi:type="dcterms:W3CDTF">2022-03-06T21:09:02Z</dcterms:modified>
</cp:coreProperties>
</file>