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3"/>
  </p:notesMasterIdLst>
  <p:handoutMasterIdLst>
    <p:handoutMasterId r:id="rId34"/>
  </p:handoutMasterIdLst>
  <p:sldIdLst>
    <p:sldId id="920" r:id="rId2"/>
    <p:sldId id="903" r:id="rId3"/>
    <p:sldId id="853" r:id="rId4"/>
    <p:sldId id="714" r:id="rId5"/>
    <p:sldId id="485" r:id="rId6"/>
    <p:sldId id="779" r:id="rId7"/>
    <p:sldId id="780" r:id="rId8"/>
    <p:sldId id="781" r:id="rId9"/>
    <p:sldId id="782" r:id="rId10"/>
    <p:sldId id="789" r:id="rId11"/>
    <p:sldId id="790" r:id="rId12"/>
    <p:sldId id="861" r:id="rId13"/>
    <p:sldId id="783" r:id="rId14"/>
    <p:sldId id="784" r:id="rId15"/>
    <p:sldId id="264" r:id="rId16"/>
    <p:sldId id="904" r:id="rId17"/>
    <p:sldId id="905" r:id="rId18"/>
    <p:sldId id="906" r:id="rId19"/>
    <p:sldId id="907" r:id="rId20"/>
    <p:sldId id="400" r:id="rId21"/>
    <p:sldId id="909" r:id="rId22"/>
    <p:sldId id="910" r:id="rId23"/>
    <p:sldId id="911" r:id="rId24"/>
    <p:sldId id="912" r:id="rId25"/>
    <p:sldId id="913" r:id="rId26"/>
    <p:sldId id="914" r:id="rId27"/>
    <p:sldId id="915" r:id="rId28"/>
    <p:sldId id="916" r:id="rId29"/>
    <p:sldId id="917" r:id="rId30"/>
    <p:sldId id="918" r:id="rId31"/>
    <p:sldId id="919" r:id="rId32"/>
  </p:sldIdLst>
  <p:sldSz cx="9144000" cy="6858000" type="screen4x3"/>
  <p:notesSz cx="7102475" cy="10234613"/>
  <p:defaultTextStyle>
    <a:defPPr>
      <a:defRPr lang="tr-T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660066"/>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595" autoAdjust="0"/>
  </p:normalViewPr>
  <p:slideViewPr>
    <p:cSldViewPr>
      <p:cViewPr varScale="1">
        <p:scale>
          <a:sx n="78" d="100"/>
          <a:sy n="78" d="100"/>
        </p:scale>
        <p:origin x="1618" y="62"/>
      </p:cViewPr>
      <p:guideLst>
        <p:guide orient="horz" pos="2160"/>
        <p:guide pos="2880"/>
      </p:guideLst>
    </p:cSldViewPr>
  </p:slideViewPr>
  <p:outlineViewPr>
    <p:cViewPr>
      <p:scale>
        <a:sx n="33" d="100"/>
        <a:sy n="33" d="100"/>
      </p:scale>
      <p:origin x="0" y="-57869"/>
    </p:cViewPr>
  </p:outlineViewPr>
  <p:notesTextViewPr>
    <p:cViewPr>
      <p:scale>
        <a:sx n="100" d="100"/>
        <a:sy n="100" d="100"/>
      </p:scale>
      <p:origin x="0" y="0"/>
    </p:cViewPr>
  </p:notesTextViewPr>
  <p:sorterViewPr>
    <p:cViewPr>
      <p:scale>
        <a:sx n="66" d="100"/>
        <a:sy n="66" d="100"/>
      </p:scale>
      <p:origin x="0" y="-1845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34881-44AA-4409-A7DE-81270A421B5C}" type="doc">
      <dgm:prSet loTypeId="urn:microsoft.com/office/officeart/2005/8/layout/orgChart1" loCatId="hierarchy" qsTypeId="urn:microsoft.com/office/officeart/2005/8/quickstyle/simple5" qsCatId="simple" csTypeId="urn:microsoft.com/office/officeart/2005/8/colors/accent1_2" csCatId="accent1" phldr="1"/>
      <dgm:spPr/>
    </dgm:pt>
    <dgm:pt modelId="{321E1476-091E-47C6-9CBE-ABC7BDEF7F87}">
      <dgm:prSet/>
      <dgm:spPr>
        <a:solidFill>
          <a:srgbClr val="008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effectLst/>
              <a:latin typeface="Comic Sans MS" pitchFamily="66" charset="0"/>
              <a:cs typeface="Arial" charset="0"/>
            </a:rPr>
            <a:t>İŞ HUKUKUNUN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effectLst/>
              <a:latin typeface="Comic Sans MS" pitchFamily="66" charset="0"/>
              <a:cs typeface="Arial" charset="0"/>
            </a:rPr>
            <a:t>BÖLÜMLERİ</a:t>
          </a:r>
          <a:endParaRPr kumimoji="0" lang="tr-TR" b="0" i="0" u="none" strike="noStrike" cap="none" normalizeH="0" baseline="0" dirty="0">
            <a:ln/>
            <a:effectLst/>
            <a:latin typeface="Comic Sans MS" pitchFamily="66" charset="0"/>
            <a:cs typeface="Arial" charset="0"/>
          </a:endParaRPr>
        </a:p>
      </dgm:t>
    </dgm:pt>
    <dgm:pt modelId="{6D308B90-1BBE-45F0-899E-68AF3C5AF9DD}" type="parTrans" cxnId="{11E4E7D6-5AE5-439C-9562-F6DDE6BBE864}">
      <dgm:prSet/>
      <dgm:spPr/>
      <dgm:t>
        <a:bodyPr/>
        <a:lstStyle/>
        <a:p>
          <a:endParaRPr lang="tr-TR"/>
        </a:p>
      </dgm:t>
    </dgm:pt>
    <dgm:pt modelId="{4D3F00B0-8B93-4042-835D-BDCECE9D4C58}" type="sibTrans" cxnId="{11E4E7D6-5AE5-439C-9562-F6DDE6BBE864}">
      <dgm:prSet/>
      <dgm:spPr/>
      <dgm:t>
        <a:bodyPr/>
        <a:lstStyle/>
        <a:p>
          <a:endParaRPr lang="tr-TR"/>
        </a:p>
      </dgm:t>
    </dgm:pt>
    <dgm:pt modelId="{0DF12CFE-00C0-4B46-B687-94308402BBDB}">
      <dgm:prSet/>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effectLst/>
              <a:latin typeface="Comic Sans MS" pitchFamily="66" charset="0"/>
              <a:cs typeface="Arial" charset="0"/>
            </a:rPr>
            <a:t>BİREYSEL İŞ HUKUKU</a:t>
          </a:r>
          <a:endParaRPr kumimoji="0" lang="tr-TR" b="0" i="0" u="none" strike="noStrike" cap="none" normalizeH="0" baseline="0" dirty="0">
            <a:ln/>
            <a:effectLst/>
            <a:latin typeface="Comic Sans MS" pitchFamily="66" charset="0"/>
            <a:cs typeface="Arial" charset="0"/>
          </a:endParaRPr>
        </a:p>
      </dgm:t>
    </dgm:pt>
    <dgm:pt modelId="{A6FACD71-CFD9-417D-BAA0-6CF3B6E08F3E}" type="parTrans" cxnId="{669B1C3C-BFD4-40D0-875A-3CC4A25B86EF}">
      <dgm:prSet/>
      <dgm:spPr/>
      <dgm:t>
        <a:bodyPr/>
        <a:lstStyle/>
        <a:p>
          <a:endParaRPr lang="tr-TR"/>
        </a:p>
      </dgm:t>
    </dgm:pt>
    <dgm:pt modelId="{39FFBF4A-16C3-495A-8C1B-8BA264891A46}" type="sibTrans" cxnId="{669B1C3C-BFD4-40D0-875A-3CC4A25B86EF}">
      <dgm:prSet/>
      <dgm:spPr/>
      <dgm:t>
        <a:bodyPr/>
        <a:lstStyle/>
        <a:p>
          <a:endParaRPr lang="tr-TR"/>
        </a:p>
      </dgm:t>
    </dgm:pt>
    <dgm:pt modelId="{58C2C786-5701-4143-92FE-0480384748AA}">
      <dgm:prSet/>
      <dgm:spPr>
        <a:solidFill>
          <a:srgbClr val="660066"/>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a:ln/>
              <a:effectLst/>
              <a:latin typeface="Comic Sans MS" pitchFamily="66" charset="0"/>
              <a:cs typeface="Arial" charset="0"/>
            </a:rPr>
            <a:t>TOPLU İŞ HUKUKU</a:t>
          </a:r>
          <a:endParaRPr kumimoji="0" lang="tr-TR" b="0" i="0" u="none" strike="noStrike" cap="none" normalizeH="0" baseline="0" dirty="0">
            <a:ln/>
            <a:effectLst/>
            <a:latin typeface="Comic Sans MS" pitchFamily="66" charset="0"/>
            <a:cs typeface="Arial" charset="0"/>
          </a:endParaRPr>
        </a:p>
      </dgm:t>
    </dgm:pt>
    <dgm:pt modelId="{85708426-598B-44AB-9439-D04D08DC9CB9}" type="parTrans" cxnId="{1380A074-0DBE-416B-8237-7539E9AC29CB}">
      <dgm:prSet/>
      <dgm:spPr/>
      <dgm:t>
        <a:bodyPr/>
        <a:lstStyle/>
        <a:p>
          <a:endParaRPr lang="tr-TR"/>
        </a:p>
      </dgm:t>
    </dgm:pt>
    <dgm:pt modelId="{28BA84DF-2D2C-4E8E-9107-BA2C522B33C6}" type="sibTrans" cxnId="{1380A074-0DBE-416B-8237-7539E9AC29CB}">
      <dgm:prSet/>
      <dgm:spPr/>
      <dgm:t>
        <a:bodyPr/>
        <a:lstStyle/>
        <a:p>
          <a:endParaRPr lang="tr-TR"/>
        </a:p>
      </dgm:t>
    </dgm:pt>
    <dgm:pt modelId="{FED5DEA5-4FB7-404E-B834-4F12154F6032}" type="pres">
      <dgm:prSet presAssocID="{01F34881-44AA-4409-A7DE-81270A421B5C}" presName="hierChild1" presStyleCnt="0">
        <dgm:presLayoutVars>
          <dgm:orgChart val="1"/>
          <dgm:chPref val="1"/>
          <dgm:dir/>
          <dgm:animOne val="branch"/>
          <dgm:animLvl val="lvl"/>
          <dgm:resizeHandles/>
        </dgm:presLayoutVars>
      </dgm:prSet>
      <dgm:spPr/>
    </dgm:pt>
    <dgm:pt modelId="{C131E20D-6C58-4FCC-8DC3-380C8B2D0E09}" type="pres">
      <dgm:prSet presAssocID="{321E1476-091E-47C6-9CBE-ABC7BDEF7F87}" presName="hierRoot1" presStyleCnt="0">
        <dgm:presLayoutVars>
          <dgm:hierBranch/>
        </dgm:presLayoutVars>
      </dgm:prSet>
      <dgm:spPr/>
    </dgm:pt>
    <dgm:pt modelId="{FB5587D2-68D9-4931-82B7-7D32C611C3A4}" type="pres">
      <dgm:prSet presAssocID="{321E1476-091E-47C6-9CBE-ABC7BDEF7F87}" presName="rootComposite1" presStyleCnt="0"/>
      <dgm:spPr/>
    </dgm:pt>
    <dgm:pt modelId="{061B4578-5BF2-4733-BA81-EB7A07DF0B06}" type="pres">
      <dgm:prSet presAssocID="{321E1476-091E-47C6-9CBE-ABC7BDEF7F87}" presName="rootText1" presStyleLbl="node0" presStyleIdx="0" presStyleCnt="1">
        <dgm:presLayoutVars>
          <dgm:chPref val="3"/>
        </dgm:presLayoutVars>
      </dgm:prSet>
      <dgm:spPr/>
    </dgm:pt>
    <dgm:pt modelId="{53031FB7-6515-43B9-8A36-646F4E4FCE98}" type="pres">
      <dgm:prSet presAssocID="{321E1476-091E-47C6-9CBE-ABC7BDEF7F87}" presName="rootConnector1" presStyleLbl="node1" presStyleIdx="0" presStyleCnt="0"/>
      <dgm:spPr/>
    </dgm:pt>
    <dgm:pt modelId="{D29F6FDF-C5B3-4E42-99C5-7E7303CE6939}" type="pres">
      <dgm:prSet presAssocID="{321E1476-091E-47C6-9CBE-ABC7BDEF7F87}" presName="hierChild2" presStyleCnt="0"/>
      <dgm:spPr/>
    </dgm:pt>
    <dgm:pt modelId="{ECABF0C0-7E8C-4AE5-AC3B-BDB7953186C3}" type="pres">
      <dgm:prSet presAssocID="{A6FACD71-CFD9-417D-BAA0-6CF3B6E08F3E}" presName="Name35" presStyleLbl="parChTrans1D2" presStyleIdx="0" presStyleCnt="2"/>
      <dgm:spPr/>
    </dgm:pt>
    <dgm:pt modelId="{45D6750A-AB5E-435C-A42D-A39075F79F9D}" type="pres">
      <dgm:prSet presAssocID="{0DF12CFE-00C0-4B46-B687-94308402BBDB}" presName="hierRoot2" presStyleCnt="0">
        <dgm:presLayoutVars>
          <dgm:hierBranch/>
        </dgm:presLayoutVars>
      </dgm:prSet>
      <dgm:spPr/>
    </dgm:pt>
    <dgm:pt modelId="{33E0F1B7-E0DC-45E7-A354-E15152C2976A}" type="pres">
      <dgm:prSet presAssocID="{0DF12CFE-00C0-4B46-B687-94308402BBDB}" presName="rootComposite" presStyleCnt="0"/>
      <dgm:spPr/>
    </dgm:pt>
    <dgm:pt modelId="{4C334B28-7E71-4867-BFE7-5D3FEB198D4B}" type="pres">
      <dgm:prSet presAssocID="{0DF12CFE-00C0-4B46-B687-94308402BBDB}" presName="rootText" presStyleLbl="node2" presStyleIdx="0" presStyleCnt="2">
        <dgm:presLayoutVars>
          <dgm:chPref val="3"/>
        </dgm:presLayoutVars>
      </dgm:prSet>
      <dgm:spPr/>
    </dgm:pt>
    <dgm:pt modelId="{7EB1957A-CBB2-493A-84F8-9E9AC22CD12E}" type="pres">
      <dgm:prSet presAssocID="{0DF12CFE-00C0-4B46-B687-94308402BBDB}" presName="rootConnector" presStyleLbl="node2" presStyleIdx="0" presStyleCnt="2"/>
      <dgm:spPr/>
    </dgm:pt>
    <dgm:pt modelId="{DCAC51E8-511D-4AA7-AD3F-0F786DF7D55A}" type="pres">
      <dgm:prSet presAssocID="{0DF12CFE-00C0-4B46-B687-94308402BBDB}" presName="hierChild4" presStyleCnt="0"/>
      <dgm:spPr/>
    </dgm:pt>
    <dgm:pt modelId="{B595C1B2-6499-46B2-8121-2D13D38D8376}" type="pres">
      <dgm:prSet presAssocID="{0DF12CFE-00C0-4B46-B687-94308402BBDB}" presName="hierChild5" presStyleCnt="0"/>
      <dgm:spPr/>
    </dgm:pt>
    <dgm:pt modelId="{A9E9EFF2-5A59-4B79-877D-3DBB97F31B93}" type="pres">
      <dgm:prSet presAssocID="{85708426-598B-44AB-9439-D04D08DC9CB9}" presName="Name35" presStyleLbl="parChTrans1D2" presStyleIdx="1" presStyleCnt="2"/>
      <dgm:spPr/>
    </dgm:pt>
    <dgm:pt modelId="{E8FACDAD-3146-41AE-9D15-221BA9FE45A2}" type="pres">
      <dgm:prSet presAssocID="{58C2C786-5701-4143-92FE-0480384748AA}" presName="hierRoot2" presStyleCnt="0">
        <dgm:presLayoutVars>
          <dgm:hierBranch/>
        </dgm:presLayoutVars>
      </dgm:prSet>
      <dgm:spPr/>
    </dgm:pt>
    <dgm:pt modelId="{9CC3E725-DD97-49C9-9745-7ED38D3D1A53}" type="pres">
      <dgm:prSet presAssocID="{58C2C786-5701-4143-92FE-0480384748AA}" presName="rootComposite" presStyleCnt="0"/>
      <dgm:spPr/>
    </dgm:pt>
    <dgm:pt modelId="{1F3866F3-5C96-4252-A705-DAFD610018F7}" type="pres">
      <dgm:prSet presAssocID="{58C2C786-5701-4143-92FE-0480384748AA}" presName="rootText" presStyleLbl="node2" presStyleIdx="1" presStyleCnt="2">
        <dgm:presLayoutVars>
          <dgm:chPref val="3"/>
        </dgm:presLayoutVars>
      </dgm:prSet>
      <dgm:spPr/>
    </dgm:pt>
    <dgm:pt modelId="{4CE6FE44-1EF3-4A8F-B41F-3F67E7425212}" type="pres">
      <dgm:prSet presAssocID="{58C2C786-5701-4143-92FE-0480384748AA}" presName="rootConnector" presStyleLbl="node2" presStyleIdx="1" presStyleCnt="2"/>
      <dgm:spPr/>
    </dgm:pt>
    <dgm:pt modelId="{1D34AC52-6353-403F-8284-2D2EE1CA004F}" type="pres">
      <dgm:prSet presAssocID="{58C2C786-5701-4143-92FE-0480384748AA}" presName="hierChild4" presStyleCnt="0"/>
      <dgm:spPr/>
    </dgm:pt>
    <dgm:pt modelId="{F6A33C68-65EC-4F46-A322-9CDB75B3C493}" type="pres">
      <dgm:prSet presAssocID="{58C2C786-5701-4143-92FE-0480384748AA}" presName="hierChild5" presStyleCnt="0"/>
      <dgm:spPr/>
    </dgm:pt>
    <dgm:pt modelId="{78F3AD40-CE3C-44D0-A8E2-A51046F0D45C}" type="pres">
      <dgm:prSet presAssocID="{321E1476-091E-47C6-9CBE-ABC7BDEF7F87}" presName="hierChild3" presStyleCnt="0"/>
      <dgm:spPr/>
    </dgm:pt>
  </dgm:ptLst>
  <dgm:cxnLst>
    <dgm:cxn modelId="{8D48BF28-FF6E-41D0-AB00-5BABC08D702D}" type="presOf" srcId="{01F34881-44AA-4409-A7DE-81270A421B5C}" destId="{FED5DEA5-4FB7-404E-B834-4F12154F6032}" srcOrd="0" destOrd="0" presId="urn:microsoft.com/office/officeart/2005/8/layout/orgChart1"/>
    <dgm:cxn modelId="{D4577436-143A-436A-9CC7-1536F410716B}" type="presOf" srcId="{321E1476-091E-47C6-9CBE-ABC7BDEF7F87}" destId="{061B4578-5BF2-4733-BA81-EB7A07DF0B06}" srcOrd="0" destOrd="0" presId="urn:microsoft.com/office/officeart/2005/8/layout/orgChart1"/>
    <dgm:cxn modelId="{669B1C3C-BFD4-40D0-875A-3CC4A25B86EF}" srcId="{321E1476-091E-47C6-9CBE-ABC7BDEF7F87}" destId="{0DF12CFE-00C0-4B46-B687-94308402BBDB}" srcOrd="0" destOrd="0" parTransId="{A6FACD71-CFD9-417D-BAA0-6CF3B6E08F3E}" sibTransId="{39FFBF4A-16C3-495A-8C1B-8BA264891A46}"/>
    <dgm:cxn modelId="{A1D21640-498F-4160-8715-1111EDB5D7DD}" type="presOf" srcId="{85708426-598B-44AB-9439-D04D08DC9CB9}" destId="{A9E9EFF2-5A59-4B79-877D-3DBB97F31B93}" srcOrd="0" destOrd="0" presId="urn:microsoft.com/office/officeart/2005/8/layout/orgChart1"/>
    <dgm:cxn modelId="{1380A074-0DBE-416B-8237-7539E9AC29CB}" srcId="{321E1476-091E-47C6-9CBE-ABC7BDEF7F87}" destId="{58C2C786-5701-4143-92FE-0480384748AA}" srcOrd="1" destOrd="0" parTransId="{85708426-598B-44AB-9439-D04D08DC9CB9}" sibTransId="{28BA84DF-2D2C-4E8E-9107-BA2C522B33C6}"/>
    <dgm:cxn modelId="{BCD3E293-7D18-4EC8-847B-FC7BDB9739E8}" type="presOf" srcId="{58C2C786-5701-4143-92FE-0480384748AA}" destId="{4CE6FE44-1EF3-4A8F-B41F-3F67E7425212}" srcOrd="1" destOrd="0" presId="urn:microsoft.com/office/officeart/2005/8/layout/orgChart1"/>
    <dgm:cxn modelId="{1D34F6A0-E890-4D4C-A24F-833C1E00A203}" type="presOf" srcId="{A6FACD71-CFD9-417D-BAA0-6CF3B6E08F3E}" destId="{ECABF0C0-7E8C-4AE5-AC3B-BDB7953186C3}" srcOrd="0" destOrd="0" presId="urn:microsoft.com/office/officeart/2005/8/layout/orgChart1"/>
    <dgm:cxn modelId="{4873CBA7-DB99-4691-9B9A-361CC5B461AD}" type="presOf" srcId="{58C2C786-5701-4143-92FE-0480384748AA}" destId="{1F3866F3-5C96-4252-A705-DAFD610018F7}" srcOrd="0" destOrd="0" presId="urn:microsoft.com/office/officeart/2005/8/layout/orgChart1"/>
    <dgm:cxn modelId="{EEAB71D1-4BE2-4562-AA31-32A134E205CB}" type="presOf" srcId="{0DF12CFE-00C0-4B46-B687-94308402BBDB}" destId="{7EB1957A-CBB2-493A-84F8-9E9AC22CD12E}" srcOrd="1" destOrd="0" presId="urn:microsoft.com/office/officeart/2005/8/layout/orgChart1"/>
    <dgm:cxn modelId="{11E4E7D6-5AE5-439C-9562-F6DDE6BBE864}" srcId="{01F34881-44AA-4409-A7DE-81270A421B5C}" destId="{321E1476-091E-47C6-9CBE-ABC7BDEF7F87}" srcOrd="0" destOrd="0" parTransId="{6D308B90-1BBE-45F0-899E-68AF3C5AF9DD}" sibTransId="{4D3F00B0-8B93-4042-835D-BDCECE9D4C58}"/>
    <dgm:cxn modelId="{D29514DA-3879-4DEC-B15E-03079A4771C8}" type="presOf" srcId="{321E1476-091E-47C6-9CBE-ABC7BDEF7F87}" destId="{53031FB7-6515-43B9-8A36-646F4E4FCE98}" srcOrd="1" destOrd="0" presId="urn:microsoft.com/office/officeart/2005/8/layout/orgChart1"/>
    <dgm:cxn modelId="{F1F573F6-26BF-43C9-8715-258FF4694653}" type="presOf" srcId="{0DF12CFE-00C0-4B46-B687-94308402BBDB}" destId="{4C334B28-7E71-4867-BFE7-5D3FEB198D4B}" srcOrd="0" destOrd="0" presId="urn:microsoft.com/office/officeart/2005/8/layout/orgChart1"/>
    <dgm:cxn modelId="{B4A024E2-9E3E-422F-A83A-28EA083832B9}" type="presParOf" srcId="{FED5DEA5-4FB7-404E-B834-4F12154F6032}" destId="{C131E20D-6C58-4FCC-8DC3-380C8B2D0E09}" srcOrd="0" destOrd="0" presId="urn:microsoft.com/office/officeart/2005/8/layout/orgChart1"/>
    <dgm:cxn modelId="{D569DF7F-7684-4372-AE0F-13ED18B950C5}" type="presParOf" srcId="{C131E20D-6C58-4FCC-8DC3-380C8B2D0E09}" destId="{FB5587D2-68D9-4931-82B7-7D32C611C3A4}" srcOrd="0" destOrd="0" presId="urn:microsoft.com/office/officeart/2005/8/layout/orgChart1"/>
    <dgm:cxn modelId="{F20BEA2C-0F9E-4754-8387-8578B15E47D4}" type="presParOf" srcId="{FB5587D2-68D9-4931-82B7-7D32C611C3A4}" destId="{061B4578-5BF2-4733-BA81-EB7A07DF0B06}" srcOrd="0" destOrd="0" presId="urn:microsoft.com/office/officeart/2005/8/layout/orgChart1"/>
    <dgm:cxn modelId="{073CBC77-3BA4-4FD1-B322-57787AC07B38}" type="presParOf" srcId="{FB5587D2-68D9-4931-82B7-7D32C611C3A4}" destId="{53031FB7-6515-43B9-8A36-646F4E4FCE98}" srcOrd="1" destOrd="0" presId="urn:microsoft.com/office/officeart/2005/8/layout/orgChart1"/>
    <dgm:cxn modelId="{6C9363DE-8D8F-4BC8-9E01-AEDCE8F502E5}" type="presParOf" srcId="{C131E20D-6C58-4FCC-8DC3-380C8B2D0E09}" destId="{D29F6FDF-C5B3-4E42-99C5-7E7303CE6939}" srcOrd="1" destOrd="0" presId="urn:microsoft.com/office/officeart/2005/8/layout/orgChart1"/>
    <dgm:cxn modelId="{94A8036F-D987-44AA-BC4C-007034CD4625}" type="presParOf" srcId="{D29F6FDF-C5B3-4E42-99C5-7E7303CE6939}" destId="{ECABF0C0-7E8C-4AE5-AC3B-BDB7953186C3}" srcOrd="0" destOrd="0" presId="urn:microsoft.com/office/officeart/2005/8/layout/orgChart1"/>
    <dgm:cxn modelId="{3EED04BA-8542-46ED-A4D6-952933B1045C}" type="presParOf" srcId="{D29F6FDF-C5B3-4E42-99C5-7E7303CE6939}" destId="{45D6750A-AB5E-435C-A42D-A39075F79F9D}" srcOrd="1" destOrd="0" presId="urn:microsoft.com/office/officeart/2005/8/layout/orgChart1"/>
    <dgm:cxn modelId="{33528928-E0C0-4BAE-B727-20CCCF011E5C}" type="presParOf" srcId="{45D6750A-AB5E-435C-A42D-A39075F79F9D}" destId="{33E0F1B7-E0DC-45E7-A354-E15152C2976A}" srcOrd="0" destOrd="0" presId="urn:microsoft.com/office/officeart/2005/8/layout/orgChart1"/>
    <dgm:cxn modelId="{BEE70673-66C2-4895-9D3C-BAB8AA2418EC}" type="presParOf" srcId="{33E0F1B7-E0DC-45E7-A354-E15152C2976A}" destId="{4C334B28-7E71-4867-BFE7-5D3FEB198D4B}" srcOrd="0" destOrd="0" presId="urn:microsoft.com/office/officeart/2005/8/layout/orgChart1"/>
    <dgm:cxn modelId="{DE1AA194-5FA2-4A9D-95CE-2792FC1E46BD}" type="presParOf" srcId="{33E0F1B7-E0DC-45E7-A354-E15152C2976A}" destId="{7EB1957A-CBB2-493A-84F8-9E9AC22CD12E}" srcOrd="1" destOrd="0" presId="urn:microsoft.com/office/officeart/2005/8/layout/orgChart1"/>
    <dgm:cxn modelId="{A352C5A1-328B-4E08-8552-4451573038B5}" type="presParOf" srcId="{45D6750A-AB5E-435C-A42D-A39075F79F9D}" destId="{DCAC51E8-511D-4AA7-AD3F-0F786DF7D55A}" srcOrd="1" destOrd="0" presId="urn:microsoft.com/office/officeart/2005/8/layout/orgChart1"/>
    <dgm:cxn modelId="{B045E7A8-4BA8-45CD-9412-2D138272D067}" type="presParOf" srcId="{45D6750A-AB5E-435C-A42D-A39075F79F9D}" destId="{B595C1B2-6499-46B2-8121-2D13D38D8376}" srcOrd="2" destOrd="0" presId="urn:microsoft.com/office/officeart/2005/8/layout/orgChart1"/>
    <dgm:cxn modelId="{7423AEA1-78EC-4272-B9D8-DF724DADD5A5}" type="presParOf" srcId="{D29F6FDF-C5B3-4E42-99C5-7E7303CE6939}" destId="{A9E9EFF2-5A59-4B79-877D-3DBB97F31B93}" srcOrd="2" destOrd="0" presId="urn:microsoft.com/office/officeart/2005/8/layout/orgChart1"/>
    <dgm:cxn modelId="{8454A888-4005-4B78-8D07-A0C3ED45EA09}" type="presParOf" srcId="{D29F6FDF-C5B3-4E42-99C5-7E7303CE6939}" destId="{E8FACDAD-3146-41AE-9D15-221BA9FE45A2}" srcOrd="3" destOrd="0" presId="urn:microsoft.com/office/officeart/2005/8/layout/orgChart1"/>
    <dgm:cxn modelId="{D829E9A2-0712-447D-8730-4C75893368F2}" type="presParOf" srcId="{E8FACDAD-3146-41AE-9D15-221BA9FE45A2}" destId="{9CC3E725-DD97-49C9-9745-7ED38D3D1A53}" srcOrd="0" destOrd="0" presId="urn:microsoft.com/office/officeart/2005/8/layout/orgChart1"/>
    <dgm:cxn modelId="{0984D4CD-34FF-4EDD-B203-B5025E7D9E15}" type="presParOf" srcId="{9CC3E725-DD97-49C9-9745-7ED38D3D1A53}" destId="{1F3866F3-5C96-4252-A705-DAFD610018F7}" srcOrd="0" destOrd="0" presId="urn:microsoft.com/office/officeart/2005/8/layout/orgChart1"/>
    <dgm:cxn modelId="{C5AEE5B7-B9D2-4A6D-ADF0-43B28A361157}" type="presParOf" srcId="{9CC3E725-DD97-49C9-9745-7ED38D3D1A53}" destId="{4CE6FE44-1EF3-4A8F-B41F-3F67E7425212}" srcOrd="1" destOrd="0" presId="urn:microsoft.com/office/officeart/2005/8/layout/orgChart1"/>
    <dgm:cxn modelId="{D49AE2EA-E0AF-4D5A-B421-731539E9AABF}" type="presParOf" srcId="{E8FACDAD-3146-41AE-9D15-221BA9FE45A2}" destId="{1D34AC52-6353-403F-8284-2D2EE1CA004F}" srcOrd="1" destOrd="0" presId="urn:microsoft.com/office/officeart/2005/8/layout/orgChart1"/>
    <dgm:cxn modelId="{D890463D-B8C1-4024-9375-A968DFA20E04}" type="presParOf" srcId="{E8FACDAD-3146-41AE-9D15-221BA9FE45A2}" destId="{F6A33C68-65EC-4F46-A322-9CDB75B3C493}" srcOrd="2" destOrd="0" presId="urn:microsoft.com/office/officeart/2005/8/layout/orgChart1"/>
    <dgm:cxn modelId="{490142D6-428F-4C40-9982-E2F33498A6B4}" type="presParOf" srcId="{C131E20D-6C58-4FCC-8DC3-380C8B2D0E09}" destId="{78F3AD40-CE3C-44D0-A8E2-A51046F0D45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9EFF2-5A59-4B79-877D-3DBB97F31B93}">
      <dsp:nvSpPr>
        <dsp:cNvPr id="0" name=""/>
        <dsp:cNvSpPr/>
      </dsp:nvSpPr>
      <dsp:spPr>
        <a:xfrm>
          <a:off x="2736056" y="1131007"/>
          <a:ext cx="1367978" cy="474835"/>
        </a:xfrm>
        <a:custGeom>
          <a:avLst/>
          <a:gdLst/>
          <a:ahLst/>
          <a:cxnLst/>
          <a:rect l="0" t="0" r="0" b="0"/>
          <a:pathLst>
            <a:path>
              <a:moveTo>
                <a:pt x="0" y="0"/>
              </a:moveTo>
              <a:lnTo>
                <a:pt x="0" y="237417"/>
              </a:lnTo>
              <a:lnTo>
                <a:pt x="1367978" y="237417"/>
              </a:lnTo>
              <a:lnTo>
                <a:pt x="1367978" y="4748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ABF0C0-7E8C-4AE5-AC3B-BDB7953186C3}">
      <dsp:nvSpPr>
        <dsp:cNvPr id="0" name=""/>
        <dsp:cNvSpPr/>
      </dsp:nvSpPr>
      <dsp:spPr>
        <a:xfrm>
          <a:off x="1368078" y="1131007"/>
          <a:ext cx="1367978" cy="474835"/>
        </a:xfrm>
        <a:custGeom>
          <a:avLst/>
          <a:gdLst/>
          <a:ahLst/>
          <a:cxnLst/>
          <a:rect l="0" t="0" r="0" b="0"/>
          <a:pathLst>
            <a:path>
              <a:moveTo>
                <a:pt x="1367978" y="0"/>
              </a:moveTo>
              <a:lnTo>
                <a:pt x="1367978" y="237417"/>
              </a:lnTo>
              <a:lnTo>
                <a:pt x="0" y="237417"/>
              </a:lnTo>
              <a:lnTo>
                <a:pt x="0" y="4748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1B4578-5BF2-4733-BA81-EB7A07DF0B06}">
      <dsp:nvSpPr>
        <dsp:cNvPr id="0" name=""/>
        <dsp:cNvSpPr/>
      </dsp:nvSpPr>
      <dsp:spPr>
        <a:xfrm>
          <a:off x="1605496" y="446"/>
          <a:ext cx="2261120" cy="1130560"/>
        </a:xfrm>
        <a:prstGeom prst="rect">
          <a:avLst/>
        </a:prstGeom>
        <a:solidFill>
          <a:srgbClr val="008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100" b="0" i="0" u="none" strike="noStrike" kern="1200" cap="none" normalizeH="0" baseline="0">
              <a:ln/>
              <a:effectLst/>
              <a:latin typeface="Comic Sans MS" pitchFamily="66" charset="0"/>
              <a:cs typeface="Arial" charset="0"/>
            </a:rPr>
            <a:t>İŞ HUKUKUNUN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100" b="0" i="0" u="none" strike="noStrike" kern="1200" cap="none" normalizeH="0" baseline="0">
              <a:ln/>
              <a:effectLst/>
              <a:latin typeface="Comic Sans MS" pitchFamily="66" charset="0"/>
              <a:cs typeface="Arial" charset="0"/>
            </a:rPr>
            <a:t>BÖLÜMLERİ</a:t>
          </a:r>
          <a:endParaRPr kumimoji="0" lang="tr-TR" sz="2100" b="0" i="0" u="none" strike="noStrike" kern="1200" cap="none" normalizeH="0" baseline="0" dirty="0">
            <a:ln/>
            <a:effectLst/>
            <a:latin typeface="Comic Sans MS" pitchFamily="66" charset="0"/>
            <a:cs typeface="Arial" charset="0"/>
          </a:endParaRPr>
        </a:p>
      </dsp:txBody>
      <dsp:txXfrm>
        <a:off x="1605496" y="446"/>
        <a:ext cx="2261120" cy="1130560"/>
      </dsp:txXfrm>
    </dsp:sp>
    <dsp:sp modelId="{4C334B28-7E71-4867-BFE7-5D3FEB198D4B}">
      <dsp:nvSpPr>
        <dsp:cNvPr id="0" name=""/>
        <dsp:cNvSpPr/>
      </dsp:nvSpPr>
      <dsp:spPr>
        <a:xfrm>
          <a:off x="237517" y="1605842"/>
          <a:ext cx="2261120" cy="1130560"/>
        </a:xfrm>
        <a:prstGeom prst="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100" b="0" i="0" u="none" strike="noStrike" kern="1200" cap="none" normalizeH="0" baseline="0">
              <a:ln/>
              <a:effectLst/>
              <a:latin typeface="Comic Sans MS" pitchFamily="66" charset="0"/>
              <a:cs typeface="Arial" charset="0"/>
            </a:rPr>
            <a:t>BİREYSEL İŞ HUKUKU</a:t>
          </a:r>
          <a:endParaRPr kumimoji="0" lang="tr-TR" sz="2100" b="0" i="0" u="none" strike="noStrike" kern="1200" cap="none" normalizeH="0" baseline="0" dirty="0">
            <a:ln/>
            <a:effectLst/>
            <a:latin typeface="Comic Sans MS" pitchFamily="66" charset="0"/>
            <a:cs typeface="Arial" charset="0"/>
          </a:endParaRPr>
        </a:p>
      </dsp:txBody>
      <dsp:txXfrm>
        <a:off x="237517" y="1605842"/>
        <a:ext cx="2261120" cy="1130560"/>
      </dsp:txXfrm>
    </dsp:sp>
    <dsp:sp modelId="{1F3866F3-5C96-4252-A705-DAFD610018F7}">
      <dsp:nvSpPr>
        <dsp:cNvPr id="0" name=""/>
        <dsp:cNvSpPr/>
      </dsp:nvSpPr>
      <dsp:spPr>
        <a:xfrm>
          <a:off x="2973474" y="1605842"/>
          <a:ext cx="2261120" cy="1130560"/>
        </a:xfrm>
        <a:prstGeom prst="rect">
          <a:avLst/>
        </a:prstGeom>
        <a:solidFill>
          <a:srgbClr val="66006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100" b="0" i="0" u="none" strike="noStrike" kern="1200" cap="none" normalizeH="0" baseline="0">
              <a:ln/>
              <a:effectLst/>
              <a:latin typeface="Comic Sans MS" pitchFamily="66" charset="0"/>
              <a:cs typeface="Arial" charset="0"/>
            </a:rPr>
            <a:t>TOPLU İŞ HUKUKU</a:t>
          </a:r>
          <a:endParaRPr kumimoji="0" lang="tr-TR" sz="2100" b="0" i="0" u="none" strike="noStrike" kern="1200" cap="none" normalizeH="0" baseline="0" dirty="0">
            <a:ln/>
            <a:effectLst/>
            <a:latin typeface="Comic Sans MS" pitchFamily="66" charset="0"/>
            <a:cs typeface="Arial" charset="0"/>
          </a:endParaRPr>
        </a:p>
      </dsp:txBody>
      <dsp:txXfrm>
        <a:off x="2973474" y="1605842"/>
        <a:ext cx="2261120" cy="11305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a:extLst>
              <a:ext uri="{FF2B5EF4-FFF2-40B4-BE49-F238E27FC236}">
                <a16:creationId xmlns:a16="http://schemas.microsoft.com/office/drawing/2014/main" id="{09BED607-DDEB-409E-AEA4-D490FA3E31BD}"/>
              </a:ext>
            </a:extLst>
          </p:cNvPr>
          <p:cNvSpPr>
            <a:spLocks noGrp="1"/>
          </p:cNvSpPr>
          <p:nvPr>
            <p:ph type="hdr" sz="quarter"/>
          </p:nvPr>
        </p:nvSpPr>
        <p:spPr>
          <a:xfrm>
            <a:off x="0" y="0"/>
            <a:ext cx="3078163" cy="511175"/>
          </a:xfrm>
          <a:prstGeom prst="rect">
            <a:avLst/>
          </a:prstGeom>
        </p:spPr>
        <p:txBody>
          <a:bodyPr vert="horz" lIns="99066" tIns="49533" rIns="99066" bIns="49533" rtlCol="0"/>
          <a:lstStyle>
            <a:lvl1pPr algn="l" eaLnBrk="1" hangingPunct="1">
              <a:defRPr sz="1300">
                <a:cs typeface="Arial" charset="0"/>
              </a:defRPr>
            </a:lvl1pPr>
          </a:lstStyle>
          <a:p>
            <a:pPr>
              <a:defRPr/>
            </a:pPr>
            <a:endParaRPr lang="tr-TR"/>
          </a:p>
        </p:txBody>
      </p:sp>
      <p:sp>
        <p:nvSpPr>
          <p:cNvPr id="3" name="2 Veri Yer Tutucusu">
            <a:extLst>
              <a:ext uri="{FF2B5EF4-FFF2-40B4-BE49-F238E27FC236}">
                <a16:creationId xmlns:a16="http://schemas.microsoft.com/office/drawing/2014/main" id="{796B8F91-F9B6-4E57-9AD4-CD70273F3C1A}"/>
              </a:ext>
            </a:extLst>
          </p:cNvPr>
          <p:cNvSpPr>
            <a:spLocks noGrp="1"/>
          </p:cNvSpPr>
          <p:nvPr>
            <p:ph type="dt" sz="quarter" idx="1"/>
          </p:nvPr>
        </p:nvSpPr>
        <p:spPr>
          <a:xfrm>
            <a:off x="4022725" y="0"/>
            <a:ext cx="3078163" cy="511175"/>
          </a:xfrm>
          <a:prstGeom prst="rect">
            <a:avLst/>
          </a:prstGeom>
        </p:spPr>
        <p:txBody>
          <a:bodyPr vert="horz" lIns="99066" tIns="49533" rIns="99066" bIns="49533" rtlCol="0"/>
          <a:lstStyle>
            <a:lvl1pPr algn="r" eaLnBrk="1" hangingPunct="1">
              <a:defRPr sz="1300">
                <a:cs typeface="Arial" charset="0"/>
              </a:defRPr>
            </a:lvl1pPr>
          </a:lstStyle>
          <a:p>
            <a:pPr>
              <a:defRPr/>
            </a:pPr>
            <a:fld id="{48D6E6E6-A2E9-4D43-AE58-640E056D5E6F}" type="datetimeFigureOut">
              <a:rPr lang="tr-TR"/>
              <a:pPr>
                <a:defRPr/>
              </a:pPr>
              <a:t>10.03.2022</a:t>
            </a:fld>
            <a:endParaRPr lang="tr-TR"/>
          </a:p>
        </p:txBody>
      </p:sp>
      <p:sp>
        <p:nvSpPr>
          <p:cNvPr id="4" name="3 Altbilgi Yer Tutucusu">
            <a:extLst>
              <a:ext uri="{FF2B5EF4-FFF2-40B4-BE49-F238E27FC236}">
                <a16:creationId xmlns:a16="http://schemas.microsoft.com/office/drawing/2014/main" id="{9C732782-C63B-4C24-BF4A-199C5F482C7E}"/>
              </a:ext>
            </a:extLst>
          </p:cNvPr>
          <p:cNvSpPr>
            <a:spLocks noGrp="1"/>
          </p:cNvSpPr>
          <p:nvPr>
            <p:ph type="ftr" sz="quarter" idx="2"/>
          </p:nvPr>
        </p:nvSpPr>
        <p:spPr>
          <a:xfrm>
            <a:off x="0" y="9721850"/>
            <a:ext cx="3078163" cy="511175"/>
          </a:xfrm>
          <a:prstGeom prst="rect">
            <a:avLst/>
          </a:prstGeom>
        </p:spPr>
        <p:txBody>
          <a:bodyPr vert="horz" lIns="99066" tIns="49533" rIns="99066" bIns="49533" rtlCol="0" anchor="b"/>
          <a:lstStyle>
            <a:lvl1pPr algn="l" eaLnBrk="1" hangingPunct="1">
              <a:defRPr sz="1300">
                <a:cs typeface="Arial" charset="0"/>
              </a:defRPr>
            </a:lvl1pPr>
          </a:lstStyle>
          <a:p>
            <a:pPr>
              <a:defRPr/>
            </a:pPr>
            <a:endParaRPr lang="tr-TR"/>
          </a:p>
        </p:txBody>
      </p:sp>
      <p:sp>
        <p:nvSpPr>
          <p:cNvPr id="5" name="4 Slayt Numarası Yer Tutucusu">
            <a:extLst>
              <a:ext uri="{FF2B5EF4-FFF2-40B4-BE49-F238E27FC236}">
                <a16:creationId xmlns:a16="http://schemas.microsoft.com/office/drawing/2014/main" id="{1D43D8F2-A06E-47DD-BB4F-BBCECFB05517}"/>
              </a:ext>
            </a:extLst>
          </p:cNvPr>
          <p:cNvSpPr>
            <a:spLocks noGrp="1"/>
          </p:cNvSpPr>
          <p:nvPr>
            <p:ph type="sldNum" sz="quarter" idx="3"/>
          </p:nvPr>
        </p:nvSpPr>
        <p:spPr>
          <a:xfrm>
            <a:off x="4022725" y="9721850"/>
            <a:ext cx="3078163" cy="511175"/>
          </a:xfrm>
          <a:prstGeom prst="rect">
            <a:avLst/>
          </a:prstGeom>
        </p:spPr>
        <p:txBody>
          <a:bodyPr vert="horz" wrap="square" lIns="99066" tIns="49533" rIns="99066" bIns="49533" numCol="1" anchor="b" anchorCtr="0" compatLnSpc="1">
            <a:prstTxWarp prst="textNoShape">
              <a:avLst/>
            </a:prstTxWarp>
          </a:bodyPr>
          <a:lstStyle>
            <a:lvl1pPr algn="r" eaLnBrk="1" hangingPunct="1">
              <a:defRPr sz="1300"/>
            </a:lvl1pPr>
          </a:lstStyle>
          <a:p>
            <a:fld id="{6E791F13-AA20-431D-8A65-FB532025C78C}" type="slidenum">
              <a:rPr lang="tr-TR" altLang="tr-TR"/>
              <a:pPr/>
              <a:t>‹#›</a:t>
            </a:fld>
            <a:endParaRPr lang="tr-TR" alt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BC53F631-19D6-4616-8F6C-22CB6A4697E4}"/>
              </a:ext>
            </a:extLst>
          </p:cNvPr>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eaLnBrk="1" hangingPunct="1">
              <a:defRPr sz="1300">
                <a:latin typeface="Arial" charset="0"/>
                <a:cs typeface="Arial" charset="0"/>
              </a:defRPr>
            </a:lvl1pPr>
          </a:lstStyle>
          <a:p>
            <a:pPr>
              <a:defRPr/>
            </a:pPr>
            <a:endParaRPr lang="tr-TR"/>
          </a:p>
        </p:txBody>
      </p:sp>
      <p:sp>
        <p:nvSpPr>
          <p:cNvPr id="138243" name="Rectangle 3">
            <a:extLst>
              <a:ext uri="{FF2B5EF4-FFF2-40B4-BE49-F238E27FC236}">
                <a16:creationId xmlns:a16="http://schemas.microsoft.com/office/drawing/2014/main" id="{B4E708DE-DDAA-4905-B4E3-68883C201EDD}"/>
              </a:ext>
            </a:extLst>
          </p:cNvPr>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eaLnBrk="1" hangingPunct="1">
              <a:defRPr sz="1300">
                <a:latin typeface="Arial" charset="0"/>
                <a:cs typeface="Arial" charset="0"/>
              </a:defRPr>
            </a:lvl1pPr>
          </a:lstStyle>
          <a:p>
            <a:pPr>
              <a:defRPr/>
            </a:pPr>
            <a:endParaRPr lang="tr-TR"/>
          </a:p>
        </p:txBody>
      </p:sp>
      <p:sp>
        <p:nvSpPr>
          <p:cNvPr id="34820" name="Rectangle 4">
            <a:extLst>
              <a:ext uri="{FF2B5EF4-FFF2-40B4-BE49-F238E27FC236}">
                <a16:creationId xmlns:a16="http://schemas.microsoft.com/office/drawing/2014/main" id="{69E46338-CE81-4B30-B341-A2C6314D97D1}"/>
              </a:ext>
            </a:extLst>
          </p:cNvPr>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5" name="Rectangle 5">
            <a:extLst>
              <a:ext uri="{FF2B5EF4-FFF2-40B4-BE49-F238E27FC236}">
                <a16:creationId xmlns:a16="http://schemas.microsoft.com/office/drawing/2014/main" id="{1AC39E48-A158-4D91-BA6F-C06B32F7C764}"/>
              </a:ext>
            </a:extLst>
          </p:cNvPr>
          <p:cNvSpPr>
            <a:spLocks noGrp="1" noChangeArrowheads="1"/>
          </p:cNvSpPr>
          <p:nvPr>
            <p:ph type="body" sz="quarter" idx="3"/>
          </p:nvPr>
        </p:nvSpPr>
        <p:spPr bwMode="auto">
          <a:xfrm>
            <a:off x="709613" y="4860925"/>
            <a:ext cx="5683250" cy="4605338"/>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138246" name="Rectangle 6">
            <a:extLst>
              <a:ext uri="{FF2B5EF4-FFF2-40B4-BE49-F238E27FC236}">
                <a16:creationId xmlns:a16="http://schemas.microsoft.com/office/drawing/2014/main" id="{05421235-EE74-460A-A0C4-A6E4F82B0818}"/>
              </a:ext>
            </a:extLst>
          </p:cNvPr>
          <p:cNvSpPr>
            <a:spLocks noGrp="1" noChangeArrowheads="1"/>
          </p:cNvSpPr>
          <p:nvPr>
            <p:ph type="ftr" sz="quarter" idx="4"/>
          </p:nvPr>
        </p:nvSpPr>
        <p:spPr bwMode="auto">
          <a:xfrm>
            <a:off x="0"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eaLnBrk="1" hangingPunct="1">
              <a:defRPr sz="1300">
                <a:latin typeface="Arial" charset="0"/>
                <a:cs typeface="Arial" charset="0"/>
              </a:defRPr>
            </a:lvl1pPr>
          </a:lstStyle>
          <a:p>
            <a:pPr>
              <a:defRPr/>
            </a:pPr>
            <a:endParaRPr lang="tr-TR"/>
          </a:p>
        </p:txBody>
      </p:sp>
      <p:sp>
        <p:nvSpPr>
          <p:cNvPr id="138247" name="Rectangle 7">
            <a:extLst>
              <a:ext uri="{FF2B5EF4-FFF2-40B4-BE49-F238E27FC236}">
                <a16:creationId xmlns:a16="http://schemas.microsoft.com/office/drawing/2014/main" id="{65A04C93-CE8F-4F4F-98A2-2559D47637BB}"/>
              </a:ext>
            </a:extLst>
          </p:cNvPr>
          <p:cNvSpPr>
            <a:spLocks noGrp="1" noChangeArrowheads="1"/>
          </p:cNvSpPr>
          <p:nvPr>
            <p:ph type="sldNum" sz="quarter" idx="5"/>
          </p:nvPr>
        </p:nvSpPr>
        <p:spPr bwMode="auto">
          <a:xfrm>
            <a:off x="4022725" y="9721850"/>
            <a:ext cx="3078163" cy="511175"/>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eaLnBrk="1" hangingPunct="1">
              <a:defRPr sz="1300">
                <a:latin typeface="Arial" panose="020B0604020202020204" pitchFamily="34" charset="0"/>
              </a:defRPr>
            </a:lvl1pPr>
          </a:lstStyle>
          <a:p>
            <a:fld id="{2BDD57CB-4D95-40B8-86CD-B96857C850B3}"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B07CF8DB-29BC-4129-9E21-C3FC7A8A7F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7B835BC-6B69-42F1-90C0-50F4D9705829}" type="slidenum">
              <a:rPr lang="tr-TR" altLang="tr-TR" sz="1300"/>
              <a:pPr>
                <a:spcBef>
                  <a:spcPct val="0"/>
                </a:spcBef>
              </a:pPr>
              <a:t>3</a:t>
            </a:fld>
            <a:endParaRPr lang="tr-TR" altLang="tr-TR" sz="1300"/>
          </a:p>
        </p:txBody>
      </p:sp>
      <p:sp>
        <p:nvSpPr>
          <p:cNvPr id="35843" name="Rectangle 2">
            <a:extLst>
              <a:ext uri="{FF2B5EF4-FFF2-40B4-BE49-F238E27FC236}">
                <a16:creationId xmlns:a16="http://schemas.microsoft.com/office/drawing/2014/main" id="{61B02FCB-EBA2-4C67-BB47-E398C574D175}"/>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088DBAA2-E63A-4F05-A262-F8C37D1448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D8E017B8-5981-4D02-9F2E-1B00BFC277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D3AD46F-D55A-4010-AF38-F44C13887CA4}" type="slidenum">
              <a:rPr lang="tr-TR" altLang="tr-TR" sz="1300"/>
              <a:pPr>
                <a:spcBef>
                  <a:spcPct val="0"/>
                </a:spcBef>
              </a:pPr>
              <a:t>20</a:t>
            </a:fld>
            <a:endParaRPr lang="tr-TR" altLang="tr-TR" sz="1300"/>
          </a:p>
        </p:txBody>
      </p:sp>
      <p:sp>
        <p:nvSpPr>
          <p:cNvPr id="45059" name="Rectangle 2">
            <a:extLst>
              <a:ext uri="{FF2B5EF4-FFF2-40B4-BE49-F238E27FC236}">
                <a16:creationId xmlns:a16="http://schemas.microsoft.com/office/drawing/2014/main" id="{4E86E403-A8D5-4FD6-83B9-5C8026D384D5}"/>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27485E6D-ECAA-4E05-88E4-5E8F8F8A60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8B15DF08-6F46-4521-94DC-F089ECFCCB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4FB7E0-2A11-4AC1-B4F0-39E6F931C484}" type="slidenum">
              <a:rPr lang="tr-TR" altLang="tr-TR" sz="1300">
                <a:solidFill>
                  <a:srgbClr val="000000"/>
                </a:solidFill>
              </a:rPr>
              <a:pPr>
                <a:spcBef>
                  <a:spcPct val="0"/>
                </a:spcBef>
              </a:pPr>
              <a:t>21</a:t>
            </a:fld>
            <a:endParaRPr lang="tr-TR" altLang="tr-TR" sz="1300">
              <a:solidFill>
                <a:srgbClr val="000000"/>
              </a:solidFill>
            </a:endParaRPr>
          </a:p>
        </p:txBody>
      </p:sp>
      <p:sp>
        <p:nvSpPr>
          <p:cNvPr id="46083" name="Rectangle 2">
            <a:extLst>
              <a:ext uri="{FF2B5EF4-FFF2-40B4-BE49-F238E27FC236}">
                <a16:creationId xmlns:a16="http://schemas.microsoft.com/office/drawing/2014/main" id="{598E72D4-7F4F-4CFC-90FC-D191463F5C59}"/>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6F64AAB-D34E-423F-9E4D-57B1917148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E7282A5A-38E1-4559-8801-C738DAD6DB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84514BA-C0DA-4CC3-ADD8-1EE30C4CAEF5}" type="slidenum">
              <a:rPr lang="tr-TR" altLang="tr-TR" sz="1300">
                <a:solidFill>
                  <a:srgbClr val="000000"/>
                </a:solidFill>
              </a:rPr>
              <a:pPr>
                <a:spcBef>
                  <a:spcPct val="0"/>
                </a:spcBef>
              </a:pPr>
              <a:t>28</a:t>
            </a:fld>
            <a:endParaRPr lang="tr-TR" altLang="tr-TR" sz="1300">
              <a:solidFill>
                <a:srgbClr val="000000"/>
              </a:solidFill>
            </a:endParaRPr>
          </a:p>
        </p:txBody>
      </p:sp>
      <p:sp>
        <p:nvSpPr>
          <p:cNvPr id="47107" name="Rectangle 2">
            <a:extLst>
              <a:ext uri="{FF2B5EF4-FFF2-40B4-BE49-F238E27FC236}">
                <a16:creationId xmlns:a16="http://schemas.microsoft.com/office/drawing/2014/main" id="{679E70FD-1662-427D-B441-681E3803A00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32F22D9B-4237-4F6C-8A90-9DF612B897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E5292415-DFDA-4E25-8521-734CF66B40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B14618-6DF8-494D-B265-850E84876A1A}" type="slidenum">
              <a:rPr lang="tr-TR" altLang="tr-TR" sz="1300">
                <a:solidFill>
                  <a:srgbClr val="000000"/>
                </a:solidFill>
              </a:rPr>
              <a:pPr>
                <a:spcBef>
                  <a:spcPct val="0"/>
                </a:spcBef>
              </a:pPr>
              <a:t>31</a:t>
            </a:fld>
            <a:endParaRPr lang="tr-TR" altLang="tr-TR" sz="1300">
              <a:solidFill>
                <a:srgbClr val="000000"/>
              </a:solidFill>
            </a:endParaRPr>
          </a:p>
        </p:txBody>
      </p:sp>
      <p:sp>
        <p:nvSpPr>
          <p:cNvPr id="48131" name="Rectangle 2">
            <a:extLst>
              <a:ext uri="{FF2B5EF4-FFF2-40B4-BE49-F238E27FC236}">
                <a16:creationId xmlns:a16="http://schemas.microsoft.com/office/drawing/2014/main" id="{307343C1-3950-4175-BB67-73D5B9DBB24A}"/>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A46D79A0-88A9-447F-B12C-DEE283E28D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3E6EF3A-CF7A-4B8B-B0F1-8B3F0148FC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FE1C91D-69BD-4291-8EF0-0D696E5A3B84}" type="slidenum">
              <a:rPr lang="tr-TR" altLang="tr-TR" sz="1300"/>
              <a:pPr>
                <a:spcBef>
                  <a:spcPct val="0"/>
                </a:spcBef>
              </a:pPr>
              <a:t>4</a:t>
            </a:fld>
            <a:endParaRPr lang="tr-TR" altLang="tr-TR" sz="1300"/>
          </a:p>
        </p:txBody>
      </p:sp>
      <p:sp>
        <p:nvSpPr>
          <p:cNvPr id="36867" name="Rectangle 2">
            <a:extLst>
              <a:ext uri="{FF2B5EF4-FFF2-40B4-BE49-F238E27FC236}">
                <a16:creationId xmlns:a16="http://schemas.microsoft.com/office/drawing/2014/main" id="{50C4BFE0-F208-4509-B1C0-237CDCA3F32A}"/>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14AA4CD9-ACA8-44D2-84B6-B7C8203166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54862195-B92D-46F2-BAEA-7FC1BB9938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DD12E46-F4B9-4270-AD99-CF24C56B6067}" type="slidenum">
              <a:rPr lang="tr-TR" altLang="tr-TR" sz="1300"/>
              <a:pPr>
                <a:spcBef>
                  <a:spcPct val="0"/>
                </a:spcBef>
              </a:pPr>
              <a:t>5</a:t>
            </a:fld>
            <a:endParaRPr lang="tr-TR" altLang="tr-TR" sz="1300"/>
          </a:p>
        </p:txBody>
      </p:sp>
      <p:sp>
        <p:nvSpPr>
          <p:cNvPr id="37891" name="Rectangle 2">
            <a:extLst>
              <a:ext uri="{FF2B5EF4-FFF2-40B4-BE49-F238E27FC236}">
                <a16:creationId xmlns:a16="http://schemas.microsoft.com/office/drawing/2014/main" id="{E0D061FF-3FC6-4C0B-980B-A21DFB5B67A5}"/>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C22B16C2-07A4-4174-B6DF-BE5FD1BFD1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5ABC1D97-AB7E-49C9-A0BA-918C8EA2E1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883902C-8C2A-483D-BC14-613AC9D8D9B8}" type="slidenum">
              <a:rPr lang="tr-TR" altLang="tr-TR" sz="1300"/>
              <a:pPr>
                <a:spcBef>
                  <a:spcPct val="0"/>
                </a:spcBef>
              </a:pPr>
              <a:t>9</a:t>
            </a:fld>
            <a:endParaRPr lang="tr-TR" altLang="tr-TR" sz="1300"/>
          </a:p>
        </p:txBody>
      </p:sp>
      <p:sp>
        <p:nvSpPr>
          <p:cNvPr id="38915" name="Rectangle 2">
            <a:extLst>
              <a:ext uri="{FF2B5EF4-FFF2-40B4-BE49-F238E27FC236}">
                <a16:creationId xmlns:a16="http://schemas.microsoft.com/office/drawing/2014/main" id="{769D5977-F047-4FDD-B000-8A5D641EC32E}"/>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261C5010-4E13-47D3-B464-9C48F6336E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B6A379D-9C22-45A7-804B-FDF1ACD8DB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E2E86FF-71ED-4B12-B9D6-8AB83442B6AB}" type="slidenum">
              <a:rPr lang="tr-TR" altLang="tr-TR" sz="1300"/>
              <a:pPr>
                <a:spcBef>
                  <a:spcPct val="0"/>
                </a:spcBef>
              </a:pPr>
              <a:t>10</a:t>
            </a:fld>
            <a:endParaRPr lang="tr-TR" altLang="tr-TR" sz="1300"/>
          </a:p>
        </p:txBody>
      </p:sp>
      <p:sp>
        <p:nvSpPr>
          <p:cNvPr id="39939" name="Rectangle 2">
            <a:extLst>
              <a:ext uri="{FF2B5EF4-FFF2-40B4-BE49-F238E27FC236}">
                <a16:creationId xmlns:a16="http://schemas.microsoft.com/office/drawing/2014/main" id="{2A91D46F-2ECE-4FF2-84C3-7DEC88D46B8A}"/>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9B193B32-2BBC-4978-9BEF-0F7D3E3421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4C2A994C-011A-4003-AC99-16DC05891D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D848030-D885-4ECA-BCBD-31A50A75D914}" type="slidenum">
              <a:rPr lang="tr-TR" altLang="tr-TR" sz="1300"/>
              <a:pPr>
                <a:spcBef>
                  <a:spcPct val="0"/>
                </a:spcBef>
              </a:pPr>
              <a:t>11</a:t>
            </a:fld>
            <a:endParaRPr lang="tr-TR" altLang="tr-TR" sz="1300"/>
          </a:p>
        </p:txBody>
      </p:sp>
      <p:sp>
        <p:nvSpPr>
          <p:cNvPr id="40963" name="Rectangle 2">
            <a:extLst>
              <a:ext uri="{FF2B5EF4-FFF2-40B4-BE49-F238E27FC236}">
                <a16:creationId xmlns:a16="http://schemas.microsoft.com/office/drawing/2014/main" id="{13C3CE3C-CC07-4BCD-96B7-36028881CD1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D3EC880F-CEE6-4833-8601-DC16A6F404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B05B2D49-ABB9-4020-9B03-9CB7325B2A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1C6D64A-61C1-4FBD-B7DC-22D48186694E}" type="slidenum">
              <a:rPr lang="tr-TR" altLang="tr-TR" sz="1300"/>
              <a:pPr>
                <a:spcBef>
                  <a:spcPct val="0"/>
                </a:spcBef>
              </a:pPr>
              <a:t>13</a:t>
            </a:fld>
            <a:endParaRPr lang="tr-TR" altLang="tr-TR" sz="1300"/>
          </a:p>
        </p:txBody>
      </p:sp>
      <p:sp>
        <p:nvSpPr>
          <p:cNvPr id="41987" name="Rectangle 2">
            <a:extLst>
              <a:ext uri="{FF2B5EF4-FFF2-40B4-BE49-F238E27FC236}">
                <a16:creationId xmlns:a16="http://schemas.microsoft.com/office/drawing/2014/main" id="{460D1B12-6D46-4DD8-88FF-A6D883AB7AB2}"/>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20BD93B1-69B4-4A1F-A10B-9484B66FD4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1407B886-08EF-413F-89B6-C70766BCBA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CD59C2D-7BB9-4BD5-976B-19DD8108704D}" type="slidenum">
              <a:rPr lang="tr-TR" altLang="tr-TR" sz="1300"/>
              <a:pPr>
                <a:spcBef>
                  <a:spcPct val="0"/>
                </a:spcBef>
              </a:pPr>
              <a:t>14</a:t>
            </a:fld>
            <a:endParaRPr lang="tr-TR" altLang="tr-TR" sz="1300"/>
          </a:p>
        </p:txBody>
      </p:sp>
      <p:sp>
        <p:nvSpPr>
          <p:cNvPr id="43011" name="Rectangle 2">
            <a:extLst>
              <a:ext uri="{FF2B5EF4-FFF2-40B4-BE49-F238E27FC236}">
                <a16:creationId xmlns:a16="http://schemas.microsoft.com/office/drawing/2014/main" id="{33A328AC-9A55-48C1-ADB5-BDED5E3BA8B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633E6160-3919-48F3-9696-56308E9EAA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CE2F4978-5D98-4378-8789-954AE3FBF7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A3C821A-0AB7-48D0-9CC5-A1D6D6A67A1A}" type="slidenum">
              <a:rPr lang="tr-TR" altLang="tr-TR" sz="1300"/>
              <a:pPr>
                <a:spcBef>
                  <a:spcPct val="0"/>
                </a:spcBef>
              </a:pPr>
              <a:t>15</a:t>
            </a:fld>
            <a:endParaRPr lang="tr-TR" altLang="tr-TR" sz="1300"/>
          </a:p>
        </p:txBody>
      </p:sp>
      <p:sp>
        <p:nvSpPr>
          <p:cNvPr id="44035" name="Rectangle 2">
            <a:extLst>
              <a:ext uri="{FF2B5EF4-FFF2-40B4-BE49-F238E27FC236}">
                <a16:creationId xmlns:a16="http://schemas.microsoft.com/office/drawing/2014/main" id="{C0C82DC1-B299-462D-83C7-9F43B6F062F2}"/>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BD3F5BE3-72B7-400B-8128-35E865AF9A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C2185A4-1EC0-417A-AF4F-CF71FB9F1F88}"/>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438FA303-CDAC-499F-A17D-CB1CCE0CED9A}"/>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F11A1D53-A689-4167-9D3A-2ACE7412D969}"/>
                  </a:ext>
                </a:extLst>
              </p:cNvPr>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sp>
            <p:nvSpPr>
              <p:cNvPr id="13" name="Rectangle 5">
                <a:extLst>
                  <a:ext uri="{FF2B5EF4-FFF2-40B4-BE49-F238E27FC236}">
                    <a16:creationId xmlns:a16="http://schemas.microsoft.com/office/drawing/2014/main" id="{C0B39319-A380-42EE-8851-E50C8487133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grpSp>
        <p:grpSp>
          <p:nvGrpSpPr>
            <p:cNvPr id="6" name="Group 6">
              <a:extLst>
                <a:ext uri="{FF2B5EF4-FFF2-40B4-BE49-F238E27FC236}">
                  <a16:creationId xmlns:a16="http://schemas.microsoft.com/office/drawing/2014/main" id="{747067F6-8870-434E-A25F-A8795D93C781}"/>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FBDAC807-1A09-4980-AAD9-5AD4975B6DFD}"/>
                  </a:ext>
                </a:extLst>
              </p:cNvPr>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sp>
            <p:nvSpPr>
              <p:cNvPr id="11" name="Rectangle 8">
                <a:extLst>
                  <a:ext uri="{FF2B5EF4-FFF2-40B4-BE49-F238E27FC236}">
                    <a16:creationId xmlns:a16="http://schemas.microsoft.com/office/drawing/2014/main" id="{11D3A192-2E3B-4EF2-8DA4-4EB16EA4059C}"/>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grpSp>
        <p:sp>
          <p:nvSpPr>
            <p:cNvPr id="7" name="Rectangle 9">
              <a:extLst>
                <a:ext uri="{FF2B5EF4-FFF2-40B4-BE49-F238E27FC236}">
                  <a16:creationId xmlns:a16="http://schemas.microsoft.com/office/drawing/2014/main" id="{A1B7724D-FBA0-4A97-AAF8-0DE2541FC260}"/>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sp>
          <p:nvSpPr>
            <p:cNvPr id="8" name="Rectangle 10">
              <a:extLst>
                <a:ext uri="{FF2B5EF4-FFF2-40B4-BE49-F238E27FC236}">
                  <a16:creationId xmlns:a16="http://schemas.microsoft.com/office/drawing/2014/main" id="{3C6A1943-5FF3-4E1C-9BC7-C52F1234D781}"/>
                </a:ext>
              </a:extLst>
            </p:cNvPr>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sp>
          <p:nvSpPr>
            <p:cNvPr id="9" name="Rectangle 11">
              <a:extLst>
                <a:ext uri="{FF2B5EF4-FFF2-40B4-BE49-F238E27FC236}">
                  <a16:creationId xmlns:a16="http://schemas.microsoft.com/office/drawing/2014/main" id="{35F19884-26DB-4EC9-990B-F45955B5F6BC}"/>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defRPr/>
              </a:pPr>
              <a:endParaRPr lang="tr-TR" altLang="tr-TR"/>
            </a:p>
          </p:txBody>
        </p:sp>
      </p:grpSp>
      <p:sp>
        <p:nvSpPr>
          <p:cNvPr id="819212" name="Rectangle 12"/>
          <p:cNvSpPr>
            <a:spLocks noGrp="1" noChangeArrowheads="1"/>
          </p:cNvSpPr>
          <p:nvPr>
            <p:ph type="ctrTitle"/>
          </p:nvPr>
        </p:nvSpPr>
        <p:spPr>
          <a:xfrm>
            <a:off x="990600" y="1676400"/>
            <a:ext cx="7772400" cy="1462088"/>
          </a:xfrm>
        </p:spPr>
        <p:txBody>
          <a:bodyPr/>
          <a:lstStyle>
            <a:lvl1pPr>
              <a:defRPr/>
            </a:lvl1pPr>
          </a:lstStyle>
          <a:p>
            <a:r>
              <a:rPr lang="tr-TR"/>
              <a:t>Asıl başlık stili için tıklatın</a:t>
            </a:r>
          </a:p>
        </p:txBody>
      </p:sp>
      <p:sp>
        <p:nvSpPr>
          <p:cNvPr id="81921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14" name="Rectangle 14">
            <a:extLst>
              <a:ext uri="{FF2B5EF4-FFF2-40B4-BE49-F238E27FC236}">
                <a16:creationId xmlns:a16="http://schemas.microsoft.com/office/drawing/2014/main" id="{59494803-B2C8-4D25-B14A-0948B84D9C3A}"/>
              </a:ext>
            </a:extLst>
          </p:cNvPr>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fld id="{243A8055-D6C2-4672-92F4-F06235EB11E4}" type="datetime1">
              <a:rPr lang="tr-TR"/>
              <a:pPr>
                <a:defRPr/>
              </a:pPr>
              <a:t>10.03.2022</a:t>
            </a:fld>
            <a:endParaRPr lang="tr-TR"/>
          </a:p>
        </p:txBody>
      </p:sp>
      <p:sp>
        <p:nvSpPr>
          <p:cNvPr id="15" name="Rectangle 15">
            <a:extLst>
              <a:ext uri="{FF2B5EF4-FFF2-40B4-BE49-F238E27FC236}">
                <a16:creationId xmlns:a16="http://schemas.microsoft.com/office/drawing/2014/main" id="{B18C2E13-9FB0-4E3A-8263-EC7A0D3FD106}"/>
              </a:ext>
            </a:extLst>
          </p:cNvPr>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tr-TR"/>
          </a:p>
        </p:txBody>
      </p:sp>
      <p:sp>
        <p:nvSpPr>
          <p:cNvPr id="16" name="Rectangle 16">
            <a:extLst>
              <a:ext uri="{FF2B5EF4-FFF2-40B4-BE49-F238E27FC236}">
                <a16:creationId xmlns:a16="http://schemas.microsoft.com/office/drawing/2014/main" id="{D0FBD26F-4CD0-487A-BC2C-25B16C5A5D10}"/>
              </a:ext>
            </a:extLst>
          </p:cNvPr>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6C00F834-B5CF-442A-8035-6FD1C313D56A}" type="slidenum">
              <a:rPr lang="tr-TR" altLang="tr-TR"/>
              <a:pPr/>
              <a:t>‹#›</a:t>
            </a:fld>
            <a:endParaRPr lang="tr-TR" altLang="tr-TR"/>
          </a:p>
        </p:txBody>
      </p:sp>
    </p:spTree>
    <p:extLst>
      <p:ext uri="{BB962C8B-B14F-4D97-AF65-F5344CB8AC3E}">
        <p14:creationId xmlns:p14="http://schemas.microsoft.com/office/powerpoint/2010/main" val="413193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1">
            <a:extLst>
              <a:ext uri="{FF2B5EF4-FFF2-40B4-BE49-F238E27FC236}">
                <a16:creationId xmlns:a16="http://schemas.microsoft.com/office/drawing/2014/main" id="{A6DB1FB9-9B88-4D80-BE48-A54D14A4BE0B}"/>
              </a:ext>
            </a:extLst>
          </p:cNvPr>
          <p:cNvSpPr>
            <a:spLocks noGrp="1" noChangeArrowheads="1"/>
          </p:cNvSpPr>
          <p:nvPr>
            <p:ph type="dt" sz="half" idx="10"/>
          </p:nvPr>
        </p:nvSpPr>
        <p:spPr>
          <a:ln/>
        </p:spPr>
        <p:txBody>
          <a:bodyPr/>
          <a:lstStyle>
            <a:lvl1pPr>
              <a:defRPr/>
            </a:lvl1pPr>
          </a:lstStyle>
          <a:p>
            <a:pPr>
              <a:defRPr/>
            </a:pPr>
            <a:fld id="{FE6260E3-FCEC-4595-9A57-84425351360E}" type="datetime1">
              <a:rPr lang="tr-TR"/>
              <a:pPr>
                <a:defRPr/>
              </a:pPr>
              <a:t>10.03.2022</a:t>
            </a:fld>
            <a:endParaRPr lang="tr-TR"/>
          </a:p>
        </p:txBody>
      </p:sp>
      <p:sp>
        <p:nvSpPr>
          <p:cNvPr id="5" name="Rectangle 12">
            <a:extLst>
              <a:ext uri="{FF2B5EF4-FFF2-40B4-BE49-F238E27FC236}">
                <a16:creationId xmlns:a16="http://schemas.microsoft.com/office/drawing/2014/main" id="{2864EA8A-CEF3-4FF8-9DFF-3D00821BEA1D}"/>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13">
            <a:extLst>
              <a:ext uri="{FF2B5EF4-FFF2-40B4-BE49-F238E27FC236}">
                <a16:creationId xmlns:a16="http://schemas.microsoft.com/office/drawing/2014/main" id="{1555FCCD-B907-44BB-98B7-E8128650A0CB}"/>
              </a:ext>
            </a:extLst>
          </p:cNvPr>
          <p:cNvSpPr>
            <a:spLocks noGrp="1" noChangeArrowheads="1"/>
          </p:cNvSpPr>
          <p:nvPr>
            <p:ph type="sldNum" sz="quarter" idx="12"/>
          </p:nvPr>
        </p:nvSpPr>
        <p:spPr>
          <a:ln/>
        </p:spPr>
        <p:txBody>
          <a:bodyPr/>
          <a:lstStyle>
            <a:lvl1pPr>
              <a:defRPr/>
            </a:lvl1pPr>
          </a:lstStyle>
          <a:p>
            <a:fld id="{EF022729-080B-4A8A-B548-32A3947FBF33}" type="slidenum">
              <a:rPr lang="tr-TR" altLang="tr-TR"/>
              <a:pPr/>
              <a:t>‹#›</a:t>
            </a:fld>
            <a:endParaRPr lang="tr-TR" altLang="tr-TR"/>
          </a:p>
        </p:txBody>
      </p:sp>
    </p:spTree>
    <p:extLst>
      <p:ext uri="{BB962C8B-B14F-4D97-AF65-F5344CB8AC3E}">
        <p14:creationId xmlns:p14="http://schemas.microsoft.com/office/powerpoint/2010/main" val="3000732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004050" y="214313"/>
            <a:ext cx="1951038" cy="5918200"/>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150938" y="214313"/>
            <a:ext cx="5700712" cy="59182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1">
            <a:extLst>
              <a:ext uri="{FF2B5EF4-FFF2-40B4-BE49-F238E27FC236}">
                <a16:creationId xmlns:a16="http://schemas.microsoft.com/office/drawing/2014/main" id="{DF6CFAEE-9E2E-4F64-A584-2D92724BA90A}"/>
              </a:ext>
            </a:extLst>
          </p:cNvPr>
          <p:cNvSpPr>
            <a:spLocks noGrp="1" noChangeArrowheads="1"/>
          </p:cNvSpPr>
          <p:nvPr>
            <p:ph type="dt" sz="half" idx="10"/>
          </p:nvPr>
        </p:nvSpPr>
        <p:spPr>
          <a:ln/>
        </p:spPr>
        <p:txBody>
          <a:bodyPr/>
          <a:lstStyle>
            <a:lvl1pPr>
              <a:defRPr/>
            </a:lvl1pPr>
          </a:lstStyle>
          <a:p>
            <a:pPr>
              <a:defRPr/>
            </a:pPr>
            <a:fld id="{B083B359-EE61-45A4-B81B-E063D7626AE4}" type="datetime1">
              <a:rPr lang="tr-TR"/>
              <a:pPr>
                <a:defRPr/>
              </a:pPr>
              <a:t>10.03.2022</a:t>
            </a:fld>
            <a:endParaRPr lang="tr-TR"/>
          </a:p>
        </p:txBody>
      </p:sp>
      <p:sp>
        <p:nvSpPr>
          <p:cNvPr id="5" name="Rectangle 12">
            <a:extLst>
              <a:ext uri="{FF2B5EF4-FFF2-40B4-BE49-F238E27FC236}">
                <a16:creationId xmlns:a16="http://schemas.microsoft.com/office/drawing/2014/main" id="{35120F95-D8B3-41B1-8DF1-366684704987}"/>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13">
            <a:extLst>
              <a:ext uri="{FF2B5EF4-FFF2-40B4-BE49-F238E27FC236}">
                <a16:creationId xmlns:a16="http://schemas.microsoft.com/office/drawing/2014/main" id="{C614EF79-04BD-40CD-A812-9287C2576A40}"/>
              </a:ext>
            </a:extLst>
          </p:cNvPr>
          <p:cNvSpPr>
            <a:spLocks noGrp="1" noChangeArrowheads="1"/>
          </p:cNvSpPr>
          <p:nvPr>
            <p:ph type="sldNum" sz="quarter" idx="12"/>
          </p:nvPr>
        </p:nvSpPr>
        <p:spPr>
          <a:ln/>
        </p:spPr>
        <p:txBody>
          <a:bodyPr/>
          <a:lstStyle>
            <a:lvl1pPr>
              <a:defRPr/>
            </a:lvl1pPr>
          </a:lstStyle>
          <a:p>
            <a:fld id="{59D7C14E-4262-4F95-A3D1-3D545169F55B}" type="slidenum">
              <a:rPr lang="tr-TR" altLang="tr-TR"/>
              <a:pPr/>
              <a:t>‹#›</a:t>
            </a:fld>
            <a:endParaRPr lang="tr-TR" altLang="tr-TR"/>
          </a:p>
        </p:txBody>
      </p:sp>
    </p:spTree>
    <p:extLst>
      <p:ext uri="{BB962C8B-B14F-4D97-AF65-F5344CB8AC3E}">
        <p14:creationId xmlns:p14="http://schemas.microsoft.com/office/powerpoint/2010/main" val="397206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1">
            <a:extLst>
              <a:ext uri="{FF2B5EF4-FFF2-40B4-BE49-F238E27FC236}">
                <a16:creationId xmlns:a16="http://schemas.microsoft.com/office/drawing/2014/main" id="{6236CC00-163D-47CD-B862-D5AC05AAF21C}"/>
              </a:ext>
            </a:extLst>
          </p:cNvPr>
          <p:cNvSpPr>
            <a:spLocks noGrp="1" noChangeArrowheads="1"/>
          </p:cNvSpPr>
          <p:nvPr>
            <p:ph type="dt" sz="half" idx="10"/>
          </p:nvPr>
        </p:nvSpPr>
        <p:spPr>
          <a:ln/>
        </p:spPr>
        <p:txBody>
          <a:bodyPr/>
          <a:lstStyle>
            <a:lvl1pPr>
              <a:defRPr/>
            </a:lvl1pPr>
          </a:lstStyle>
          <a:p>
            <a:pPr>
              <a:defRPr/>
            </a:pPr>
            <a:fld id="{CAC5C745-C3D1-41B0-A142-654467A14092}" type="datetime1">
              <a:rPr lang="tr-TR"/>
              <a:pPr>
                <a:defRPr/>
              </a:pPr>
              <a:t>10.03.2022</a:t>
            </a:fld>
            <a:endParaRPr lang="tr-TR"/>
          </a:p>
        </p:txBody>
      </p:sp>
      <p:sp>
        <p:nvSpPr>
          <p:cNvPr id="5" name="Rectangle 12">
            <a:extLst>
              <a:ext uri="{FF2B5EF4-FFF2-40B4-BE49-F238E27FC236}">
                <a16:creationId xmlns:a16="http://schemas.microsoft.com/office/drawing/2014/main" id="{684E9B3C-6B5A-4FAF-A6E0-385FA28D51FE}"/>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13">
            <a:extLst>
              <a:ext uri="{FF2B5EF4-FFF2-40B4-BE49-F238E27FC236}">
                <a16:creationId xmlns:a16="http://schemas.microsoft.com/office/drawing/2014/main" id="{D6B44BD3-1E37-4EE8-88E2-F852DEAC4D5C}"/>
              </a:ext>
            </a:extLst>
          </p:cNvPr>
          <p:cNvSpPr>
            <a:spLocks noGrp="1" noChangeArrowheads="1"/>
          </p:cNvSpPr>
          <p:nvPr>
            <p:ph type="sldNum" sz="quarter" idx="12"/>
          </p:nvPr>
        </p:nvSpPr>
        <p:spPr>
          <a:ln/>
        </p:spPr>
        <p:txBody>
          <a:bodyPr/>
          <a:lstStyle>
            <a:lvl1pPr>
              <a:defRPr/>
            </a:lvl1pPr>
          </a:lstStyle>
          <a:p>
            <a:fld id="{A07E25C8-8CE8-4C86-9F70-BA7C93D458DE}" type="slidenum">
              <a:rPr lang="tr-TR" altLang="tr-TR"/>
              <a:pPr/>
              <a:t>‹#›</a:t>
            </a:fld>
            <a:endParaRPr lang="tr-TR" altLang="tr-TR"/>
          </a:p>
        </p:txBody>
      </p:sp>
    </p:spTree>
    <p:extLst>
      <p:ext uri="{BB962C8B-B14F-4D97-AF65-F5344CB8AC3E}">
        <p14:creationId xmlns:p14="http://schemas.microsoft.com/office/powerpoint/2010/main" val="253962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1">
            <a:extLst>
              <a:ext uri="{FF2B5EF4-FFF2-40B4-BE49-F238E27FC236}">
                <a16:creationId xmlns:a16="http://schemas.microsoft.com/office/drawing/2014/main" id="{A10E9BAD-342C-4B4E-8DCF-B3ADE9062863}"/>
              </a:ext>
            </a:extLst>
          </p:cNvPr>
          <p:cNvSpPr>
            <a:spLocks noGrp="1" noChangeArrowheads="1"/>
          </p:cNvSpPr>
          <p:nvPr>
            <p:ph type="dt" sz="half" idx="10"/>
          </p:nvPr>
        </p:nvSpPr>
        <p:spPr>
          <a:ln/>
        </p:spPr>
        <p:txBody>
          <a:bodyPr/>
          <a:lstStyle>
            <a:lvl1pPr>
              <a:defRPr/>
            </a:lvl1pPr>
          </a:lstStyle>
          <a:p>
            <a:pPr>
              <a:defRPr/>
            </a:pPr>
            <a:fld id="{555A9849-08B2-4EB9-AD4F-8E83F6EF4BAC}" type="datetime1">
              <a:rPr lang="tr-TR"/>
              <a:pPr>
                <a:defRPr/>
              </a:pPr>
              <a:t>10.03.2022</a:t>
            </a:fld>
            <a:endParaRPr lang="tr-TR"/>
          </a:p>
        </p:txBody>
      </p:sp>
      <p:sp>
        <p:nvSpPr>
          <p:cNvPr id="5" name="Rectangle 12">
            <a:extLst>
              <a:ext uri="{FF2B5EF4-FFF2-40B4-BE49-F238E27FC236}">
                <a16:creationId xmlns:a16="http://schemas.microsoft.com/office/drawing/2014/main" id="{5CE522F4-2D66-4297-9C76-379A945FEEB0}"/>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13">
            <a:extLst>
              <a:ext uri="{FF2B5EF4-FFF2-40B4-BE49-F238E27FC236}">
                <a16:creationId xmlns:a16="http://schemas.microsoft.com/office/drawing/2014/main" id="{4C84EE4E-0B89-43D2-B99F-DD74D98FA385}"/>
              </a:ext>
            </a:extLst>
          </p:cNvPr>
          <p:cNvSpPr>
            <a:spLocks noGrp="1" noChangeArrowheads="1"/>
          </p:cNvSpPr>
          <p:nvPr>
            <p:ph type="sldNum" sz="quarter" idx="12"/>
          </p:nvPr>
        </p:nvSpPr>
        <p:spPr>
          <a:ln/>
        </p:spPr>
        <p:txBody>
          <a:bodyPr/>
          <a:lstStyle>
            <a:lvl1pPr>
              <a:defRPr/>
            </a:lvl1pPr>
          </a:lstStyle>
          <a:p>
            <a:fld id="{8C8026E0-3893-48AE-A672-C0F895EDA7DD}" type="slidenum">
              <a:rPr lang="tr-TR" altLang="tr-TR"/>
              <a:pPr/>
              <a:t>‹#›</a:t>
            </a:fld>
            <a:endParaRPr lang="tr-TR" altLang="tr-TR"/>
          </a:p>
        </p:txBody>
      </p:sp>
    </p:spTree>
    <p:extLst>
      <p:ext uri="{BB962C8B-B14F-4D97-AF65-F5344CB8AC3E}">
        <p14:creationId xmlns:p14="http://schemas.microsoft.com/office/powerpoint/2010/main" val="396560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1">
            <a:extLst>
              <a:ext uri="{FF2B5EF4-FFF2-40B4-BE49-F238E27FC236}">
                <a16:creationId xmlns:a16="http://schemas.microsoft.com/office/drawing/2014/main" id="{84C6438E-78BB-4F7B-9165-F944F213BD74}"/>
              </a:ext>
            </a:extLst>
          </p:cNvPr>
          <p:cNvSpPr>
            <a:spLocks noGrp="1" noChangeArrowheads="1"/>
          </p:cNvSpPr>
          <p:nvPr>
            <p:ph type="dt" sz="half" idx="10"/>
          </p:nvPr>
        </p:nvSpPr>
        <p:spPr>
          <a:ln/>
        </p:spPr>
        <p:txBody>
          <a:bodyPr/>
          <a:lstStyle>
            <a:lvl1pPr>
              <a:defRPr/>
            </a:lvl1pPr>
          </a:lstStyle>
          <a:p>
            <a:pPr>
              <a:defRPr/>
            </a:pPr>
            <a:fld id="{197FD7B4-77F0-49F8-A797-298CE325E1FA}" type="datetime1">
              <a:rPr lang="tr-TR"/>
              <a:pPr>
                <a:defRPr/>
              </a:pPr>
              <a:t>10.03.2022</a:t>
            </a:fld>
            <a:endParaRPr lang="tr-TR"/>
          </a:p>
        </p:txBody>
      </p:sp>
      <p:sp>
        <p:nvSpPr>
          <p:cNvPr id="6" name="Rectangle 12">
            <a:extLst>
              <a:ext uri="{FF2B5EF4-FFF2-40B4-BE49-F238E27FC236}">
                <a16:creationId xmlns:a16="http://schemas.microsoft.com/office/drawing/2014/main" id="{AC94C450-DEAC-4CB4-BE3F-E0E4B0005B81}"/>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13">
            <a:extLst>
              <a:ext uri="{FF2B5EF4-FFF2-40B4-BE49-F238E27FC236}">
                <a16:creationId xmlns:a16="http://schemas.microsoft.com/office/drawing/2014/main" id="{8C5D75AC-44DA-47A6-9611-E9AC00BC2485}"/>
              </a:ext>
            </a:extLst>
          </p:cNvPr>
          <p:cNvSpPr>
            <a:spLocks noGrp="1" noChangeArrowheads="1"/>
          </p:cNvSpPr>
          <p:nvPr>
            <p:ph type="sldNum" sz="quarter" idx="12"/>
          </p:nvPr>
        </p:nvSpPr>
        <p:spPr>
          <a:ln/>
        </p:spPr>
        <p:txBody>
          <a:bodyPr/>
          <a:lstStyle>
            <a:lvl1pPr>
              <a:defRPr/>
            </a:lvl1pPr>
          </a:lstStyle>
          <a:p>
            <a:fld id="{8DA614CB-A752-4FFC-A2C9-EC99C369A1A2}" type="slidenum">
              <a:rPr lang="tr-TR" altLang="tr-TR"/>
              <a:pPr/>
              <a:t>‹#›</a:t>
            </a:fld>
            <a:endParaRPr lang="tr-TR" altLang="tr-TR"/>
          </a:p>
        </p:txBody>
      </p:sp>
    </p:spTree>
    <p:extLst>
      <p:ext uri="{BB962C8B-B14F-4D97-AF65-F5344CB8AC3E}">
        <p14:creationId xmlns:p14="http://schemas.microsoft.com/office/powerpoint/2010/main" val="18609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1">
            <a:extLst>
              <a:ext uri="{FF2B5EF4-FFF2-40B4-BE49-F238E27FC236}">
                <a16:creationId xmlns:a16="http://schemas.microsoft.com/office/drawing/2014/main" id="{F65F3630-AD33-4CE4-9A13-E0D79ED6A7AF}"/>
              </a:ext>
            </a:extLst>
          </p:cNvPr>
          <p:cNvSpPr>
            <a:spLocks noGrp="1" noChangeArrowheads="1"/>
          </p:cNvSpPr>
          <p:nvPr>
            <p:ph type="dt" sz="half" idx="10"/>
          </p:nvPr>
        </p:nvSpPr>
        <p:spPr>
          <a:ln/>
        </p:spPr>
        <p:txBody>
          <a:bodyPr/>
          <a:lstStyle>
            <a:lvl1pPr>
              <a:defRPr/>
            </a:lvl1pPr>
          </a:lstStyle>
          <a:p>
            <a:pPr>
              <a:defRPr/>
            </a:pPr>
            <a:fld id="{53FF4616-7070-458C-B866-C86041E20551}" type="datetime1">
              <a:rPr lang="tr-TR"/>
              <a:pPr>
                <a:defRPr/>
              </a:pPr>
              <a:t>10.03.2022</a:t>
            </a:fld>
            <a:endParaRPr lang="tr-TR"/>
          </a:p>
        </p:txBody>
      </p:sp>
      <p:sp>
        <p:nvSpPr>
          <p:cNvPr id="8" name="Rectangle 12">
            <a:extLst>
              <a:ext uri="{FF2B5EF4-FFF2-40B4-BE49-F238E27FC236}">
                <a16:creationId xmlns:a16="http://schemas.microsoft.com/office/drawing/2014/main" id="{0A44C1DE-BB0B-4F6D-987F-85882F023B26}"/>
              </a:ext>
            </a:extLst>
          </p:cNvPr>
          <p:cNvSpPr>
            <a:spLocks noGrp="1" noChangeArrowheads="1"/>
          </p:cNvSpPr>
          <p:nvPr>
            <p:ph type="ftr" sz="quarter" idx="11"/>
          </p:nvPr>
        </p:nvSpPr>
        <p:spPr>
          <a:ln/>
        </p:spPr>
        <p:txBody>
          <a:bodyPr/>
          <a:lstStyle>
            <a:lvl1pPr>
              <a:defRPr/>
            </a:lvl1pPr>
          </a:lstStyle>
          <a:p>
            <a:pPr>
              <a:defRPr/>
            </a:pPr>
            <a:endParaRPr lang="tr-TR"/>
          </a:p>
        </p:txBody>
      </p:sp>
      <p:sp>
        <p:nvSpPr>
          <p:cNvPr id="9" name="Rectangle 13">
            <a:extLst>
              <a:ext uri="{FF2B5EF4-FFF2-40B4-BE49-F238E27FC236}">
                <a16:creationId xmlns:a16="http://schemas.microsoft.com/office/drawing/2014/main" id="{3964FDFB-47B2-4BC7-A3CC-B518A65531C6}"/>
              </a:ext>
            </a:extLst>
          </p:cNvPr>
          <p:cNvSpPr>
            <a:spLocks noGrp="1" noChangeArrowheads="1"/>
          </p:cNvSpPr>
          <p:nvPr>
            <p:ph type="sldNum" sz="quarter" idx="12"/>
          </p:nvPr>
        </p:nvSpPr>
        <p:spPr>
          <a:ln/>
        </p:spPr>
        <p:txBody>
          <a:bodyPr/>
          <a:lstStyle>
            <a:lvl1pPr>
              <a:defRPr/>
            </a:lvl1pPr>
          </a:lstStyle>
          <a:p>
            <a:fld id="{225C47E5-521C-4877-810B-4A2E7A49EE80}" type="slidenum">
              <a:rPr lang="tr-TR" altLang="tr-TR"/>
              <a:pPr/>
              <a:t>‹#›</a:t>
            </a:fld>
            <a:endParaRPr lang="tr-TR" altLang="tr-TR"/>
          </a:p>
        </p:txBody>
      </p:sp>
    </p:spTree>
    <p:extLst>
      <p:ext uri="{BB962C8B-B14F-4D97-AF65-F5344CB8AC3E}">
        <p14:creationId xmlns:p14="http://schemas.microsoft.com/office/powerpoint/2010/main" val="351077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1">
            <a:extLst>
              <a:ext uri="{FF2B5EF4-FFF2-40B4-BE49-F238E27FC236}">
                <a16:creationId xmlns:a16="http://schemas.microsoft.com/office/drawing/2014/main" id="{571D56B1-FA9C-4FC2-A5CE-73656D1D2903}"/>
              </a:ext>
            </a:extLst>
          </p:cNvPr>
          <p:cNvSpPr>
            <a:spLocks noGrp="1" noChangeArrowheads="1"/>
          </p:cNvSpPr>
          <p:nvPr>
            <p:ph type="dt" sz="half" idx="10"/>
          </p:nvPr>
        </p:nvSpPr>
        <p:spPr>
          <a:ln/>
        </p:spPr>
        <p:txBody>
          <a:bodyPr/>
          <a:lstStyle>
            <a:lvl1pPr>
              <a:defRPr/>
            </a:lvl1pPr>
          </a:lstStyle>
          <a:p>
            <a:pPr>
              <a:defRPr/>
            </a:pPr>
            <a:fld id="{459A2171-AB53-4D31-A2D5-0F217F524CF0}" type="datetime1">
              <a:rPr lang="tr-TR"/>
              <a:pPr>
                <a:defRPr/>
              </a:pPr>
              <a:t>10.03.2022</a:t>
            </a:fld>
            <a:endParaRPr lang="tr-TR"/>
          </a:p>
        </p:txBody>
      </p:sp>
      <p:sp>
        <p:nvSpPr>
          <p:cNvPr id="4" name="Rectangle 12">
            <a:extLst>
              <a:ext uri="{FF2B5EF4-FFF2-40B4-BE49-F238E27FC236}">
                <a16:creationId xmlns:a16="http://schemas.microsoft.com/office/drawing/2014/main" id="{71CC99DE-EFEE-494E-99EE-708897F259D3}"/>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13">
            <a:extLst>
              <a:ext uri="{FF2B5EF4-FFF2-40B4-BE49-F238E27FC236}">
                <a16:creationId xmlns:a16="http://schemas.microsoft.com/office/drawing/2014/main" id="{7A163E68-3513-4CBB-BE3A-2FB6207C8D68}"/>
              </a:ext>
            </a:extLst>
          </p:cNvPr>
          <p:cNvSpPr>
            <a:spLocks noGrp="1" noChangeArrowheads="1"/>
          </p:cNvSpPr>
          <p:nvPr>
            <p:ph type="sldNum" sz="quarter" idx="12"/>
          </p:nvPr>
        </p:nvSpPr>
        <p:spPr>
          <a:ln/>
        </p:spPr>
        <p:txBody>
          <a:bodyPr/>
          <a:lstStyle>
            <a:lvl1pPr>
              <a:defRPr/>
            </a:lvl1pPr>
          </a:lstStyle>
          <a:p>
            <a:fld id="{4487D410-67C3-4E43-B912-137E2CC9C224}" type="slidenum">
              <a:rPr lang="tr-TR" altLang="tr-TR"/>
              <a:pPr/>
              <a:t>‹#›</a:t>
            </a:fld>
            <a:endParaRPr lang="tr-TR" altLang="tr-TR"/>
          </a:p>
        </p:txBody>
      </p:sp>
    </p:spTree>
    <p:extLst>
      <p:ext uri="{BB962C8B-B14F-4D97-AF65-F5344CB8AC3E}">
        <p14:creationId xmlns:p14="http://schemas.microsoft.com/office/powerpoint/2010/main" val="298326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76127D6E-6532-4CFB-ADFE-52D7F3F772A9}"/>
              </a:ext>
            </a:extLst>
          </p:cNvPr>
          <p:cNvSpPr>
            <a:spLocks noGrp="1" noChangeArrowheads="1"/>
          </p:cNvSpPr>
          <p:nvPr>
            <p:ph type="dt" sz="half" idx="10"/>
          </p:nvPr>
        </p:nvSpPr>
        <p:spPr>
          <a:ln/>
        </p:spPr>
        <p:txBody>
          <a:bodyPr/>
          <a:lstStyle>
            <a:lvl1pPr>
              <a:defRPr/>
            </a:lvl1pPr>
          </a:lstStyle>
          <a:p>
            <a:pPr>
              <a:defRPr/>
            </a:pPr>
            <a:fld id="{43EEBD2E-EA5D-4506-8015-8EC5A175B544}" type="datetime1">
              <a:rPr lang="tr-TR"/>
              <a:pPr>
                <a:defRPr/>
              </a:pPr>
              <a:t>10.03.2022</a:t>
            </a:fld>
            <a:endParaRPr lang="tr-TR"/>
          </a:p>
        </p:txBody>
      </p:sp>
      <p:sp>
        <p:nvSpPr>
          <p:cNvPr id="3" name="Rectangle 12">
            <a:extLst>
              <a:ext uri="{FF2B5EF4-FFF2-40B4-BE49-F238E27FC236}">
                <a16:creationId xmlns:a16="http://schemas.microsoft.com/office/drawing/2014/main" id="{D4BF0907-51BE-47A2-B9F0-C02651B9649F}"/>
              </a:ext>
            </a:extLst>
          </p:cNvPr>
          <p:cNvSpPr>
            <a:spLocks noGrp="1" noChangeArrowheads="1"/>
          </p:cNvSpPr>
          <p:nvPr>
            <p:ph type="ftr" sz="quarter" idx="11"/>
          </p:nvPr>
        </p:nvSpPr>
        <p:spPr>
          <a:ln/>
        </p:spPr>
        <p:txBody>
          <a:bodyPr/>
          <a:lstStyle>
            <a:lvl1pPr>
              <a:defRPr/>
            </a:lvl1pPr>
          </a:lstStyle>
          <a:p>
            <a:pPr>
              <a:defRPr/>
            </a:pPr>
            <a:endParaRPr lang="tr-TR"/>
          </a:p>
        </p:txBody>
      </p:sp>
      <p:sp>
        <p:nvSpPr>
          <p:cNvPr id="4" name="Rectangle 13">
            <a:extLst>
              <a:ext uri="{FF2B5EF4-FFF2-40B4-BE49-F238E27FC236}">
                <a16:creationId xmlns:a16="http://schemas.microsoft.com/office/drawing/2014/main" id="{3EAD1A5B-5A0B-49E8-8063-CB225090FB3D}"/>
              </a:ext>
            </a:extLst>
          </p:cNvPr>
          <p:cNvSpPr>
            <a:spLocks noGrp="1" noChangeArrowheads="1"/>
          </p:cNvSpPr>
          <p:nvPr>
            <p:ph type="sldNum" sz="quarter" idx="12"/>
          </p:nvPr>
        </p:nvSpPr>
        <p:spPr>
          <a:ln/>
        </p:spPr>
        <p:txBody>
          <a:bodyPr/>
          <a:lstStyle>
            <a:lvl1pPr>
              <a:defRPr/>
            </a:lvl1pPr>
          </a:lstStyle>
          <a:p>
            <a:fld id="{B857A508-CF43-4193-B089-EBC725FB066F}" type="slidenum">
              <a:rPr lang="tr-TR" altLang="tr-TR"/>
              <a:pPr/>
              <a:t>‹#›</a:t>
            </a:fld>
            <a:endParaRPr lang="tr-TR" altLang="tr-TR"/>
          </a:p>
        </p:txBody>
      </p:sp>
    </p:spTree>
    <p:extLst>
      <p:ext uri="{BB962C8B-B14F-4D97-AF65-F5344CB8AC3E}">
        <p14:creationId xmlns:p14="http://schemas.microsoft.com/office/powerpoint/2010/main" val="184231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1">
            <a:extLst>
              <a:ext uri="{FF2B5EF4-FFF2-40B4-BE49-F238E27FC236}">
                <a16:creationId xmlns:a16="http://schemas.microsoft.com/office/drawing/2014/main" id="{BD107C70-2FC7-42F6-8594-1B674843A039}"/>
              </a:ext>
            </a:extLst>
          </p:cNvPr>
          <p:cNvSpPr>
            <a:spLocks noGrp="1" noChangeArrowheads="1"/>
          </p:cNvSpPr>
          <p:nvPr>
            <p:ph type="dt" sz="half" idx="10"/>
          </p:nvPr>
        </p:nvSpPr>
        <p:spPr>
          <a:ln/>
        </p:spPr>
        <p:txBody>
          <a:bodyPr/>
          <a:lstStyle>
            <a:lvl1pPr>
              <a:defRPr/>
            </a:lvl1pPr>
          </a:lstStyle>
          <a:p>
            <a:pPr>
              <a:defRPr/>
            </a:pPr>
            <a:fld id="{A897A697-A438-41FF-9835-C0E447A34913}" type="datetime1">
              <a:rPr lang="tr-TR"/>
              <a:pPr>
                <a:defRPr/>
              </a:pPr>
              <a:t>10.03.2022</a:t>
            </a:fld>
            <a:endParaRPr lang="tr-TR"/>
          </a:p>
        </p:txBody>
      </p:sp>
      <p:sp>
        <p:nvSpPr>
          <p:cNvPr id="6" name="Rectangle 12">
            <a:extLst>
              <a:ext uri="{FF2B5EF4-FFF2-40B4-BE49-F238E27FC236}">
                <a16:creationId xmlns:a16="http://schemas.microsoft.com/office/drawing/2014/main" id="{8EA3B906-813E-45CE-A0D3-F05560F389B0}"/>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13">
            <a:extLst>
              <a:ext uri="{FF2B5EF4-FFF2-40B4-BE49-F238E27FC236}">
                <a16:creationId xmlns:a16="http://schemas.microsoft.com/office/drawing/2014/main" id="{465A7D46-121D-41DA-ABB3-1411763C75C9}"/>
              </a:ext>
            </a:extLst>
          </p:cNvPr>
          <p:cNvSpPr>
            <a:spLocks noGrp="1" noChangeArrowheads="1"/>
          </p:cNvSpPr>
          <p:nvPr>
            <p:ph type="sldNum" sz="quarter" idx="12"/>
          </p:nvPr>
        </p:nvSpPr>
        <p:spPr>
          <a:ln/>
        </p:spPr>
        <p:txBody>
          <a:bodyPr/>
          <a:lstStyle>
            <a:lvl1pPr>
              <a:defRPr/>
            </a:lvl1pPr>
          </a:lstStyle>
          <a:p>
            <a:fld id="{A3003605-0C23-49C1-B18F-BC470706244B}" type="slidenum">
              <a:rPr lang="tr-TR" altLang="tr-TR"/>
              <a:pPr/>
              <a:t>‹#›</a:t>
            </a:fld>
            <a:endParaRPr lang="tr-TR" altLang="tr-TR"/>
          </a:p>
        </p:txBody>
      </p:sp>
    </p:spTree>
    <p:extLst>
      <p:ext uri="{BB962C8B-B14F-4D97-AF65-F5344CB8AC3E}">
        <p14:creationId xmlns:p14="http://schemas.microsoft.com/office/powerpoint/2010/main" val="14861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1">
            <a:extLst>
              <a:ext uri="{FF2B5EF4-FFF2-40B4-BE49-F238E27FC236}">
                <a16:creationId xmlns:a16="http://schemas.microsoft.com/office/drawing/2014/main" id="{3AFF1A41-5421-42AC-B800-FE9CA2C435C8}"/>
              </a:ext>
            </a:extLst>
          </p:cNvPr>
          <p:cNvSpPr>
            <a:spLocks noGrp="1" noChangeArrowheads="1"/>
          </p:cNvSpPr>
          <p:nvPr>
            <p:ph type="dt" sz="half" idx="10"/>
          </p:nvPr>
        </p:nvSpPr>
        <p:spPr>
          <a:ln/>
        </p:spPr>
        <p:txBody>
          <a:bodyPr/>
          <a:lstStyle>
            <a:lvl1pPr>
              <a:defRPr/>
            </a:lvl1pPr>
          </a:lstStyle>
          <a:p>
            <a:pPr>
              <a:defRPr/>
            </a:pPr>
            <a:fld id="{251E2F19-6CE5-4102-8352-CAF64EBB84CA}" type="datetime1">
              <a:rPr lang="tr-TR"/>
              <a:pPr>
                <a:defRPr/>
              </a:pPr>
              <a:t>10.03.2022</a:t>
            </a:fld>
            <a:endParaRPr lang="tr-TR"/>
          </a:p>
        </p:txBody>
      </p:sp>
      <p:sp>
        <p:nvSpPr>
          <p:cNvPr id="6" name="Rectangle 12">
            <a:extLst>
              <a:ext uri="{FF2B5EF4-FFF2-40B4-BE49-F238E27FC236}">
                <a16:creationId xmlns:a16="http://schemas.microsoft.com/office/drawing/2014/main" id="{DCC0FFA9-E193-4391-82F6-E2DA4EC8183E}"/>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13">
            <a:extLst>
              <a:ext uri="{FF2B5EF4-FFF2-40B4-BE49-F238E27FC236}">
                <a16:creationId xmlns:a16="http://schemas.microsoft.com/office/drawing/2014/main" id="{CC324C92-E769-40F2-A0B0-38F52CF94BBD}"/>
              </a:ext>
            </a:extLst>
          </p:cNvPr>
          <p:cNvSpPr>
            <a:spLocks noGrp="1" noChangeArrowheads="1"/>
          </p:cNvSpPr>
          <p:nvPr>
            <p:ph type="sldNum" sz="quarter" idx="12"/>
          </p:nvPr>
        </p:nvSpPr>
        <p:spPr>
          <a:ln/>
        </p:spPr>
        <p:txBody>
          <a:bodyPr/>
          <a:lstStyle>
            <a:lvl1pPr>
              <a:defRPr/>
            </a:lvl1pPr>
          </a:lstStyle>
          <a:p>
            <a:fld id="{4E132CBD-80FD-405F-AF8A-17ADD08A2022}" type="slidenum">
              <a:rPr lang="tr-TR" altLang="tr-TR"/>
              <a:pPr/>
              <a:t>‹#›</a:t>
            </a:fld>
            <a:endParaRPr lang="tr-TR" altLang="tr-TR"/>
          </a:p>
        </p:txBody>
      </p:sp>
    </p:spTree>
    <p:extLst>
      <p:ext uri="{BB962C8B-B14F-4D97-AF65-F5344CB8AC3E}">
        <p14:creationId xmlns:p14="http://schemas.microsoft.com/office/powerpoint/2010/main" val="209557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2B6EAE-330E-426B-9269-FC66D189C2EA}"/>
              </a:ext>
            </a:extLst>
          </p:cNvPr>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27" name="Rectangle 3">
            <a:extLst>
              <a:ext uri="{FF2B5EF4-FFF2-40B4-BE49-F238E27FC236}">
                <a16:creationId xmlns:a16="http://schemas.microsoft.com/office/drawing/2014/main" id="{33DEEC73-B394-4C9E-9A98-0A800E89C647}"/>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28" name="Rectangle 4">
            <a:extLst>
              <a:ext uri="{FF2B5EF4-FFF2-40B4-BE49-F238E27FC236}">
                <a16:creationId xmlns:a16="http://schemas.microsoft.com/office/drawing/2014/main" id="{49A75811-9F34-4A13-8555-0214641700CF}"/>
              </a:ext>
            </a:extLst>
          </p:cNvPr>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29" name="Rectangle 5">
            <a:extLst>
              <a:ext uri="{FF2B5EF4-FFF2-40B4-BE49-F238E27FC236}">
                <a16:creationId xmlns:a16="http://schemas.microsoft.com/office/drawing/2014/main" id="{DABC3C2D-5ACA-40B4-842C-97C9CFB36812}"/>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30" name="Rectangle 6">
            <a:extLst>
              <a:ext uri="{FF2B5EF4-FFF2-40B4-BE49-F238E27FC236}">
                <a16:creationId xmlns:a16="http://schemas.microsoft.com/office/drawing/2014/main" id="{CDB27AFA-FB00-4E50-833B-DE16B2655FD5}"/>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31" name="Rectangle 7">
            <a:extLst>
              <a:ext uri="{FF2B5EF4-FFF2-40B4-BE49-F238E27FC236}">
                <a16:creationId xmlns:a16="http://schemas.microsoft.com/office/drawing/2014/main" id="{814A892F-3874-4C3A-BAC4-7027EA20399B}"/>
              </a:ext>
            </a:extLst>
          </p:cNvPr>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32" name="Rectangle 8">
            <a:extLst>
              <a:ext uri="{FF2B5EF4-FFF2-40B4-BE49-F238E27FC236}">
                <a16:creationId xmlns:a16="http://schemas.microsoft.com/office/drawing/2014/main" id="{FAF285FF-842D-463F-8143-DC1E222BA262}"/>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ctr" eaLnBrk="1" hangingPunct="1">
              <a:defRPr/>
            </a:pPr>
            <a:endParaRPr kumimoji="1" lang="tr-TR" altLang="tr-TR" sz="2400"/>
          </a:p>
        </p:txBody>
      </p:sp>
      <p:sp>
        <p:nvSpPr>
          <p:cNvPr id="1033" name="Rectangle 9">
            <a:extLst>
              <a:ext uri="{FF2B5EF4-FFF2-40B4-BE49-F238E27FC236}">
                <a16:creationId xmlns:a16="http://schemas.microsoft.com/office/drawing/2014/main" id="{9015E841-07A8-4B91-946B-8117CB04AF94}"/>
              </a:ext>
            </a:extLst>
          </p:cNvPr>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altLang="tr-TR"/>
              <a:t>Asıl başlık stili için tıklatın</a:t>
            </a:r>
          </a:p>
        </p:txBody>
      </p:sp>
      <p:sp>
        <p:nvSpPr>
          <p:cNvPr id="1034" name="Rectangle 10">
            <a:extLst>
              <a:ext uri="{FF2B5EF4-FFF2-40B4-BE49-F238E27FC236}">
                <a16:creationId xmlns:a16="http://schemas.microsoft.com/office/drawing/2014/main" id="{61B02F4A-5992-4CF5-BDC0-6B0922436489}"/>
              </a:ext>
            </a:extLst>
          </p:cNvPr>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818187" name="Rectangle 11">
            <a:extLst>
              <a:ext uri="{FF2B5EF4-FFF2-40B4-BE49-F238E27FC236}">
                <a16:creationId xmlns:a16="http://schemas.microsoft.com/office/drawing/2014/main" id="{D6E4672E-0F87-4323-B32B-4D5B1E74BD90}"/>
              </a:ext>
            </a:extLst>
          </p:cNvPr>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cs typeface="Arial" charset="0"/>
              </a:defRPr>
            </a:lvl1pPr>
          </a:lstStyle>
          <a:p>
            <a:pPr>
              <a:defRPr/>
            </a:pPr>
            <a:fld id="{CD43F9B4-1F1C-4091-BC70-9F3906DB6A3D}" type="datetime1">
              <a:rPr lang="tr-TR"/>
              <a:pPr>
                <a:defRPr/>
              </a:pPr>
              <a:t>10.03.2022</a:t>
            </a:fld>
            <a:endParaRPr lang="tr-TR"/>
          </a:p>
        </p:txBody>
      </p:sp>
      <p:sp>
        <p:nvSpPr>
          <p:cNvPr id="818188" name="Rectangle 12">
            <a:extLst>
              <a:ext uri="{FF2B5EF4-FFF2-40B4-BE49-F238E27FC236}">
                <a16:creationId xmlns:a16="http://schemas.microsoft.com/office/drawing/2014/main" id="{43AD2237-A81F-41F1-8473-21A5ED077FF4}"/>
              </a:ext>
            </a:extLst>
          </p:cNvPr>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cs typeface="Arial" charset="0"/>
              </a:defRPr>
            </a:lvl1pPr>
          </a:lstStyle>
          <a:p>
            <a:pPr>
              <a:defRPr/>
            </a:pPr>
            <a:endParaRPr lang="tr-TR"/>
          </a:p>
        </p:txBody>
      </p:sp>
      <p:sp>
        <p:nvSpPr>
          <p:cNvPr id="818189" name="Rectangle 13">
            <a:extLst>
              <a:ext uri="{FF2B5EF4-FFF2-40B4-BE49-F238E27FC236}">
                <a16:creationId xmlns:a16="http://schemas.microsoft.com/office/drawing/2014/main" id="{D44947EA-0945-4DDF-9AE5-C356BD5D3CE8}"/>
              </a:ext>
            </a:extLst>
          </p:cNvPr>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90E65308-D196-4999-A000-20E85F71CCEB}"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5057" r:id="rId1"/>
    <p:sldLayoutId id="2147485047" r:id="rId2"/>
    <p:sldLayoutId id="2147485048" r:id="rId3"/>
    <p:sldLayoutId id="2147485049" r:id="rId4"/>
    <p:sldLayoutId id="2147485050" r:id="rId5"/>
    <p:sldLayoutId id="2147485051" r:id="rId6"/>
    <p:sldLayoutId id="2147485052" r:id="rId7"/>
    <p:sldLayoutId id="2147485053" r:id="rId8"/>
    <p:sldLayoutId id="2147485054" r:id="rId9"/>
    <p:sldLayoutId id="2147485055" r:id="rId10"/>
    <p:sldLayoutId id="2147485056"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Arial" charset="0"/>
        </a:defRPr>
      </a:lvl2pPr>
      <a:lvl3pPr algn="l" rtl="0" eaLnBrk="0" fontAlgn="base" hangingPunct="0">
        <a:spcBef>
          <a:spcPct val="0"/>
        </a:spcBef>
        <a:spcAft>
          <a:spcPct val="0"/>
        </a:spcAft>
        <a:defRPr sz="4400">
          <a:solidFill>
            <a:schemeClr val="tx2"/>
          </a:solidFill>
          <a:latin typeface="Tahoma" pitchFamily="34" charset="0"/>
          <a:cs typeface="Arial" charset="0"/>
        </a:defRPr>
      </a:lvl3pPr>
      <a:lvl4pPr algn="l" rtl="0" eaLnBrk="0" fontAlgn="base" hangingPunct="0">
        <a:spcBef>
          <a:spcPct val="0"/>
        </a:spcBef>
        <a:spcAft>
          <a:spcPct val="0"/>
        </a:spcAft>
        <a:defRPr sz="4400">
          <a:solidFill>
            <a:schemeClr val="tx2"/>
          </a:solidFill>
          <a:latin typeface="Tahoma" pitchFamily="34" charset="0"/>
          <a:cs typeface="Arial" charset="0"/>
        </a:defRPr>
      </a:lvl4pPr>
      <a:lvl5pPr algn="l" rtl="0" eaLnBrk="0" fontAlgn="base" hangingPunct="0">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images.google.com.tr/imgres?imgurl=http://img86.imageshack.us/img86/364/ataturk14vh7.jpg&amp;imgrefurl=http://www.edebiyatdiyari.com/mustafa-kemal-ataturk.html&amp;usg=__BifrKrNYJWQv5YUTEdxhef6dahA=&amp;h=666&amp;w=500&amp;sz=57&amp;hl=tr&amp;start=1&amp;tbnid=Q-8obx-5PK5JlM:&amp;tbnh=138&amp;tbnw=104&amp;prev=/images?q=%22atat%C3%BCrk%22&amp;gbv=2&amp;hl=t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tr/imgres?imgurl=http://arastiralim.com/wp-content/uploads/2007/05/el-yapimi-bebek.jpg&amp;imgrefurl=http://tupbebekk.org/2008/09/&amp;usg=__pTrv2ZzilUiA_wd4DpA1OeXGLWY=&amp;h=381&amp;w=430&amp;sz=19&amp;hl=tr&amp;start=6&amp;tbnid=2hfu9J_H84xZqM:&amp;tbnh=112&amp;tbnw=126&amp;prev=/images%3Fq%3D%2522bebek%2522%26gbv%3D2%26hl%3Dtr%26sa%3D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3E23D9-78E2-4F6C-8F75-5B7C0A2139B6}"/>
              </a:ext>
            </a:extLst>
          </p:cNvPr>
          <p:cNvSpPr>
            <a:spLocks noGrp="1"/>
          </p:cNvSpPr>
          <p:nvPr>
            <p:ph type="ctrTitle"/>
          </p:nvPr>
        </p:nvSpPr>
        <p:spPr>
          <a:xfrm>
            <a:off x="990600" y="1219200"/>
            <a:ext cx="7772400" cy="1919288"/>
          </a:xfrm>
        </p:spPr>
        <p:txBody>
          <a:bodyPr/>
          <a:lstStyle/>
          <a:p>
            <a:pPr algn="ctr"/>
            <a:r>
              <a:rPr lang="tr-TR" sz="6000" dirty="0"/>
              <a:t>BİREYSEL İŞ HUKUKU</a:t>
            </a:r>
            <a:br>
              <a:rPr lang="tr-TR" dirty="0"/>
            </a:br>
            <a:r>
              <a:rPr lang="tr-TR" sz="2000" b="1" i="0" dirty="0">
                <a:solidFill>
                  <a:schemeClr val="tx1"/>
                </a:solidFill>
                <a:effectLst/>
                <a:latin typeface="Arial" panose="020B0604020202020204" pitchFamily="34" charset="0"/>
              </a:rPr>
              <a:t>ÇEKO403(T)</a:t>
            </a:r>
            <a:br>
              <a:rPr lang="tr-TR" sz="2000" dirty="0">
                <a:solidFill>
                  <a:schemeClr val="tx1"/>
                </a:solidFill>
              </a:rPr>
            </a:br>
            <a:r>
              <a:rPr lang="tr-TR" sz="2000" b="1" i="0" dirty="0">
                <a:solidFill>
                  <a:schemeClr val="tx1"/>
                </a:solidFill>
                <a:effectLst/>
                <a:latin typeface="Arial" panose="020B0604020202020204" pitchFamily="34" charset="0"/>
              </a:rPr>
              <a:t>İktisadi ve İdari Bil. Fak. - Çalışma Ekonomisi ve Endüstri İlişkileri - 2. Sınıf</a:t>
            </a:r>
            <a:endParaRPr lang="tr-TR" sz="2000" dirty="0">
              <a:solidFill>
                <a:schemeClr val="tx1"/>
              </a:solidFill>
            </a:endParaRPr>
          </a:p>
        </p:txBody>
      </p:sp>
      <p:sp>
        <p:nvSpPr>
          <p:cNvPr id="3" name="Alt Başlık 2">
            <a:extLst>
              <a:ext uri="{FF2B5EF4-FFF2-40B4-BE49-F238E27FC236}">
                <a16:creationId xmlns:a16="http://schemas.microsoft.com/office/drawing/2014/main" id="{2434661B-943D-48C8-A072-6A7D88853810}"/>
              </a:ext>
            </a:extLst>
          </p:cNvPr>
          <p:cNvSpPr>
            <a:spLocks noGrp="1"/>
          </p:cNvSpPr>
          <p:nvPr>
            <p:ph type="subTitle" idx="1"/>
          </p:nvPr>
        </p:nvSpPr>
        <p:spPr/>
        <p:txBody>
          <a:bodyPr/>
          <a:lstStyle/>
          <a:p>
            <a:r>
              <a:rPr lang="tr-TR" dirty="0"/>
              <a:t>Dr. </a:t>
            </a:r>
            <a:r>
              <a:rPr lang="tr-TR" dirty="0" err="1"/>
              <a:t>Öğr</a:t>
            </a:r>
            <a:r>
              <a:rPr lang="tr-TR" dirty="0"/>
              <a:t>. Üyesi Fatih SERBEST</a:t>
            </a:r>
          </a:p>
          <a:p>
            <a:r>
              <a:rPr lang="tr-TR" dirty="0"/>
              <a:t>Tel: 05456002218</a:t>
            </a:r>
          </a:p>
        </p:txBody>
      </p:sp>
      <p:sp>
        <p:nvSpPr>
          <p:cNvPr id="4" name="Slayt Numarası Yer Tutucusu 3">
            <a:extLst>
              <a:ext uri="{FF2B5EF4-FFF2-40B4-BE49-F238E27FC236}">
                <a16:creationId xmlns:a16="http://schemas.microsoft.com/office/drawing/2014/main" id="{A6A02747-8B23-474D-9285-999DCC50A5EC}"/>
              </a:ext>
            </a:extLst>
          </p:cNvPr>
          <p:cNvSpPr>
            <a:spLocks noGrp="1"/>
          </p:cNvSpPr>
          <p:nvPr>
            <p:ph type="sldNum" sz="quarter" idx="12"/>
          </p:nvPr>
        </p:nvSpPr>
        <p:spPr/>
        <p:txBody>
          <a:bodyPr/>
          <a:lstStyle/>
          <a:p>
            <a:fld id="{6C00F834-B5CF-442A-8035-6FD1C313D56A}" type="slidenum">
              <a:rPr lang="tr-TR" altLang="tr-TR" smtClean="0"/>
              <a:pPr/>
              <a:t>1</a:t>
            </a:fld>
            <a:endParaRPr lang="tr-TR" altLang="tr-TR"/>
          </a:p>
        </p:txBody>
      </p:sp>
    </p:spTree>
    <p:extLst>
      <p:ext uri="{BB962C8B-B14F-4D97-AF65-F5344CB8AC3E}">
        <p14:creationId xmlns:p14="http://schemas.microsoft.com/office/powerpoint/2010/main" val="2857286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Slayt Numarası Yer Tutucusu">
            <a:extLst>
              <a:ext uri="{FF2B5EF4-FFF2-40B4-BE49-F238E27FC236}">
                <a16:creationId xmlns:a16="http://schemas.microsoft.com/office/drawing/2014/main" id="{E900E9DE-1598-4A64-9108-EF99A5FB413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2177D2BA-4D2A-47E3-941D-16837410E9EA}" type="slidenum">
              <a:rPr lang="tr-TR" altLang="tr-TR" sz="1400"/>
              <a:pPr>
                <a:spcBef>
                  <a:spcPct val="0"/>
                </a:spcBef>
                <a:buClrTx/>
                <a:buSzTx/>
                <a:buFontTx/>
                <a:buNone/>
              </a:pPr>
              <a:t>10</a:t>
            </a:fld>
            <a:endParaRPr lang="tr-TR" altLang="tr-TR" sz="1400"/>
          </a:p>
        </p:txBody>
      </p:sp>
      <p:sp>
        <p:nvSpPr>
          <p:cNvPr id="10243" name="Rectangle 3">
            <a:extLst>
              <a:ext uri="{FF2B5EF4-FFF2-40B4-BE49-F238E27FC236}">
                <a16:creationId xmlns:a16="http://schemas.microsoft.com/office/drawing/2014/main" id="{EFCE50F6-05E7-4198-8971-DDE12ECBED8F}"/>
              </a:ext>
            </a:extLst>
          </p:cNvPr>
          <p:cNvSpPr>
            <a:spLocks noGrp="1" noChangeArrowheads="1"/>
          </p:cNvSpPr>
          <p:nvPr>
            <p:ph type="body" idx="1"/>
          </p:nvPr>
        </p:nvSpPr>
        <p:spPr/>
        <p:txBody>
          <a:bodyPr/>
          <a:lstStyle/>
          <a:p>
            <a:pPr>
              <a:lnSpc>
                <a:spcPct val="80000"/>
              </a:lnSpc>
            </a:pPr>
            <a:r>
              <a:rPr lang="tr-TR" altLang="tr-TR" sz="2000"/>
              <a:t>1926’da </a:t>
            </a:r>
            <a:r>
              <a:rPr lang="tr-TR" altLang="tr-TR" sz="2000" b="1"/>
              <a:t>Borçlar Kanunu</a:t>
            </a:r>
            <a:r>
              <a:rPr lang="tr-TR" altLang="tr-TR" sz="2000"/>
              <a:t> çıkartılınca, işçi–işveren ilişkileri Mecelle’nin “adam kirası” anlayışından kurtulmuş, “hizmet(iş) sözleşmesi” anlayışı benimsenmiştir.</a:t>
            </a:r>
          </a:p>
          <a:p>
            <a:pPr>
              <a:lnSpc>
                <a:spcPct val="80000"/>
              </a:lnSpc>
            </a:pPr>
            <a:r>
              <a:rPr lang="tr-TR" altLang="tr-TR" sz="2000"/>
              <a:t>1930’da kabul edilen </a:t>
            </a:r>
            <a:r>
              <a:rPr lang="tr-TR" altLang="tr-TR" sz="2000" b="1"/>
              <a:t>Umumî Hıfzıssıhha Kanunu,</a:t>
            </a:r>
            <a:r>
              <a:rPr lang="tr-TR" altLang="tr-TR" sz="2000"/>
              <a:t> “işçilerin hıfzıssıhhası” başlığını taşıyan yedinci babında, işçileri koruyucu ileri hükümlere yer vermiştir.</a:t>
            </a:r>
          </a:p>
          <a:p>
            <a:pPr>
              <a:lnSpc>
                <a:spcPct val="80000"/>
              </a:lnSpc>
            </a:pPr>
            <a:r>
              <a:rPr lang="tr-TR" altLang="tr-TR" sz="2000"/>
              <a:t>   1936 tarihli ve 3008 sayılı ilk </a:t>
            </a:r>
            <a:r>
              <a:rPr lang="tr-TR" altLang="tr-TR" sz="2000" b="1"/>
              <a:t>İş Kanunu</a:t>
            </a:r>
            <a:r>
              <a:rPr lang="tr-TR" altLang="tr-TR" sz="2000"/>
              <a:t> ile asıl iş hukuku düzenlemesi gerçekleştirilmiştir. </a:t>
            </a:r>
          </a:p>
          <a:p>
            <a:pPr>
              <a:lnSpc>
                <a:spcPct val="80000"/>
              </a:lnSpc>
            </a:pPr>
            <a:r>
              <a:rPr lang="tr-TR" altLang="tr-TR" sz="2000"/>
              <a:t>1945 yılında </a:t>
            </a:r>
            <a:r>
              <a:rPr lang="tr-TR" altLang="tr-TR" sz="2000" i="1"/>
              <a:t>Çalışma Bakanlığı</a:t>
            </a:r>
            <a:r>
              <a:rPr lang="tr-TR" altLang="tr-TR" sz="2000"/>
              <a:t> kurulmuş,</a:t>
            </a:r>
          </a:p>
          <a:p>
            <a:pPr>
              <a:lnSpc>
                <a:spcPct val="80000"/>
              </a:lnSpc>
            </a:pPr>
            <a:r>
              <a:rPr lang="tr-TR" altLang="tr-TR" sz="2000"/>
              <a:t> 1947’de </a:t>
            </a:r>
            <a:r>
              <a:rPr lang="tr-TR" altLang="tr-TR" sz="2000" b="1"/>
              <a:t>İşçi ve İşveren Sendikaları ve Sendika Birlikleri Hakkında Kanun,</a:t>
            </a:r>
            <a:r>
              <a:rPr lang="tr-TR" altLang="tr-TR" sz="2000"/>
              <a:t> </a:t>
            </a:r>
          </a:p>
          <a:p>
            <a:pPr>
              <a:lnSpc>
                <a:spcPct val="80000"/>
              </a:lnSpc>
            </a:pPr>
            <a:r>
              <a:rPr lang="tr-TR" altLang="tr-TR" sz="2000"/>
              <a:t>1952’de Basın Mesleğinde Çalışanlarla Çalıştıranlar Arasındaki Münasebetlerin Tanzimi Hakkında Kanun </a:t>
            </a:r>
            <a:r>
              <a:rPr lang="tr-TR" altLang="tr-TR" sz="2000" b="1"/>
              <a:t>(Basın İş Kanunu),</a:t>
            </a:r>
            <a:r>
              <a:rPr lang="tr-TR" altLang="tr-TR" sz="2000"/>
              <a:t> </a:t>
            </a:r>
          </a:p>
          <a:p>
            <a:pPr>
              <a:lnSpc>
                <a:spcPct val="80000"/>
              </a:lnSpc>
            </a:pPr>
            <a:r>
              <a:rPr lang="tr-TR" altLang="tr-TR" sz="2000"/>
              <a:t>1954’de </a:t>
            </a:r>
            <a:r>
              <a:rPr lang="tr-TR" altLang="tr-TR" sz="2000" b="1"/>
              <a:t>Deniz İş Kanunu</a:t>
            </a:r>
            <a:r>
              <a:rPr lang="tr-TR" altLang="tr-TR" sz="2000"/>
              <a:t> çıkartılmıştır.</a:t>
            </a:r>
          </a:p>
        </p:txBody>
      </p:sp>
      <p:pic>
        <p:nvPicPr>
          <p:cNvPr id="12292" name="Picture 4" descr="ataturk9od">
            <a:extLst>
              <a:ext uri="{FF2B5EF4-FFF2-40B4-BE49-F238E27FC236}">
                <a16:creationId xmlns:a16="http://schemas.microsoft.com/office/drawing/2014/main" id="{D4499DD5-3D04-4BBE-AFED-E85646A9F5B5}"/>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333375"/>
            <a:ext cx="14478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5 Slayt Numarası Yer Tutucusu">
            <a:extLst>
              <a:ext uri="{FF2B5EF4-FFF2-40B4-BE49-F238E27FC236}">
                <a16:creationId xmlns:a16="http://schemas.microsoft.com/office/drawing/2014/main" id="{4C678D14-24B8-46E8-AFBC-DFF75924E0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4979862C-5902-43C8-AB35-827E0AEF34ED}" type="slidenum">
              <a:rPr lang="tr-TR" altLang="tr-TR" sz="1400"/>
              <a:pPr>
                <a:spcBef>
                  <a:spcPct val="0"/>
                </a:spcBef>
                <a:buClrTx/>
                <a:buSzTx/>
                <a:buFontTx/>
                <a:buNone/>
              </a:pPr>
              <a:t>11</a:t>
            </a:fld>
            <a:endParaRPr lang="tr-TR" altLang="tr-TR" sz="1400"/>
          </a:p>
        </p:txBody>
      </p:sp>
      <p:sp>
        <p:nvSpPr>
          <p:cNvPr id="11267" name="Rectangle 3">
            <a:extLst>
              <a:ext uri="{FF2B5EF4-FFF2-40B4-BE49-F238E27FC236}">
                <a16:creationId xmlns:a16="http://schemas.microsoft.com/office/drawing/2014/main" id="{FA329195-FC67-480C-9C3E-7516D0EF3568}"/>
              </a:ext>
            </a:extLst>
          </p:cNvPr>
          <p:cNvSpPr>
            <a:spLocks noGrp="1" noChangeArrowheads="1"/>
          </p:cNvSpPr>
          <p:nvPr>
            <p:ph type="body" idx="1"/>
          </p:nvPr>
        </p:nvSpPr>
        <p:spPr>
          <a:xfrm>
            <a:off x="468313" y="1628775"/>
            <a:ext cx="8229600" cy="4495800"/>
          </a:xfrm>
        </p:spPr>
        <p:txBody>
          <a:bodyPr/>
          <a:lstStyle/>
          <a:p>
            <a:pPr>
              <a:lnSpc>
                <a:spcPct val="90000"/>
              </a:lnSpc>
            </a:pPr>
            <a:endParaRPr lang="tr-TR" altLang="tr-TR" sz="2400"/>
          </a:p>
          <a:p>
            <a:pPr>
              <a:lnSpc>
                <a:spcPct val="90000"/>
              </a:lnSpc>
            </a:pPr>
            <a:r>
              <a:rPr lang="tr-TR" altLang="tr-TR" sz="2400"/>
              <a:t>1963’de 274 sayılı </a:t>
            </a:r>
            <a:r>
              <a:rPr lang="tr-TR" altLang="tr-TR" sz="2400" b="1"/>
              <a:t>Sendikalar Kanunu</a:t>
            </a:r>
            <a:r>
              <a:rPr lang="tr-TR" altLang="tr-TR" sz="2400"/>
              <a:t> ve 275 sayılı </a:t>
            </a:r>
            <a:r>
              <a:rPr lang="tr-TR" altLang="tr-TR" sz="2400" b="1"/>
              <a:t>Toplu İş Sözleşmesi Grev ve Lokavt Kanunu</a:t>
            </a:r>
            <a:r>
              <a:rPr lang="tr-TR" altLang="tr-TR" sz="2400"/>
              <a:t> yürürlüğe konmuştur. </a:t>
            </a:r>
          </a:p>
          <a:p>
            <a:pPr>
              <a:lnSpc>
                <a:spcPct val="90000"/>
              </a:lnSpc>
            </a:pPr>
            <a:r>
              <a:rPr lang="tr-TR" altLang="tr-TR" sz="2400"/>
              <a:t>1967’de yeni bir </a:t>
            </a:r>
            <a:r>
              <a:rPr lang="tr-TR" altLang="tr-TR" sz="2400" b="1"/>
              <a:t>Deniz İş Kanunu</a:t>
            </a:r>
            <a:r>
              <a:rPr lang="tr-TR" altLang="tr-TR" sz="2400"/>
              <a:t> çıkartılmış ve 3008 sayılı İş Kanununun yerini almak üzere 931 sayılı </a:t>
            </a:r>
            <a:r>
              <a:rPr lang="tr-TR" altLang="tr-TR" sz="2400" b="1"/>
              <a:t>İş Kanunu</a:t>
            </a:r>
            <a:r>
              <a:rPr lang="tr-TR" altLang="tr-TR" sz="2400"/>
              <a:t> yürürlüğe konmuştur.</a:t>
            </a:r>
          </a:p>
          <a:p>
            <a:pPr>
              <a:lnSpc>
                <a:spcPct val="90000"/>
              </a:lnSpc>
            </a:pPr>
            <a:r>
              <a:rPr lang="tr-TR" altLang="tr-TR" sz="2400"/>
              <a:t>931 sayılı İş Kanunu, Anayasa Mahkemesince usûl yönünden iptal edilmiş, aynı Kanun bu defa </a:t>
            </a:r>
            <a:r>
              <a:rPr lang="tr-TR" altLang="tr-TR" sz="2400" b="1"/>
              <a:t>1475</a:t>
            </a:r>
            <a:r>
              <a:rPr lang="tr-TR" altLang="tr-TR" sz="2400"/>
              <a:t> kanun numarası ile 1 Eylül 1971 tarihinde yeniden çıkartılmıştır.</a:t>
            </a:r>
          </a:p>
          <a:p>
            <a:pPr>
              <a:lnSpc>
                <a:spcPct val="90000"/>
              </a:lnSpc>
            </a:pPr>
            <a:r>
              <a:rPr lang="tr-TR" altLang="tr-TR" sz="2400"/>
              <a:t> 1475 sayılı İş Kanunu, 10 Haziran 2003 tarihinde yayınlanan </a:t>
            </a:r>
            <a:r>
              <a:rPr lang="tr-TR" altLang="tr-TR" sz="2400" b="1"/>
              <a:t>4857 sayılı yeni İş Kanunu</a:t>
            </a:r>
            <a:r>
              <a:rPr lang="tr-TR" altLang="tr-TR" sz="2400"/>
              <a:t> ile yürürlükten kaldırılmıştır. </a:t>
            </a:r>
          </a:p>
        </p:txBody>
      </p:sp>
      <p:pic>
        <p:nvPicPr>
          <p:cNvPr id="13316" name="Picture 5" descr="ataturk16qc">
            <a:extLst>
              <a:ext uri="{FF2B5EF4-FFF2-40B4-BE49-F238E27FC236}">
                <a16:creationId xmlns:a16="http://schemas.microsoft.com/office/drawing/2014/main" id="{1A18ABC1-3ED2-478F-8793-8BE7F2B9BF2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434263" y="-315913"/>
            <a:ext cx="1509712"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 calcmode="lin" valueType="num">
                                      <p:cBhvr additive="base">
                                        <p:cTn id="7"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a:extLst>
              <a:ext uri="{FF2B5EF4-FFF2-40B4-BE49-F238E27FC236}">
                <a16:creationId xmlns:a16="http://schemas.microsoft.com/office/drawing/2014/main" id="{49044FB2-92B1-47C1-B535-68F40B88714A}"/>
              </a:ext>
            </a:extLst>
          </p:cNvPr>
          <p:cNvSpPr>
            <a:spLocks noGrp="1"/>
          </p:cNvSpPr>
          <p:nvPr>
            <p:ph type="title"/>
          </p:nvPr>
        </p:nvSpPr>
        <p:spPr/>
        <p:txBody>
          <a:bodyPr/>
          <a:lstStyle/>
          <a:p>
            <a:endParaRPr lang="tr-TR" altLang="tr-TR"/>
          </a:p>
        </p:txBody>
      </p:sp>
      <p:sp>
        <p:nvSpPr>
          <p:cNvPr id="14339" name="2 İçerik Yer Tutucusu">
            <a:extLst>
              <a:ext uri="{FF2B5EF4-FFF2-40B4-BE49-F238E27FC236}">
                <a16:creationId xmlns:a16="http://schemas.microsoft.com/office/drawing/2014/main" id="{962BC6F7-4012-4449-82E1-9C2C628A931D}"/>
              </a:ext>
            </a:extLst>
          </p:cNvPr>
          <p:cNvSpPr>
            <a:spLocks noGrp="1"/>
          </p:cNvSpPr>
          <p:nvPr>
            <p:ph idx="1"/>
          </p:nvPr>
        </p:nvSpPr>
        <p:spPr/>
        <p:txBody>
          <a:bodyPr/>
          <a:lstStyle/>
          <a:p>
            <a:r>
              <a:rPr lang="tr-TR" altLang="tr-TR"/>
              <a:t>2012 yılında İş Hukuku alanında önemli kanunlar yürürlüğe konmuştur: 6331 sayılı İş Sağlığı ve Güvenliği Kanunu, 6356 sayılı Sendikalar ve Toplu İş Sözleşmesi Kanunu ve 6098 sayılı Türk Borçlar Kanunu.</a:t>
            </a:r>
          </a:p>
        </p:txBody>
      </p:sp>
      <p:sp>
        <p:nvSpPr>
          <p:cNvPr id="14340" name="3 Slayt Numarası Yer Tutucusu">
            <a:extLst>
              <a:ext uri="{FF2B5EF4-FFF2-40B4-BE49-F238E27FC236}">
                <a16:creationId xmlns:a16="http://schemas.microsoft.com/office/drawing/2014/main" id="{5168AA8A-2BB6-409C-8470-903B92F491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724F700E-6103-4192-A8FC-C834CA64A1E0}" type="slidenum">
              <a:rPr lang="tr-TR" altLang="tr-TR" sz="1400"/>
              <a:pPr>
                <a:spcBef>
                  <a:spcPct val="0"/>
                </a:spcBef>
                <a:buClrTx/>
                <a:buSzTx/>
                <a:buFontTx/>
                <a:buNone/>
              </a:pPr>
              <a:t>12</a:t>
            </a:fld>
            <a:endParaRPr lang="tr-TR" altLang="tr-T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4 Slayt Numarası Yer Tutucusu">
            <a:extLst>
              <a:ext uri="{FF2B5EF4-FFF2-40B4-BE49-F238E27FC236}">
                <a16:creationId xmlns:a16="http://schemas.microsoft.com/office/drawing/2014/main" id="{7A250592-7EA8-4740-A5C2-D5921B93CAA0}"/>
              </a:ext>
            </a:extLst>
          </p:cNvPr>
          <p:cNvSpPr>
            <a:spLocks noGrp="1"/>
          </p:cNvSpPr>
          <p:nvPr>
            <p:ph type="sldNum" sz="quarter" idx="12"/>
          </p:nvPr>
        </p:nvSpPr>
        <p:spPr>
          <a:xfrm>
            <a:off x="3657600" y="62436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a:spcBef>
                <a:spcPct val="0"/>
              </a:spcBef>
              <a:buClrTx/>
              <a:buSzTx/>
              <a:buFontTx/>
              <a:buNone/>
            </a:pPr>
            <a:fld id="{76F2C27A-2BD7-4BEE-9D62-780F7D637C19}" type="slidenum">
              <a:rPr lang="tr-TR" altLang="tr-TR" sz="1400"/>
              <a:pPr algn="ctr">
                <a:spcBef>
                  <a:spcPct val="0"/>
                </a:spcBef>
                <a:buClrTx/>
                <a:buSzTx/>
                <a:buFontTx/>
                <a:buNone/>
              </a:pPr>
              <a:t>13</a:t>
            </a:fld>
            <a:endParaRPr lang="tr-TR" altLang="tr-TR" sz="1400"/>
          </a:p>
        </p:txBody>
      </p:sp>
      <p:sp>
        <p:nvSpPr>
          <p:cNvPr id="795650" name="Oval 2">
            <a:extLst>
              <a:ext uri="{FF2B5EF4-FFF2-40B4-BE49-F238E27FC236}">
                <a16:creationId xmlns:a16="http://schemas.microsoft.com/office/drawing/2014/main" id="{93EDD1F1-79BD-4DF6-A2D0-C2D98278AE84}"/>
              </a:ext>
            </a:extLst>
          </p:cNvPr>
          <p:cNvSpPr>
            <a:spLocks noChangeArrowheads="1"/>
          </p:cNvSpPr>
          <p:nvPr/>
        </p:nvSpPr>
        <p:spPr bwMode="auto">
          <a:xfrm>
            <a:off x="900113" y="5300663"/>
            <a:ext cx="7991475" cy="1152525"/>
          </a:xfrm>
          <a:prstGeom prst="ellipse">
            <a:avLst/>
          </a:prstGeom>
          <a:solidFill>
            <a:schemeClr val="hlink"/>
          </a:solidFill>
          <a:ln w="9525">
            <a:solidFill>
              <a:schemeClr val="tx1"/>
            </a:solidFill>
            <a:round/>
            <a:headEnd/>
            <a:tailEnd/>
          </a:ln>
          <a:effectLst/>
        </p:spPr>
        <p:txBody>
          <a:bodyPr wrap="none" anchor="ctr"/>
          <a:lstStyle/>
          <a:p>
            <a:pPr algn="ctr" eaLnBrk="1" hangingPunct="1">
              <a:defRPr/>
            </a:pPr>
            <a:r>
              <a:rPr lang="tr-TR" sz="2400" b="1">
                <a:solidFill>
                  <a:schemeClr val="bg1"/>
                </a:solidFill>
                <a:effectLst>
                  <a:outerShdw blurRad="38100" dist="38100" dir="2700000" algn="tl">
                    <a:srgbClr val="000000"/>
                  </a:outerShdw>
                </a:effectLst>
                <a:latin typeface="Arial" charset="0"/>
                <a:cs typeface="Arial" charset="0"/>
              </a:rPr>
              <a:t>İş Hukukunu da </a:t>
            </a:r>
            <a:r>
              <a:rPr lang="tr-TR" sz="2400" b="1" i="1">
                <a:solidFill>
                  <a:schemeClr val="bg1"/>
                </a:solidFill>
                <a:effectLst>
                  <a:outerShdw blurRad="38100" dist="38100" dir="2700000" algn="tl">
                    <a:srgbClr val="000000"/>
                  </a:outerShdw>
                </a:effectLst>
                <a:latin typeface="Arial" charset="0"/>
                <a:cs typeface="Arial" charset="0"/>
              </a:rPr>
              <a:t>Mustafa Kemal Atatürk’e borçluyuz</a:t>
            </a:r>
            <a:r>
              <a:rPr lang="tr-TR" sz="2400" b="1" i="1">
                <a:solidFill>
                  <a:srgbClr val="FFFF00"/>
                </a:solidFill>
                <a:effectLst>
                  <a:outerShdw blurRad="38100" dist="38100" dir="2700000" algn="tl">
                    <a:srgbClr val="000000"/>
                  </a:outerShdw>
                </a:effectLst>
                <a:latin typeface="Arial" charset="0"/>
                <a:cs typeface="Arial" charset="0"/>
              </a:rPr>
              <a:t>!</a:t>
            </a:r>
          </a:p>
        </p:txBody>
      </p:sp>
      <p:pic>
        <p:nvPicPr>
          <p:cNvPr id="795651" name="Picture 3" descr="ataturk14vh7">
            <a:hlinkClick r:id="rId3"/>
            <a:extLst>
              <a:ext uri="{FF2B5EF4-FFF2-40B4-BE49-F238E27FC236}">
                <a16:creationId xmlns:a16="http://schemas.microsoft.com/office/drawing/2014/main" id="{8E1A786B-4040-4EC9-9E1D-EDFA0131EF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620713"/>
            <a:ext cx="4608513" cy="4608512"/>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795650"/>
                                        </p:tgtEl>
                                        <p:attrNameLst>
                                          <p:attrName>style.visibility</p:attrName>
                                        </p:attrNameLst>
                                      </p:cBhvr>
                                      <p:to>
                                        <p:strVal val="visible"/>
                                      </p:to>
                                    </p:set>
                                    <p:animEffect transition="in" filter="fade">
                                      <p:cBhvr>
                                        <p:cTn id="7" dur="100"/>
                                        <p:tgtEl>
                                          <p:spTgt spid="795650"/>
                                        </p:tgtEl>
                                      </p:cBhvr>
                                    </p:animEffect>
                                    <p:anim calcmode="lin" valueType="num">
                                      <p:cBhvr>
                                        <p:cTn id="8" dur="400" fill="hold"/>
                                        <p:tgtEl>
                                          <p:spTgt spid="795650"/>
                                        </p:tgtEl>
                                        <p:attrNameLst>
                                          <p:attrName>ppt_x</p:attrName>
                                        </p:attrNameLst>
                                      </p:cBhvr>
                                      <p:tavLst>
                                        <p:tav tm="0">
                                          <p:val>
                                            <p:strVal val="#ppt_x"/>
                                          </p:val>
                                        </p:tav>
                                        <p:tav tm="100000">
                                          <p:val>
                                            <p:strVal val="#ppt_x"/>
                                          </p:val>
                                        </p:tav>
                                      </p:tavLst>
                                    </p:anim>
                                    <p:anim calcmode="lin" valueType="num">
                                      <p:cBhvr>
                                        <p:cTn id="9" dur="400" fill="hold"/>
                                        <p:tgtEl>
                                          <p:spTgt spid="795650"/>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7956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7956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1" fill="hold" nodeType="clickEffect">
                                  <p:stCondLst>
                                    <p:cond delay="0"/>
                                  </p:stCondLst>
                                  <p:childTnLst>
                                    <p:set>
                                      <p:cBhvr>
                                        <p:cTn id="15" dur="1" fill="hold">
                                          <p:stCondLst>
                                            <p:cond delay="0"/>
                                          </p:stCondLst>
                                        </p:cTn>
                                        <p:tgtEl>
                                          <p:spTgt spid="795651"/>
                                        </p:tgtEl>
                                        <p:attrNameLst>
                                          <p:attrName>style.visibility</p:attrName>
                                        </p:attrNameLst>
                                      </p:cBhvr>
                                      <p:to>
                                        <p:strVal val="visible"/>
                                      </p:to>
                                    </p:set>
                                    <p:anim calcmode="lin" valueType="num">
                                      <p:cBhvr additive="base">
                                        <p:cTn id="16" dur="500" fill="hold"/>
                                        <p:tgtEl>
                                          <p:spTgt spid="795651"/>
                                        </p:tgtEl>
                                        <p:attrNameLst>
                                          <p:attrName>ppt_x</p:attrName>
                                        </p:attrNameLst>
                                      </p:cBhvr>
                                      <p:tavLst>
                                        <p:tav tm="0">
                                          <p:val>
                                            <p:strVal val="#ppt_x"/>
                                          </p:val>
                                        </p:tav>
                                        <p:tav tm="100000">
                                          <p:val>
                                            <p:strVal val="#ppt_x"/>
                                          </p:val>
                                        </p:tav>
                                      </p:tavLst>
                                    </p:anim>
                                    <p:anim calcmode="lin" valueType="num">
                                      <p:cBhvr additive="base">
                                        <p:cTn id="17" dur="500" fill="hold"/>
                                        <p:tgtEl>
                                          <p:spTgt spid="795651"/>
                                        </p:tgtEl>
                                        <p:attrNameLst>
                                          <p:attrName>ppt_y</p:attrName>
                                        </p:attrNameLst>
                                      </p:cBhvr>
                                      <p:tavLst>
                                        <p:tav tm="0">
                                          <p:val>
                                            <p:strVal val="0-#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795651"/>
                                        </p:tgtEl>
                                        <p:attrNameLst>
                                          <p:attrName>style.visibility</p:attrName>
                                        </p:attrNameLst>
                                      </p:cBhvr>
                                      <p:to>
                                        <p:strVal val="visible"/>
                                      </p:to>
                                    </p:set>
                                    <p:animEffect transition="in" filter="diamond(in)">
                                      <p:cBhvr>
                                        <p:cTn id="22" dur="2000"/>
                                        <p:tgtEl>
                                          <p:spTgt spid="795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56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Slayt Numarası Yer Tutucusu">
            <a:extLst>
              <a:ext uri="{FF2B5EF4-FFF2-40B4-BE49-F238E27FC236}">
                <a16:creationId xmlns:a16="http://schemas.microsoft.com/office/drawing/2014/main" id="{0EB38791-9710-4EF8-9C07-C4C6B30B69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D92F758-D71E-400A-91A5-C506A50A895D}" type="slidenum">
              <a:rPr lang="tr-TR" altLang="tr-TR" sz="1400"/>
              <a:pPr>
                <a:spcBef>
                  <a:spcPct val="0"/>
                </a:spcBef>
                <a:buClrTx/>
                <a:buSzTx/>
                <a:buFontTx/>
                <a:buNone/>
              </a:pPr>
              <a:t>14</a:t>
            </a:fld>
            <a:endParaRPr lang="tr-TR" altLang="tr-TR" sz="1400"/>
          </a:p>
        </p:txBody>
      </p:sp>
      <p:sp>
        <p:nvSpPr>
          <p:cNvPr id="696322" name="Rectangle 2">
            <a:extLst>
              <a:ext uri="{FF2B5EF4-FFF2-40B4-BE49-F238E27FC236}">
                <a16:creationId xmlns:a16="http://schemas.microsoft.com/office/drawing/2014/main" id="{FAB02083-9BEC-4D29-9A28-D1AC533B8CDB}"/>
              </a:ext>
            </a:extLst>
          </p:cNvPr>
          <p:cNvSpPr>
            <a:spLocks noGrp="1" noChangeArrowheads="1"/>
          </p:cNvSpPr>
          <p:nvPr>
            <p:ph type="body" idx="1"/>
          </p:nvPr>
        </p:nvSpPr>
        <p:spPr>
          <a:xfrm>
            <a:off x="468313" y="2492375"/>
            <a:ext cx="8032750" cy="3365500"/>
          </a:xfrm>
          <a:solidFill>
            <a:schemeClr val="bg2">
              <a:lumMod val="25000"/>
              <a:lumOff val="75000"/>
            </a:schemeClr>
          </a:solidFill>
        </p:spPr>
        <p:txBody>
          <a:bodyPr/>
          <a:lstStyle/>
          <a:p>
            <a:pPr algn="just" eaLnBrk="1" hangingPunct="1">
              <a:buFont typeface="Wingdings" panose="05000000000000000000" pitchFamily="2" charset="2"/>
              <a:buNone/>
              <a:defRPr/>
            </a:pPr>
            <a:r>
              <a:rPr lang="tr-TR" dirty="0">
                <a:latin typeface="Times New Roman" pitchFamily="18" charset="0"/>
                <a:cs typeface="Times New Roman" pitchFamily="18" charset="0"/>
              </a:rPr>
              <a:t>	Bir kanun veya sözleşme hükmü, açık değilse, birden fazla anlam verilebiliyorsa, yorumlanmaya muhtaç demektir.</a:t>
            </a:r>
          </a:p>
          <a:p>
            <a:pPr algn="just" eaLnBrk="1" hangingPunct="1">
              <a:buFont typeface="Wingdings" panose="05000000000000000000" pitchFamily="2" charset="2"/>
              <a:buNone/>
              <a:defRPr/>
            </a:pPr>
            <a:r>
              <a:rPr lang="tr-TR" dirty="0">
                <a:latin typeface="Times New Roman" pitchFamily="18" charset="0"/>
                <a:cs typeface="Times New Roman" pitchFamily="18" charset="0"/>
              </a:rPr>
              <a:t>	 İş Hukukunda yoruma açık bir hükümle karşılaşıldığında, farklı anlamlardan işçi yararına olanı tercih edilecektir.</a:t>
            </a:r>
          </a:p>
        </p:txBody>
      </p:sp>
      <p:sp>
        <p:nvSpPr>
          <p:cNvPr id="696323" name="AutoShape 3">
            <a:extLst>
              <a:ext uri="{FF2B5EF4-FFF2-40B4-BE49-F238E27FC236}">
                <a16:creationId xmlns:a16="http://schemas.microsoft.com/office/drawing/2014/main" id="{ED33C8CA-1035-416B-A4EC-30D7DBA1A481}"/>
              </a:ext>
            </a:extLst>
          </p:cNvPr>
          <p:cNvSpPr>
            <a:spLocks noChangeArrowheads="1"/>
          </p:cNvSpPr>
          <p:nvPr/>
        </p:nvSpPr>
        <p:spPr bwMode="auto">
          <a:xfrm>
            <a:off x="1042988" y="476250"/>
            <a:ext cx="7345362" cy="1223963"/>
          </a:xfrm>
          <a:prstGeom prst="bevel">
            <a:avLst>
              <a:gd name="adj" fmla="val 12500"/>
            </a:avLst>
          </a:prstGeom>
          <a:solidFill>
            <a:srgbClr val="FF9900"/>
          </a:solidFill>
          <a:ln w="9525">
            <a:solidFill>
              <a:schemeClr val="tx1"/>
            </a:solidFill>
            <a:miter lim="800000"/>
            <a:headEnd/>
            <a:tailEnd/>
          </a:ln>
          <a:effectLst/>
        </p:spPr>
        <p:txBody>
          <a:bodyPr wrap="none" anchor="ctr"/>
          <a:lstStyle/>
          <a:p>
            <a:pPr algn="ctr" eaLnBrk="1" hangingPunct="1">
              <a:defRPr/>
            </a:pPr>
            <a:r>
              <a:rPr lang="tr-TR" sz="3200" b="1">
                <a:solidFill>
                  <a:schemeClr val="bg1"/>
                </a:solidFill>
                <a:effectLst>
                  <a:outerShdw blurRad="38100" dist="38100" dir="2700000" algn="tl">
                    <a:srgbClr val="000000"/>
                  </a:outerShdw>
                </a:effectLst>
                <a:latin typeface="Arial" charset="0"/>
                <a:cs typeface="Arial" charset="0"/>
              </a:rPr>
              <a:t>İŞÇİ YARARINA YORUM İLKESİ</a:t>
            </a:r>
          </a:p>
        </p:txBody>
      </p:sp>
      <p:pic>
        <p:nvPicPr>
          <p:cNvPr id="16389" name="Picture 4" descr="ber101">
            <a:extLst>
              <a:ext uri="{FF2B5EF4-FFF2-40B4-BE49-F238E27FC236}">
                <a16:creationId xmlns:a16="http://schemas.microsoft.com/office/drawing/2014/main" id="{1A135431-78B8-4EAD-B423-8E92C5BA554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215188" y="5048250"/>
            <a:ext cx="10382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96323"/>
                                        </p:tgtEl>
                                        <p:attrNameLst>
                                          <p:attrName>style.visibility</p:attrName>
                                        </p:attrNameLst>
                                      </p:cBhvr>
                                      <p:to>
                                        <p:strVal val="visible"/>
                                      </p:to>
                                    </p:set>
                                    <p:animEffect transition="in" filter="fade">
                                      <p:cBhvr>
                                        <p:cTn id="7" dur="2000"/>
                                        <p:tgtEl>
                                          <p:spTgt spid="696323"/>
                                        </p:tgtEl>
                                      </p:cBhvr>
                                    </p:animEffect>
                                    <p:anim calcmode="lin" valueType="num">
                                      <p:cBhvr>
                                        <p:cTn id="8" dur="2000" fill="hold"/>
                                        <p:tgtEl>
                                          <p:spTgt spid="696323"/>
                                        </p:tgtEl>
                                        <p:attrNameLst>
                                          <p:attrName>style.rotation</p:attrName>
                                        </p:attrNameLst>
                                      </p:cBhvr>
                                      <p:tavLst>
                                        <p:tav tm="0">
                                          <p:val>
                                            <p:fltVal val="720"/>
                                          </p:val>
                                        </p:tav>
                                        <p:tav tm="100000">
                                          <p:val>
                                            <p:fltVal val="0"/>
                                          </p:val>
                                        </p:tav>
                                      </p:tavLst>
                                    </p:anim>
                                    <p:anim calcmode="lin" valueType="num">
                                      <p:cBhvr>
                                        <p:cTn id="9" dur="2000" fill="hold"/>
                                        <p:tgtEl>
                                          <p:spTgt spid="696323"/>
                                        </p:tgtEl>
                                        <p:attrNameLst>
                                          <p:attrName>ppt_h</p:attrName>
                                        </p:attrNameLst>
                                      </p:cBhvr>
                                      <p:tavLst>
                                        <p:tav tm="0">
                                          <p:val>
                                            <p:fltVal val="0"/>
                                          </p:val>
                                        </p:tav>
                                        <p:tav tm="100000">
                                          <p:val>
                                            <p:strVal val="#ppt_h"/>
                                          </p:val>
                                        </p:tav>
                                      </p:tavLst>
                                    </p:anim>
                                    <p:anim calcmode="lin" valueType="num">
                                      <p:cBhvr>
                                        <p:cTn id="10" dur="2000" fill="hold"/>
                                        <p:tgtEl>
                                          <p:spTgt spid="696323"/>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696322">
                                            <p:txEl>
                                              <p:pRg st="0" end="0"/>
                                            </p:txEl>
                                          </p:spTgt>
                                        </p:tgtEl>
                                        <p:attrNameLst>
                                          <p:attrName>style.visibility</p:attrName>
                                        </p:attrNameLst>
                                      </p:cBhvr>
                                      <p:to>
                                        <p:strVal val="visible"/>
                                      </p:to>
                                    </p:set>
                                    <p:anim calcmode="lin" valueType="num">
                                      <p:cBhvr additive="base">
                                        <p:cTn id="15" dur="500" fill="hold"/>
                                        <p:tgtEl>
                                          <p:spTgt spid="69632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963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96322">
                                            <p:txEl>
                                              <p:pRg st="1" end="1"/>
                                            </p:txEl>
                                          </p:spTgt>
                                        </p:tgtEl>
                                        <p:attrNameLst>
                                          <p:attrName>style.visibility</p:attrName>
                                        </p:attrNameLst>
                                      </p:cBhvr>
                                      <p:to>
                                        <p:strVal val="visible"/>
                                      </p:to>
                                    </p:set>
                                    <p:anim calcmode="lin" valueType="num">
                                      <p:cBhvr additive="base">
                                        <p:cTn id="21" dur="500" fill="hold"/>
                                        <p:tgtEl>
                                          <p:spTgt spid="69632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9632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Slayt Numarası Yer Tutucusu">
            <a:extLst>
              <a:ext uri="{FF2B5EF4-FFF2-40B4-BE49-F238E27FC236}">
                <a16:creationId xmlns:a16="http://schemas.microsoft.com/office/drawing/2014/main" id="{5BA0C3E5-0FE1-4A49-BB8A-91BDA66D38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2E5F1356-64D4-4314-B084-F195B1660A70}" type="slidenum">
              <a:rPr lang="tr-TR" altLang="tr-TR" sz="1400"/>
              <a:pPr>
                <a:spcBef>
                  <a:spcPct val="0"/>
                </a:spcBef>
                <a:buClrTx/>
                <a:buSzTx/>
                <a:buFontTx/>
                <a:buNone/>
              </a:pPr>
              <a:t>15</a:t>
            </a:fld>
            <a:endParaRPr lang="tr-TR" altLang="tr-TR" sz="1400"/>
          </a:p>
        </p:txBody>
      </p:sp>
      <p:sp>
        <p:nvSpPr>
          <p:cNvPr id="13315" name="Rectangle 3">
            <a:extLst>
              <a:ext uri="{FF2B5EF4-FFF2-40B4-BE49-F238E27FC236}">
                <a16:creationId xmlns:a16="http://schemas.microsoft.com/office/drawing/2014/main" id="{0C9B1966-A1B3-4C8A-B5F5-38DEFCD5D3F5}"/>
              </a:ext>
            </a:extLst>
          </p:cNvPr>
          <p:cNvSpPr>
            <a:spLocks noGrp="1" noChangeArrowheads="1"/>
          </p:cNvSpPr>
          <p:nvPr>
            <p:ph type="body" idx="1"/>
          </p:nvPr>
        </p:nvSpPr>
        <p:spPr>
          <a:xfrm>
            <a:off x="468313" y="2000250"/>
            <a:ext cx="8229600" cy="4159250"/>
          </a:xfrm>
          <a:solidFill>
            <a:schemeClr val="bg2">
              <a:lumMod val="25000"/>
              <a:lumOff val="75000"/>
            </a:schemeClr>
          </a:solidFill>
        </p:spPr>
        <p:txBody>
          <a:bodyPr/>
          <a:lstStyle/>
          <a:p>
            <a:pPr eaLnBrk="1" hangingPunct="1">
              <a:defRPr/>
            </a:pPr>
            <a:endParaRPr lang="tr-TR" dirty="0"/>
          </a:p>
          <a:p>
            <a:pPr eaLnBrk="1" hangingPunct="1">
              <a:buFont typeface="Wingdings" panose="05000000000000000000" pitchFamily="2" charset="2"/>
              <a:buNone/>
              <a:defRPr/>
            </a:pPr>
            <a:endParaRPr lang="tr-TR" dirty="0"/>
          </a:p>
          <a:p>
            <a:pPr eaLnBrk="1" hangingPunct="1">
              <a:buFont typeface="Wingdings" panose="05000000000000000000" pitchFamily="2" charset="2"/>
              <a:buNone/>
              <a:defRPr/>
            </a:pPr>
            <a:r>
              <a:rPr lang="tr-TR" dirty="0">
                <a:latin typeface="Comic Sans MS" pitchFamily="66" charset="0"/>
              </a:rPr>
              <a:t>Bir </a:t>
            </a:r>
            <a:r>
              <a:rPr lang="tr-TR" b="1" dirty="0">
                <a:latin typeface="Comic Sans MS" pitchFamily="66" charset="0"/>
              </a:rPr>
              <a:t>iş sözleşmesi</a:t>
            </a:r>
            <a:r>
              <a:rPr lang="tr-TR" dirty="0">
                <a:latin typeface="Comic Sans MS" pitchFamily="66" charset="0"/>
              </a:rPr>
              <a:t>ne dayanarak çalışan </a:t>
            </a:r>
            <a:r>
              <a:rPr lang="tr-TR" dirty="0">
                <a:solidFill>
                  <a:schemeClr val="hlink"/>
                </a:solidFill>
                <a:latin typeface="Comic Sans MS" pitchFamily="66" charset="0"/>
              </a:rPr>
              <a:t>gerçek</a:t>
            </a:r>
            <a:r>
              <a:rPr lang="tr-TR" dirty="0">
                <a:latin typeface="Comic Sans MS" pitchFamily="66" charset="0"/>
              </a:rPr>
              <a:t> </a:t>
            </a:r>
            <a:r>
              <a:rPr lang="tr-TR" dirty="0">
                <a:solidFill>
                  <a:schemeClr val="hlink"/>
                </a:solidFill>
                <a:latin typeface="Comic Sans MS" pitchFamily="66" charset="0"/>
              </a:rPr>
              <a:t>kişi</a:t>
            </a:r>
            <a:r>
              <a:rPr lang="tr-TR" dirty="0">
                <a:latin typeface="Comic Sans MS" pitchFamily="66" charset="0"/>
              </a:rPr>
              <a:t>ye işçi denir.</a:t>
            </a:r>
          </a:p>
          <a:p>
            <a:pPr eaLnBrk="1" hangingPunct="1">
              <a:buFont typeface="Wingdings" panose="05000000000000000000" pitchFamily="2" charset="2"/>
              <a:buNone/>
              <a:defRPr/>
            </a:pPr>
            <a:r>
              <a:rPr lang="tr-TR" dirty="0">
                <a:latin typeface="Comic Sans MS" pitchFamily="66" charset="0"/>
              </a:rPr>
              <a:t>İşçi her zaman gerçek kişidir. Tüzel kişiler işçi olamaz, ama işveren olabilir.</a:t>
            </a:r>
          </a:p>
        </p:txBody>
      </p:sp>
      <p:sp>
        <p:nvSpPr>
          <p:cNvPr id="13316" name="AutoShape 4">
            <a:extLst>
              <a:ext uri="{FF2B5EF4-FFF2-40B4-BE49-F238E27FC236}">
                <a16:creationId xmlns:a16="http://schemas.microsoft.com/office/drawing/2014/main" id="{73865837-53F4-4A92-AAA5-2BB345E75B26}"/>
              </a:ext>
            </a:extLst>
          </p:cNvPr>
          <p:cNvSpPr>
            <a:spLocks noChangeArrowheads="1"/>
          </p:cNvSpPr>
          <p:nvPr/>
        </p:nvSpPr>
        <p:spPr bwMode="auto">
          <a:xfrm>
            <a:off x="2500313" y="500063"/>
            <a:ext cx="2952750" cy="1079500"/>
          </a:xfrm>
          <a:prstGeom prst="bevel">
            <a:avLst>
              <a:gd name="adj" fmla="val 12500"/>
            </a:avLst>
          </a:prstGeom>
          <a:solidFill>
            <a:srgbClr val="FF0000"/>
          </a:solidFill>
          <a:ln w="9525">
            <a:solidFill>
              <a:schemeClr val="tx1"/>
            </a:solidFill>
            <a:miter lim="800000"/>
            <a:headEnd/>
            <a:tailEnd/>
          </a:ln>
          <a:effectLst/>
        </p:spPr>
        <p:txBody>
          <a:bodyPr wrap="none" anchor="ctr"/>
          <a:lstStyle/>
          <a:p>
            <a:pPr algn="ctr" eaLnBrk="1" hangingPunct="1">
              <a:spcBef>
                <a:spcPct val="20000"/>
              </a:spcBef>
              <a:buClr>
                <a:schemeClr val="hlink"/>
              </a:buClr>
              <a:buSzPct val="75000"/>
              <a:buFont typeface="Wingdings" pitchFamily="2" charset="2"/>
              <a:buNone/>
              <a:defRPr/>
            </a:pPr>
            <a:endParaRPr lang="tr-TR" sz="2800" b="1" dirty="0">
              <a:effectLst>
                <a:outerShdw blurRad="38100" dist="38100" dir="2700000" algn="tl">
                  <a:srgbClr val="FFFFFF"/>
                </a:outerShdw>
              </a:effectLst>
              <a:latin typeface="Arial" charset="0"/>
              <a:cs typeface="Arial" charset="0"/>
            </a:endParaRPr>
          </a:p>
          <a:p>
            <a:pPr algn="ctr" eaLnBrk="1" hangingPunct="1">
              <a:spcBef>
                <a:spcPct val="20000"/>
              </a:spcBef>
              <a:buClr>
                <a:schemeClr val="hlink"/>
              </a:buClr>
              <a:buSzPct val="75000"/>
              <a:buFont typeface="Wingdings" pitchFamily="2" charset="2"/>
              <a:buNone/>
              <a:defRPr/>
            </a:pPr>
            <a:r>
              <a:rPr lang="tr-TR" sz="3600" b="1" dirty="0">
                <a:solidFill>
                  <a:schemeClr val="bg1"/>
                </a:solidFill>
                <a:effectLst>
                  <a:outerShdw blurRad="38100" dist="38100" dir="2700000" algn="tl">
                    <a:srgbClr val="000000"/>
                  </a:outerShdw>
                </a:effectLst>
                <a:latin typeface="Arial" charset="0"/>
                <a:cs typeface="Arial" charset="0"/>
              </a:rPr>
              <a:t>İ Ş Ç İ</a:t>
            </a:r>
            <a:endParaRPr lang="tr-TR" sz="3600" dirty="0">
              <a:solidFill>
                <a:schemeClr val="bg1"/>
              </a:solidFill>
              <a:effectLst>
                <a:outerShdw blurRad="38100" dist="38100" dir="2700000" algn="tl">
                  <a:srgbClr val="000000"/>
                </a:outerShdw>
              </a:effectLst>
              <a:latin typeface="Arial" charset="0"/>
              <a:cs typeface="Arial" charset="0"/>
            </a:endParaRPr>
          </a:p>
          <a:p>
            <a:pPr algn="ctr" eaLnBrk="1" hangingPunct="1">
              <a:defRPr/>
            </a:pPr>
            <a:endParaRPr lang="tr-TR" sz="3600" dirty="0">
              <a:solidFill>
                <a:schemeClr val="bg1"/>
              </a:solidFill>
              <a:latin typeface="Arial" charset="0"/>
              <a:cs typeface="Arial" charset="0"/>
            </a:endParaRPr>
          </a:p>
        </p:txBody>
      </p:sp>
      <p:pic>
        <p:nvPicPr>
          <p:cNvPr id="13327" name="Picture 15" descr="MCj04125880000[1]">
            <a:extLst>
              <a:ext uri="{FF2B5EF4-FFF2-40B4-BE49-F238E27FC236}">
                <a16:creationId xmlns:a16="http://schemas.microsoft.com/office/drawing/2014/main" id="{86524453-E460-408C-966C-FE7FD65163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1341438"/>
            <a:ext cx="2170112"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18">
            <a:extLst>
              <a:ext uri="{FF2B5EF4-FFF2-40B4-BE49-F238E27FC236}">
                <a16:creationId xmlns:a16="http://schemas.microsoft.com/office/drawing/2014/main" id="{5FE8CE1E-9EBF-4ABE-B459-E4B91589FD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188" y="1928813"/>
            <a:ext cx="2476500"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 calcmode="lin" valueType="num">
                                      <p:cBhvr additive="base">
                                        <p:cTn id="7" dur="500" fill="hold"/>
                                        <p:tgtEl>
                                          <p:spTgt spid="13316"/>
                                        </p:tgtEl>
                                        <p:attrNameLst>
                                          <p:attrName>ppt_x</p:attrName>
                                        </p:attrNameLst>
                                      </p:cBhvr>
                                      <p:tavLst>
                                        <p:tav tm="0">
                                          <p:val>
                                            <p:strVal val="#ppt_x"/>
                                          </p:val>
                                        </p:tav>
                                        <p:tav tm="100000">
                                          <p:val>
                                            <p:strVal val="#ppt_x"/>
                                          </p:val>
                                        </p:tav>
                                      </p:tavLst>
                                    </p:anim>
                                    <p:anim calcmode="lin" valueType="num">
                                      <p:cBhvr additive="base">
                                        <p:cTn id="8" dur="500" fill="hold"/>
                                        <p:tgtEl>
                                          <p:spTgt spid="1331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nodeType="clickEffect">
                                  <p:stCondLst>
                                    <p:cond delay="0"/>
                                  </p:stCondLst>
                                  <p:childTnLst>
                                    <p:set>
                                      <p:cBhvr>
                                        <p:cTn id="12" dur="1" fill="hold">
                                          <p:stCondLst>
                                            <p:cond delay="0"/>
                                          </p:stCondLst>
                                        </p:cTn>
                                        <p:tgtEl>
                                          <p:spTgt spid="13327"/>
                                        </p:tgtEl>
                                        <p:attrNameLst>
                                          <p:attrName>style.visibility</p:attrName>
                                        </p:attrNameLst>
                                      </p:cBhvr>
                                      <p:to>
                                        <p:strVal val="visible"/>
                                      </p:to>
                                    </p:set>
                                    <p:anim from="(-#ppt_w/2)" to="(#ppt_x)" calcmode="lin" valueType="num">
                                      <p:cBhvr>
                                        <p:cTn id="13" dur="600" fill="hold">
                                          <p:stCondLst>
                                            <p:cond delay="0"/>
                                          </p:stCondLst>
                                        </p:cTn>
                                        <p:tgtEl>
                                          <p:spTgt spid="13327"/>
                                        </p:tgtEl>
                                        <p:attrNameLst>
                                          <p:attrName>ppt_x</p:attrName>
                                        </p:attrNameLst>
                                      </p:cBhvr>
                                    </p:anim>
                                    <p:anim from="0" to="-1.0" calcmode="lin" valueType="num">
                                      <p:cBhvr>
                                        <p:cTn id="14" dur="200" decel="50000" autoRev="1" fill="hold">
                                          <p:stCondLst>
                                            <p:cond delay="600"/>
                                          </p:stCondLst>
                                        </p:cTn>
                                        <p:tgtEl>
                                          <p:spTgt spid="13327"/>
                                        </p:tgtEl>
                                        <p:attrNameLst>
                                          <p:attrName>xshear</p:attrName>
                                        </p:attrNameLst>
                                      </p:cBhvr>
                                    </p:anim>
                                    <p:animScale>
                                      <p:cBhvr>
                                        <p:cTn id="15" dur="200" decel="100000" autoRev="1" fill="hold">
                                          <p:stCondLst>
                                            <p:cond delay="600"/>
                                          </p:stCondLst>
                                        </p:cTn>
                                        <p:tgtEl>
                                          <p:spTgt spid="13327"/>
                                        </p:tgtEl>
                                      </p:cBhvr>
                                      <p:from x="100000" y="100000"/>
                                      <p:to x="80000" y="100000"/>
                                    </p:animScale>
                                    <p:anim by="(#ppt_h/3+#ppt_w*0.1)" calcmode="lin" valueType="num">
                                      <p:cBhvr additive="sum">
                                        <p:cTn id="16" dur="200" decel="100000" autoRev="1" fill="hold">
                                          <p:stCondLst>
                                            <p:cond delay="600"/>
                                          </p:stCondLst>
                                        </p:cTn>
                                        <p:tgtEl>
                                          <p:spTgt spid="13327"/>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 calcmode="lin" valueType="num">
                                      <p:cBhvr additive="base">
                                        <p:cTn id="21"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 calcmode="lin" valueType="num">
                                      <p:cBhvr additive="base">
                                        <p:cTn id="27"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Unvan 1">
            <a:extLst>
              <a:ext uri="{FF2B5EF4-FFF2-40B4-BE49-F238E27FC236}">
                <a16:creationId xmlns:a16="http://schemas.microsoft.com/office/drawing/2014/main" id="{5DCC4B28-A822-40EE-8A0E-4A5A7C9C9429}"/>
              </a:ext>
            </a:extLst>
          </p:cNvPr>
          <p:cNvSpPr>
            <a:spLocks noGrp="1"/>
          </p:cNvSpPr>
          <p:nvPr>
            <p:ph type="title"/>
          </p:nvPr>
        </p:nvSpPr>
        <p:spPr/>
        <p:txBody>
          <a:bodyPr/>
          <a:lstStyle/>
          <a:p>
            <a:r>
              <a:rPr lang="tr-TR" altLang="tr-TR"/>
              <a:t>ÇIRAK</a:t>
            </a:r>
          </a:p>
        </p:txBody>
      </p:sp>
      <p:sp>
        <p:nvSpPr>
          <p:cNvPr id="18435" name="İçerik Yer Tutucusu 2">
            <a:extLst>
              <a:ext uri="{FF2B5EF4-FFF2-40B4-BE49-F238E27FC236}">
                <a16:creationId xmlns:a16="http://schemas.microsoft.com/office/drawing/2014/main" id="{2101C797-BBFA-48EB-8207-8580604B37FB}"/>
              </a:ext>
            </a:extLst>
          </p:cNvPr>
          <p:cNvSpPr>
            <a:spLocks noGrp="1"/>
          </p:cNvSpPr>
          <p:nvPr>
            <p:ph idx="1"/>
          </p:nvPr>
        </p:nvSpPr>
        <p:spPr/>
        <p:txBody>
          <a:bodyPr/>
          <a:lstStyle/>
          <a:p>
            <a:r>
              <a:rPr lang="tr-TR" altLang="tr-TR" sz="2800"/>
              <a:t>İşçiler ücret geliri elde etmek için çalışırlarken, çıraklar bir meslek veya sanatı öğrenmek için çalışan kişilerdir ve işçi sayılmazlar.. </a:t>
            </a:r>
          </a:p>
          <a:p>
            <a:r>
              <a:rPr lang="tr-TR" altLang="tr-TR" sz="2800"/>
              <a:t>İş Kanunu, çırakları İş Kanunu kapsamı dışında bırakmıştır. </a:t>
            </a:r>
          </a:p>
          <a:p>
            <a:r>
              <a:rPr lang="tr-TR" altLang="tr-TR" sz="2800"/>
              <a:t>Çıraklar sendikaya da üye olamazlar ve toplu iş sözleşmesinden yararlanamazlar.</a:t>
            </a:r>
          </a:p>
        </p:txBody>
      </p:sp>
      <p:sp>
        <p:nvSpPr>
          <p:cNvPr id="18436" name="Slayt Numarası Yer Tutucusu 3">
            <a:extLst>
              <a:ext uri="{FF2B5EF4-FFF2-40B4-BE49-F238E27FC236}">
                <a16:creationId xmlns:a16="http://schemas.microsoft.com/office/drawing/2014/main" id="{2B90AFC0-3B0D-4506-A740-5CEFA08416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5F7B242D-1BEB-47DE-981B-DFFEE7D5AED8}" type="slidenum">
              <a:rPr lang="tr-TR" altLang="tr-TR" sz="1400"/>
              <a:pPr>
                <a:spcBef>
                  <a:spcPct val="0"/>
                </a:spcBef>
                <a:buClrTx/>
                <a:buSzTx/>
                <a:buFontTx/>
                <a:buNone/>
              </a:pPr>
              <a:t>16</a:t>
            </a:fld>
            <a:endParaRPr lang="tr-TR" altLang="tr-TR"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Unvan 1">
            <a:extLst>
              <a:ext uri="{FF2B5EF4-FFF2-40B4-BE49-F238E27FC236}">
                <a16:creationId xmlns:a16="http://schemas.microsoft.com/office/drawing/2014/main" id="{96B69C39-23EB-4AFB-84B9-3591B466E44C}"/>
              </a:ext>
            </a:extLst>
          </p:cNvPr>
          <p:cNvSpPr>
            <a:spLocks noGrp="1"/>
          </p:cNvSpPr>
          <p:nvPr>
            <p:ph type="title"/>
          </p:nvPr>
        </p:nvSpPr>
        <p:spPr/>
        <p:txBody>
          <a:bodyPr/>
          <a:lstStyle/>
          <a:p>
            <a:endParaRPr lang="tr-TR" altLang="tr-TR"/>
          </a:p>
        </p:txBody>
      </p:sp>
      <p:sp>
        <p:nvSpPr>
          <p:cNvPr id="19459" name="İçerik Yer Tutucusu 2">
            <a:extLst>
              <a:ext uri="{FF2B5EF4-FFF2-40B4-BE49-F238E27FC236}">
                <a16:creationId xmlns:a16="http://schemas.microsoft.com/office/drawing/2014/main" id="{3F41C181-EF1F-415C-B833-6C57153F36A0}"/>
              </a:ext>
            </a:extLst>
          </p:cNvPr>
          <p:cNvSpPr>
            <a:spLocks noGrp="1"/>
          </p:cNvSpPr>
          <p:nvPr>
            <p:ph idx="1"/>
          </p:nvPr>
        </p:nvSpPr>
        <p:spPr/>
        <p:txBody>
          <a:bodyPr/>
          <a:lstStyle/>
          <a:p>
            <a:r>
              <a:rPr lang="tr-TR" altLang="tr-TR"/>
              <a:t>Çıraklarla ilgili düzenlemeler 1986 tarihli ve 3308 sayılı </a:t>
            </a:r>
            <a:r>
              <a:rPr lang="tr-TR" altLang="tr-TR">
                <a:solidFill>
                  <a:srgbClr val="FF0000"/>
                </a:solidFill>
              </a:rPr>
              <a:t>Mesleki Eğitim Kanunu’</a:t>
            </a:r>
            <a:r>
              <a:rPr lang="tr-TR" altLang="tr-TR"/>
              <a:t>nda yer almaktadır. Bu Kanunda 02.12.2016 tarihli ve 6764 sayılı Kanunla  önemli değişiklikler yapılmıştır. </a:t>
            </a:r>
          </a:p>
        </p:txBody>
      </p:sp>
      <p:sp>
        <p:nvSpPr>
          <p:cNvPr id="19460" name="Slayt Numarası Yer Tutucusu 3">
            <a:extLst>
              <a:ext uri="{FF2B5EF4-FFF2-40B4-BE49-F238E27FC236}">
                <a16:creationId xmlns:a16="http://schemas.microsoft.com/office/drawing/2014/main" id="{18A5B789-9BBA-45BB-AC97-8F2BEEDCC8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3FAFF8E0-57D2-4546-86C5-F7AA362EF205}" type="slidenum">
              <a:rPr lang="tr-TR" altLang="tr-TR" sz="1400"/>
              <a:pPr>
                <a:spcBef>
                  <a:spcPct val="0"/>
                </a:spcBef>
                <a:buClrTx/>
                <a:buSzTx/>
                <a:buFontTx/>
                <a:buNone/>
              </a:pPr>
              <a:t>17</a:t>
            </a:fld>
            <a:endParaRPr lang="tr-TR" altLang="tr-T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Unvan 1">
            <a:extLst>
              <a:ext uri="{FF2B5EF4-FFF2-40B4-BE49-F238E27FC236}">
                <a16:creationId xmlns:a16="http://schemas.microsoft.com/office/drawing/2014/main" id="{578D4696-0EEE-4609-9C4A-F775F3BF3956}"/>
              </a:ext>
            </a:extLst>
          </p:cNvPr>
          <p:cNvSpPr>
            <a:spLocks noGrp="1"/>
          </p:cNvSpPr>
          <p:nvPr>
            <p:ph type="title"/>
          </p:nvPr>
        </p:nvSpPr>
        <p:spPr/>
        <p:txBody>
          <a:bodyPr/>
          <a:lstStyle/>
          <a:p>
            <a:endParaRPr lang="tr-TR" altLang="tr-TR"/>
          </a:p>
        </p:txBody>
      </p:sp>
      <p:sp>
        <p:nvSpPr>
          <p:cNvPr id="3" name="İçerik Yer Tutucusu 2">
            <a:extLst>
              <a:ext uri="{FF2B5EF4-FFF2-40B4-BE49-F238E27FC236}">
                <a16:creationId xmlns:a16="http://schemas.microsoft.com/office/drawing/2014/main" id="{04E77CC8-F098-44E3-A014-6E88319011B6}"/>
              </a:ext>
            </a:extLst>
          </p:cNvPr>
          <p:cNvSpPr>
            <a:spLocks noGrp="1"/>
          </p:cNvSpPr>
          <p:nvPr>
            <p:ph idx="1"/>
          </p:nvPr>
        </p:nvSpPr>
        <p:spPr/>
        <p:txBody>
          <a:bodyPr/>
          <a:lstStyle/>
          <a:p>
            <a:pPr>
              <a:defRPr/>
            </a:pPr>
            <a:r>
              <a:rPr lang="tr-TR" sz="2400" dirty="0"/>
              <a:t>Çıraklar ile işletmelerde mesleki eğitim gören, staj veya tamamlayıcı eğitime devam eden öğrencilere, yapılacak ödemeler </a:t>
            </a:r>
            <a:r>
              <a:rPr lang="tr-TR" sz="2400" dirty="0">
                <a:solidFill>
                  <a:srgbClr val="FF0000"/>
                </a:solidFill>
              </a:rPr>
              <a:t>asgari ücretin net tutarının yüzde otuzundan az olamaz. </a:t>
            </a:r>
          </a:p>
          <a:p>
            <a:pPr>
              <a:defRPr/>
            </a:pPr>
            <a:r>
              <a:rPr lang="tr-TR" sz="2400" dirty="0"/>
              <a:t>Ödenebilecek en az ücretin; </a:t>
            </a:r>
            <a:r>
              <a:rPr lang="tr-TR" sz="2400" dirty="0">
                <a:solidFill>
                  <a:srgbClr val="FF0000"/>
                </a:solidFill>
              </a:rPr>
              <a:t>yirmiden az personel çalıştıran işletmeler için üçte ikisi, </a:t>
            </a:r>
            <a:r>
              <a:rPr lang="tr-TR" sz="2400" dirty="0">
                <a:solidFill>
                  <a:schemeClr val="tx2">
                    <a:lumMod val="60000"/>
                    <a:lumOff val="40000"/>
                  </a:schemeClr>
                </a:solidFill>
              </a:rPr>
              <a:t>yirmi ve üzerinde personel çalıştıran işletmeler için üçte biri, </a:t>
            </a:r>
            <a:r>
              <a:rPr lang="tr-TR" sz="2400" dirty="0"/>
              <a:t>İşsizlik Sigortası Fonundan 2021-2022 ders yılı boyunca Devletçe ödenir.</a:t>
            </a:r>
          </a:p>
        </p:txBody>
      </p:sp>
      <p:sp>
        <p:nvSpPr>
          <p:cNvPr id="20484" name="Slayt Numarası Yer Tutucusu 3">
            <a:extLst>
              <a:ext uri="{FF2B5EF4-FFF2-40B4-BE49-F238E27FC236}">
                <a16:creationId xmlns:a16="http://schemas.microsoft.com/office/drawing/2014/main" id="{E731C470-4233-463D-B749-112130695F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58553C05-58AE-4F15-BACD-9C00BD5585D4}" type="slidenum">
              <a:rPr lang="tr-TR" altLang="tr-TR" sz="1400"/>
              <a:pPr>
                <a:spcBef>
                  <a:spcPct val="0"/>
                </a:spcBef>
                <a:buClrTx/>
                <a:buSzTx/>
                <a:buFontTx/>
                <a:buNone/>
              </a:pPr>
              <a:t>18</a:t>
            </a:fld>
            <a:endParaRPr lang="tr-TR" altLang="tr-T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Unvan 1">
            <a:extLst>
              <a:ext uri="{FF2B5EF4-FFF2-40B4-BE49-F238E27FC236}">
                <a16:creationId xmlns:a16="http://schemas.microsoft.com/office/drawing/2014/main" id="{CD59056D-8588-42C6-AA2F-E88EC4459DFF}"/>
              </a:ext>
            </a:extLst>
          </p:cNvPr>
          <p:cNvSpPr>
            <a:spLocks noGrp="1"/>
          </p:cNvSpPr>
          <p:nvPr>
            <p:ph type="title"/>
          </p:nvPr>
        </p:nvSpPr>
        <p:spPr/>
        <p:txBody>
          <a:bodyPr/>
          <a:lstStyle/>
          <a:p>
            <a:r>
              <a:rPr lang="tr-TR" altLang="tr-TR"/>
              <a:t>STAJYER</a:t>
            </a:r>
          </a:p>
        </p:txBody>
      </p:sp>
      <p:sp>
        <p:nvSpPr>
          <p:cNvPr id="3" name="İçerik Yer Tutucusu 2">
            <a:extLst>
              <a:ext uri="{FF2B5EF4-FFF2-40B4-BE49-F238E27FC236}">
                <a16:creationId xmlns:a16="http://schemas.microsoft.com/office/drawing/2014/main" id="{0EB3D48A-94C4-4AA6-8408-406EC70FE892}"/>
              </a:ext>
            </a:extLst>
          </p:cNvPr>
          <p:cNvSpPr>
            <a:spLocks noGrp="1"/>
          </p:cNvSpPr>
          <p:nvPr>
            <p:ph idx="1"/>
          </p:nvPr>
        </p:nvSpPr>
        <p:spPr/>
        <p:txBody>
          <a:bodyPr/>
          <a:lstStyle/>
          <a:p>
            <a:pPr>
              <a:defRPr/>
            </a:pPr>
            <a:r>
              <a:rPr lang="tr-TR" sz="2000" dirty="0"/>
              <a:t>Stajyer, öğrenmiş olduğu bir meslek ve sanatı geliştirmek, uygulama tecrübesi kazanmak için çalışan kişidir. </a:t>
            </a:r>
          </a:p>
          <a:p>
            <a:pPr>
              <a:defRPr/>
            </a:pPr>
            <a:r>
              <a:rPr lang="tr-TR" sz="2000" dirty="0"/>
              <a:t>Teknik ve mesleki eğitimdeki stajyerlere ,</a:t>
            </a:r>
            <a:r>
              <a:rPr lang="tr-TR" sz="2000" dirty="0">
                <a:solidFill>
                  <a:schemeClr val="tx2">
                    <a:lumMod val="60000"/>
                    <a:lumOff val="40000"/>
                  </a:schemeClr>
                </a:solidFill>
              </a:rPr>
              <a:t>asgari ücretin net tutarının yirmi ve üzerinde personel çalıştıran işyerlerinde yüzde 30’undan, </a:t>
            </a:r>
            <a:r>
              <a:rPr lang="tr-TR" sz="2000" dirty="0">
                <a:solidFill>
                  <a:srgbClr val="FF0000"/>
                </a:solidFill>
              </a:rPr>
              <a:t>yirmiden az personel çalıştıran işyerlerinde yüzde 15’inden,</a:t>
            </a:r>
            <a:r>
              <a:rPr lang="tr-TR" sz="2000" dirty="0"/>
              <a:t> aşağı ücret ödenemez.</a:t>
            </a:r>
          </a:p>
          <a:p>
            <a:pPr>
              <a:defRPr/>
            </a:pPr>
            <a:r>
              <a:rPr lang="tr-TR" sz="2000" dirty="0"/>
              <a:t>Çırak ücretlerindeki Devlet katkısı stajyerler için de 2021-2022 ders yılı boyunca yapılacaktır.</a:t>
            </a:r>
          </a:p>
        </p:txBody>
      </p:sp>
      <p:sp>
        <p:nvSpPr>
          <p:cNvPr id="21508" name="Slayt Numarası Yer Tutucusu 3">
            <a:extLst>
              <a:ext uri="{FF2B5EF4-FFF2-40B4-BE49-F238E27FC236}">
                <a16:creationId xmlns:a16="http://schemas.microsoft.com/office/drawing/2014/main" id="{D989B1FF-3D6D-44EA-BFC5-66EEE12C76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038FE427-A5ED-4913-9273-8BCBACA61626}" type="slidenum">
              <a:rPr lang="tr-TR" altLang="tr-TR" sz="1400"/>
              <a:pPr>
                <a:spcBef>
                  <a:spcPct val="0"/>
                </a:spcBef>
                <a:buClrTx/>
                <a:buSzTx/>
                <a:buFontTx/>
                <a:buNone/>
              </a:pPr>
              <a:t>19</a:t>
            </a:fld>
            <a:endParaRPr lang="tr-TR" altLang="tr-T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ayt Numarası Yer Tutucusu 1">
            <a:extLst>
              <a:ext uri="{FF2B5EF4-FFF2-40B4-BE49-F238E27FC236}">
                <a16:creationId xmlns:a16="http://schemas.microsoft.com/office/drawing/2014/main" id="{994EB676-6B9A-4477-A6E7-B9D124E553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D581C4FE-C3D5-40F1-A98B-49354E697935}" type="slidenum">
              <a:rPr lang="tr-TR" altLang="tr-TR" sz="1400"/>
              <a:pPr>
                <a:spcBef>
                  <a:spcPct val="0"/>
                </a:spcBef>
                <a:buClrTx/>
                <a:buSzTx/>
                <a:buFontTx/>
                <a:buNone/>
              </a:pPr>
              <a:t>2</a:t>
            </a:fld>
            <a:endParaRPr lang="tr-TR" altLang="tr-TR" sz="1400"/>
          </a:p>
        </p:txBody>
      </p:sp>
      <p:sp>
        <p:nvSpPr>
          <p:cNvPr id="4099" name="Dikdörtgen 2">
            <a:extLst>
              <a:ext uri="{FF2B5EF4-FFF2-40B4-BE49-F238E27FC236}">
                <a16:creationId xmlns:a16="http://schemas.microsoft.com/office/drawing/2014/main" id="{12D5792A-7F0E-480B-BC4B-E04A55642D17}"/>
              </a:ext>
            </a:extLst>
          </p:cNvPr>
          <p:cNvSpPr>
            <a:spLocks noChangeArrowheads="1"/>
          </p:cNvSpPr>
          <p:nvPr/>
        </p:nvSpPr>
        <p:spPr bwMode="auto">
          <a:xfrm>
            <a:off x="971550" y="2551113"/>
            <a:ext cx="76327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tr-TR" altLang="tr-TR" sz="2400" dirty="0"/>
              <a:t>İş Hukuku, bütün çalışanları ve bütün ilişkilerini değil, sadece </a:t>
            </a:r>
            <a:r>
              <a:rPr lang="tr-TR" altLang="tr-TR" sz="2400" b="1" dirty="0">
                <a:solidFill>
                  <a:srgbClr val="FF0000"/>
                </a:solidFill>
              </a:rPr>
              <a:t>işçi</a:t>
            </a:r>
            <a:r>
              <a:rPr lang="tr-TR" altLang="tr-TR" sz="2400" dirty="0"/>
              <a:t> statüsünde iş görenleri ve bunları çalıştıranları ilgilendirmektedir ve amacı, çalışma ilişkisinde ekonomik açıdan zayıf taraf olarak görülen işçiyi korumaktır.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5 Slayt Numarası Yer Tutucusu">
            <a:extLst>
              <a:ext uri="{FF2B5EF4-FFF2-40B4-BE49-F238E27FC236}">
                <a16:creationId xmlns:a16="http://schemas.microsoft.com/office/drawing/2014/main" id="{F4A0C13F-D16B-4C56-B567-73A44A468C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8B920819-FC90-4D0A-8A77-48F055EE7B23}" type="slidenum">
              <a:rPr lang="tr-TR" altLang="tr-TR" sz="1400"/>
              <a:pPr>
                <a:spcBef>
                  <a:spcPct val="0"/>
                </a:spcBef>
                <a:buClrTx/>
                <a:buSzTx/>
                <a:buFontTx/>
                <a:buNone/>
              </a:pPr>
              <a:t>20</a:t>
            </a:fld>
            <a:endParaRPr lang="tr-TR" altLang="tr-TR" sz="1400"/>
          </a:p>
        </p:txBody>
      </p:sp>
      <p:sp>
        <p:nvSpPr>
          <p:cNvPr id="22531" name="Rectangle 2">
            <a:extLst>
              <a:ext uri="{FF2B5EF4-FFF2-40B4-BE49-F238E27FC236}">
                <a16:creationId xmlns:a16="http://schemas.microsoft.com/office/drawing/2014/main" id="{82217B50-5A82-4CA7-BF85-A29A8E9B3D60}"/>
              </a:ext>
            </a:extLst>
          </p:cNvPr>
          <p:cNvSpPr>
            <a:spLocks noGrp="1" noChangeArrowheads="1"/>
          </p:cNvSpPr>
          <p:nvPr>
            <p:ph type="body" idx="1"/>
          </p:nvPr>
        </p:nvSpPr>
        <p:spPr>
          <a:solidFill>
            <a:schemeClr val="hlink"/>
          </a:solidFill>
        </p:spPr>
        <p:txBody>
          <a:bodyPr/>
          <a:lstStyle/>
          <a:p>
            <a:pPr eaLnBrk="1" hangingPunct="1"/>
            <a:endParaRPr lang="tr-TR" altLang="tr-TR" b="1"/>
          </a:p>
          <a:p>
            <a:pPr eaLnBrk="1" hangingPunct="1"/>
            <a:endParaRPr lang="tr-TR" altLang="tr-TR" b="1"/>
          </a:p>
          <a:p>
            <a:pPr eaLnBrk="1" hangingPunct="1">
              <a:buFont typeface="Wingdings" panose="05000000000000000000" pitchFamily="2" charset="2"/>
              <a:buNone/>
            </a:pPr>
            <a:r>
              <a:rPr lang="tr-TR" altLang="tr-TR" b="1">
                <a:solidFill>
                  <a:schemeClr val="bg1"/>
                </a:solidFill>
                <a:latin typeface="Comic Sans MS" panose="030F0702030302020204" pitchFamily="66" charset="0"/>
              </a:rPr>
              <a:t>İŞVEREN</a:t>
            </a:r>
            <a:endParaRPr lang="tr-TR" altLang="tr-TR">
              <a:solidFill>
                <a:schemeClr val="bg1"/>
              </a:solidFill>
              <a:latin typeface="Comic Sans MS" panose="030F0702030302020204" pitchFamily="66" charset="0"/>
            </a:endParaRPr>
          </a:p>
          <a:p>
            <a:pPr eaLnBrk="1" hangingPunct="1"/>
            <a:r>
              <a:rPr lang="tr-TR" altLang="tr-TR">
                <a:solidFill>
                  <a:schemeClr val="bg1"/>
                </a:solidFill>
                <a:latin typeface="Comic Sans MS" panose="030F0702030302020204" pitchFamily="66" charset="0"/>
              </a:rPr>
              <a:t>İşçi çalıştıran gerçek veya tüzel kişiler ile </a:t>
            </a:r>
          </a:p>
          <a:p>
            <a:pPr eaLnBrk="1" hangingPunct="1"/>
            <a:r>
              <a:rPr lang="tr-TR" altLang="tr-TR">
                <a:solidFill>
                  <a:schemeClr val="bg1"/>
                </a:solidFill>
                <a:latin typeface="Comic Sans MS" panose="030F0702030302020204" pitchFamily="66" charset="0"/>
              </a:rPr>
              <a:t>Tüzel kişiliği olmayan </a:t>
            </a:r>
          </a:p>
          <a:p>
            <a:pPr eaLnBrk="1" hangingPunct="1">
              <a:buFont typeface="Wingdings" panose="05000000000000000000" pitchFamily="2" charset="2"/>
              <a:buNone/>
            </a:pPr>
            <a:r>
              <a:rPr lang="tr-TR" altLang="tr-TR">
                <a:solidFill>
                  <a:schemeClr val="bg1"/>
                </a:solidFill>
                <a:latin typeface="Comic Sans MS" panose="030F0702030302020204" pitchFamily="66" charset="0"/>
              </a:rPr>
              <a:t>kurum ve kuruluşlar işveren sayılır.</a:t>
            </a:r>
          </a:p>
        </p:txBody>
      </p:sp>
      <p:pic>
        <p:nvPicPr>
          <p:cNvPr id="22532" name="Picture 3" descr="isci">
            <a:extLst>
              <a:ext uri="{FF2B5EF4-FFF2-40B4-BE49-F238E27FC236}">
                <a16:creationId xmlns:a16="http://schemas.microsoft.com/office/drawing/2014/main" id="{7A7CEB5C-C7D6-41E6-9CF3-61535FEFFE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0"/>
            <a:ext cx="3744912" cy="312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5 Slayt Numarası Yer Tutucusu">
            <a:extLst>
              <a:ext uri="{FF2B5EF4-FFF2-40B4-BE49-F238E27FC236}">
                <a16:creationId xmlns:a16="http://schemas.microsoft.com/office/drawing/2014/main" id="{C512A587-08B8-488B-B189-166C34D1C8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9399664-EDD0-4E28-AD0E-5A2466F680F6}" type="slidenum">
              <a:rPr lang="tr-TR" altLang="tr-TR" sz="1400">
                <a:solidFill>
                  <a:srgbClr val="000000"/>
                </a:solidFill>
              </a:rPr>
              <a:pPr>
                <a:spcBef>
                  <a:spcPct val="0"/>
                </a:spcBef>
                <a:buClrTx/>
                <a:buSzTx/>
                <a:buFontTx/>
                <a:buNone/>
              </a:pPr>
              <a:t>21</a:t>
            </a:fld>
            <a:endParaRPr lang="tr-TR" altLang="tr-TR" sz="1400">
              <a:solidFill>
                <a:srgbClr val="000000"/>
              </a:solidFill>
            </a:endParaRPr>
          </a:p>
        </p:txBody>
      </p:sp>
      <p:sp>
        <p:nvSpPr>
          <p:cNvPr id="23555" name="Rectangle 2">
            <a:extLst>
              <a:ext uri="{FF2B5EF4-FFF2-40B4-BE49-F238E27FC236}">
                <a16:creationId xmlns:a16="http://schemas.microsoft.com/office/drawing/2014/main" id="{8E010B38-7B05-4C4E-A107-F7EE6F4A7391}"/>
              </a:ext>
            </a:extLst>
          </p:cNvPr>
          <p:cNvSpPr>
            <a:spLocks noGrp="1" noChangeArrowheads="1"/>
          </p:cNvSpPr>
          <p:nvPr>
            <p:ph type="body" idx="1"/>
          </p:nvPr>
        </p:nvSpPr>
        <p:spPr>
          <a:xfrm>
            <a:off x="928688" y="2428875"/>
            <a:ext cx="7358062" cy="3730625"/>
          </a:xfrm>
          <a:solidFill>
            <a:schemeClr val="hlink"/>
          </a:solidFill>
        </p:spPr>
        <p:txBody>
          <a:bodyPr/>
          <a:lstStyle/>
          <a:p>
            <a:pPr eaLnBrk="1" hangingPunct="1">
              <a:buFont typeface="Wingdings" panose="05000000000000000000" pitchFamily="2" charset="2"/>
              <a:buNone/>
            </a:pPr>
            <a:r>
              <a:rPr lang="tr-TR" altLang="tr-TR" sz="2800" b="1">
                <a:solidFill>
                  <a:schemeClr val="bg1"/>
                </a:solidFill>
                <a:latin typeface="Comic Sans MS" panose="030F0702030302020204" pitchFamily="66" charset="0"/>
              </a:rPr>
              <a:t>ALT İŞVEREN (TAŞERON)</a:t>
            </a:r>
            <a:endParaRPr lang="tr-TR" altLang="tr-TR" sz="2800">
              <a:solidFill>
                <a:schemeClr val="bg1"/>
              </a:solidFill>
              <a:latin typeface="Comic Sans MS" panose="030F0702030302020204" pitchFamily="66" charset="0"/>
            </a:endParaRPr>
          </a:p>
          <a:p>
            <a:pPr eaLnBrk="1" hangingPunct="1"/>
            <a:r>
              <a:rPr lang="tr-TR" altLang="tr-TR" sz="2800">
                <a:solidFill>
                  <a:schemeClr val="bg1"/>
                </a:solidFill>
                <a:latin typeface="Comic Sans MS" panose="030F0702030302020204" pitchFamily="66" charset="0"/>
              </a:rPr>
              <a:t>Bir işverenden (asıl işveren) iş alan ve bu iş için görevlendirdiği işçilerini sadece bu işyerinde aldığı işte çalıştıran diğer işverene altişveren (taşeron)denir.</a:t>
            </a:r>
          </a:p>
        </p:txBody>
      </p:sp>
      <p:pic>
        <p:nvPicPr>
          <p:cNvPr id="23556" name="Picture 3" descr="MCj00905630000[1]">
            <a:extLst>
              <a:ext uri="{FF2B5EF4-FFF2-40B4-BE49-F238E27FC236}">
                <a16:creationId xmlns:a16="http://schemas.microsoft.com/office/drawing/2014/main" id="{CDC55B52-011F-411B-A47B-96A7C34615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333375"/>
            <a:ext cx="2579687" cy="188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5 Slayt Numarası Yer Tutucusu">
            <a:extLst>
              <a:ext uri="{FF2B5EF4-FFF2-40B4-BE49-F238E27FC236}">
                <a16:creationId xmlns:a16="http://schemas.microsoft.com/office/drawing/2014/main" id="{57203965-BAEA-4121-98FA-AA1D256B84D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6F846A56-B39B-41F0-AEFD-E5B615BE1199}" type="slidenum">
              <a:rPr lang="tr-TR" altLang="tr-TR" sz="1400">
                <a:solidFill>
                  <a:srgbClr val="000000"/>
                </a:solidFill>
              </a:rPr>
              <a:pPr>
                <a:spcBef>
                  <a:spcPct val="0"/>
                </a:spcBef>
                <a:buClrTx/>
                <a:buSzTx/>
                <a:buFontTx/>
                <a:buNone/>
              </a:pPr>
              <a:t>22</a:t>
            </a:fld>
            <a:endParaRPr lang="tr-TR" altLang="tr-TR" sz="1400">
              <a:solidFill>
                <a:srgbClr val="000000"/>
              </a:solidFill>
            </a:endParaRPr>
          </a:p>
        </p:txBody>
      </p:sp>
      <p:sp>
        <p:nvSpPr>
          <p:cNvPr id="24579" name="Rectangle 2">
            <a:extLst>
              <a:ext uri="{FF2B5EF4-FFF2-40B4-BE49-F238E27FC236}">
                <a16:creationId xmlns:a16="http://schemas.microsoft.com/office/drawing/2014/main" id="{0AF729E1-9C14-489D-B74E-7BAD2F1A4502}"/>
              </a:ext>
            </a:extLst>
          </p:cNvPr>
          <p:cNvSpPr>
            <a:spLocks noGrp="1" noChangeArrowheads="1"/>
          </p:cNvSpPr>
          <p:nvPr>
            <p:ph type="title"/>
          </p:nvPr>
        </p:nvSpPr>
        <p:spPr/>
        <p:txBody>
          <a:bodyPr/>
          <a:lstStyle/>
          <a:p>
            <a:pPr eaLnBrk="1" hangingPunct="1"/>
            <a:r>
              <a:rPr lang="tr-TR" altLang="tr-TR" sz="3200">
                <a:latin typeface="Comic Sans MS" panose="030F0702030302020204" pitchFamily="66" charset="0"/>
              </a:rPr>
              <a:t>NE ZAMAN TAŞERONDAN BAHSEDİLEBİLİR?</a:t>
            </a:r>
            <a:r>
              <a:rPr lang="tr-TR" altLang="tr-TR" sz="4000"/>
              <a:t> </a:t>
            </a:r>
          </a:p>
        </p:txBody>
      </p:sp>
      <p:sp>
        <p:nvSpPr>
          <p:cNvPr id="17412" name="Rectangle 3">
            <a:extLst>
              <a:ext uri="{FF2B5EF4-FFF2-40B4-BE49-F238E27FC236}">
                <a16:creationId xmlns:a16="http://schemas.microsoft.com/office/drawing/2014/main" id="{FF30C722-2A1A-4B16-BAF9-C8EFA6C1CA64}"/>
              </a:ext>
            </a:extLst>
          </p:cNvPr>
          <p:cNvSpPr>
            <a:spLocks noGrp="1" noChangeArrowheads="1"/>
          </p:cNvSpPr>
          <p:nvPr>
            <p:ph type="body" idx="1"/>
          </p:nvPr>
        </p:nvSpPr>
        <p:spPr>
          <a:solidFill>
            <a:schemeClr val="accent1">
              <a:lumMod val="40000"/>
              <a:lumOff val="60000"/>
            </a:schemeClr>
          </a:solidFill>
        </p:spPr>
        <p:txBody>
          <a:bodyPr/>
          <a:lstStyle/>
          <a:p>
            <a:pPr eaLnBrk="1" hangingPunct="1">
              <a:defRPr/>
            </a:pPr>
            <a:r>
              <a:rPr lang="tr-TR" sz="2800" dirty="0">
                <a:latin typeface="Comic Sans MS" pitchFamily="66" charset="0"/>
              </a:rPr>
              <a:t>Bir işin tümü başka bir işverene bırakılmışsa, mesela </a:t>
            </a:r>
            <a:r>
              <a:rPr lang="tr-TR" sz="2800" dirty="0">
                <a:solidFill>
                  <a:schemeClr val="hlink"/>
                </a:solidFill>
                <a:latin typeface="Comic Sans MS" pitchFamily="66" charset="0"/>
              </a:rPr>
              <a:t>anahtar teslimi bina yapımında</a:t>
            </a:r>
            <a:r>
              <a:rPr lang="tr-TR" sz="2800" dirty="0">
                <a:latin typeface="Comic Sans MS" pitchFamily="66" charset="0"/>
              </a:rPr>
              <a:t> taşeron yoktur.</a:t>
            </a:r>
          </a:p>
          <a:p>
            <a:pPr eaLnBrk="1" hangingPunct="1">
              <a:defRPr/>
            </a:pPr>
            <a:r>
              <a:rPr lang="tr-TR" sz="2800" dirty="0">
                <a:latin typeface="Comic Sans MS" pitchFamily="66" charset="0"/>
              </a:rPr>
              <a:t>Taşeron olması için bir de asıl işveren olmalıdır. İşin </a:t>
            </a:r>
            <a:r>
              <a:rPr lang="tr-TR" sz="2800" dirty="0">
                <a:solidFill>
                  <a:schemeClr val="hlink"/>
                </a:solidFill>
                <a:latin typeface="Comic Sans MS" pitchFamily="66" charset="0"/>
              </a:rPr>
              <a:t>tümüyle</a:t>
            </a:r>
            <a:r>
              <a:rPr lang="tr-TR" sz="2800" dirty="0">
                <a:latin typeface="Comic Sans MS" pitchFamily="66" charset="0"/>
              </a:rPr>
              <a:t> bir başka işverene veya bölünerek farklı işverenlere verilmesinde alt işveren ilişkisi yoktur.</a:t>
            </a:r>
          </a:p>
          <a:p>
            <a:pPr eaLnBrk="1" hangingPunct="1">
              <a:defRPr/>
            </a:pPr>
            <a:r>
              <a:rPr lang="tr-TR" sz="2800" dirty="0">
                <a:solidFill>
                  <a:schemeClr val="hlink"/>
                </a:solidFill>
                <a:latin typeface="Comic Sans MS" pitchFamily="66" charset="0"/>
              </a:rPr>
              <a:t>Fason</a:t>
            </a:r>
            <a:r>
              <a:rPr lang="tr-TR" sz="2800" dirty="0">
                <a:latin typeface="Comic Sans MS" pitchFamily="66" charset="0"/>
              </a:rPr>
              <a:t> üretimde alt işverenlik yoktur.</a:t>
            </a:r>
          </a:p>
          <a:p>
            <a:pPr eaLnBrk="1" hangingPunct="1">
              <a:buFont typeface="Wingdings" panose="05000000000000000000" pitchFamily="2" charset="2"/>
              <a:buNone/>
              <a:defRPr/>
            </a:pPr>
            <a:endParaRPr lang="tr-TR" sz="2000" dirty="0">
              <a:latin typeface="Comic Sans MS" pitchFamily="66" charset="0"/>
            </a:endParaRPr>
          </a:p>
        </p:txBody>
      </p:sp>
      <p:pic>
        <p:nvPicPr>
          <p:cNvPr id="24581" name="Picture 6" descr="18">
            <a:extLst>
              <a:ext uri="{FF2B5EF4-FFF2-40B4-BE49-F238E27FC236}">
                <a16:creationId xmlns:a16="http://schemas.microsoft.com/office/drawing/2014/main" id="{046EBA08-564E-42D2-A636-541A4D8E508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24750" y="254000"/>
            <a:ext cx="1223963"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5 Slayt Numarası Yer Tutucusu">
            <a:extLst>
              <a:ext uri="{FF2B5EF4-FFF2-40B4-BE49-F238E27FC236}">
                <a16:creationId xmlns:a16="http://schemas.microsoft.com/office/drawing/2014/main" id="{1B75DB4E-8EC0-4F5D-B88F-70EA00B9A9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707B260A-7B1F-4DF0-9AE9-F427201722AE}" type="slidenum">
              <a:rPr lang="tr-TR" altLang="tr-TR" sz="1400">
                <a:solidFill>
                  <a:srgbClr val="000000"/>
                </a:solidFill>
              </a:rPr>
              <a:pPr>
                <a:spcBef>
                  <a:spcPct val="0"/>
                </a:spcBef>
                <a:buClrTx/>
                <a:buSzTx/>
                <a:buFontTx/>
                <a:buNone/>
              </a:pPr>
              <a:t>23</a:t>
            </a:fld>
            <a:endParaRPr lang="tr-TR" altLang="tr-TR" sz="1400">
              <a:solidFill>
                <a:srgbClr val="000000"/>
              </a:solidFill>
            </a:endParaRPr>
          </a:p>
        </p:txBody>
      </p:sp>
      <p:sp>
        <p:nvSpPr>
          <p:cNvPr id="637954" name="Rectangle 2">
            <a:extLst>
              <a:ext uri="{FF2B5EF4-FFF2-40B4-BE49-F238E27FC236}">
                <a16:creationId xmlns:a16="http://schemas.microsoft.com/office/drawing/2014/main" id="{74FABD66-797E-410E-9B80-46F1506B4192}"/>
              </a:ext>
            </a:extLst>
          </p:cNvPr>
          <p:cNvSpPr>
            <a:spLocks noGrp="1" noChangeArrowheads="1"/>
          </p:cNvSpPr>
          <p:nvPr>
            <p:ph type="title"/>
          </p:nvPr>
        </p:nvSpPr>
        <p:spPr/>
        <p:txBody>
          <a:bodyPr/>
          <a:lstStyle/>
          <a:p>
            <a:pPr eaLnBrk="1" hangingPunct="1"/>
            <a:r>
              <a:rPr lang="tr-TR" altLang="tr-TR">
                <a:solidFill>
                  <a:schemeClr val="hlink"/>
                </a:solidFill>
              </a:rPr>
              <a:t>MÜTESELSİL SORUMLULUK</a:t>
            </a:r>
          </a:p>
        </p:txBody>
      </p:sp>
      <p:sp>
        <p:nvSpPr>
          <p:cNvPr id="637955" name="Rectangle 3">
            <a:extLst>
              <a:ext uri="{FF2B5EF4-FFF2-40B4-BE49-F238E27FC236}">
                <a16:creationId xmlns:a16="http://schemas.microsoft.com/office/drawing/2014/main" id="{2135EE4F-61D3-4D0C-ADBC-44779C59B500}"/>
              </a:ext>
            </a:extLst>
          </p:cNvPr>
          <p:cNvSpPr>
            <a:spLocks noGrp="1" noChangeArrowheads="1"/>
          </p:cNvSpPr>
          <p:nvPr>
            <p:ph type="body" idx="1"/>
          </p:nvPr>
        </p:nvSpPr>
        <p:spPr>
          <a:solidFill>
            <a:schemeClr val="accent1">
              <a:lumMod val="40000"/>
              <a:lumOff val="60000"/>
            </a:schemeClr>
          </a:solidFill>
        </p:spPr>
        <p:txBody>
          <a:bodyPr/>
          <a:lstStyle/>
          <a:p>
            <a:pPr eaLnBrk="1" hangingPunct="1">
              <a:defRPr/>
            </a:pPr>
            <a:r>
              <a:rPr lang="tr-TR" sz="2400" dirty="0">
                <a:solidFill>
                  <a:schemeClr val="folHlink"/>
                </a:solidFill>
                <a:latin typeface="Calibri" pitchFamily="34" charset="0"/>
              </a:rPr>
              <a:t>Asıl işveren, alt işveren işçilerine karşı, bu işyeri ile ilgili olarak </a:t>
            </a:r>
            <a:r>
              <a:rPr lang="tr-TR" sz="2400" dirty="0">
                <a:solidFill>
                  <a:srgbClr val="FF0000"/>
                </a:solidFill>
                <a:latin typeface="Calibri" pitchFamily="34" charset="0"/>
              </a:rPr>
              <a:t>kanundan, iş sözleşmesinden veya alt işverenin taraf olduğu toplu iş sözleşmesinden doğan </a:t>
            </a:r>
            <a:r>
              <a:rPr lang="tr-TR" sz="2400" dirty="0">
                <a:solidFill>
                  <a:schemeClr val="folHlink"/>
                </a:solidFill>
                <a:latin typeface="Calibri" pitchFamily="34" charset="0"/>
              </a:rPr>
              <a:t>yükümlülüklerinden alt işveren ile birlikte MÜTESELSİLEN sorumludur. Bu sorumluluk sözleşmeyle kaldırılamaz.</a:t>
            </a:r>
          </a:p>
          <a:p>
            <a:pPr algn="just" eaLnBrk="1" hangingPunct="1">
              <a:defRPr/>
            </a:pPr>
            <a:r>
              <a:rPr lang="tr-TR" sz="2400" dirty="0">
                <a:solidFill>
                  <a:schemeClr val="folHlink"/>
                </a:solidFill>
                <a:latin typeface="Calibri" pitchFamily="34" charset="0"/>
              </a:rPr>
              <a:t>Müteselsil sorumluluğun olabilmesi için, taşeron işçilerinin </a:t>
            </a:r>
            <a:r>
              <a:rPr lang="tr-TR" sz="2400" dirty="0">
                <a:solidFill>
                  <a:srgbClr val="FF0000"/>
                </a:solidFill>
                <a:latin typeface="Calibri" pitchFamily="34" charset="0"/>
              </a:rPr>
              <a:t>sadece o işyerinde </a:t>
            </a:r>
            <a:r>
              <a:rPr lang="tr-TR" sz="2400" dirty="0">
                <a:solidFill>
                  <a:schemeClr val="folHlink"/>
                </a:solidFill>
                <a:latin typeface="Calibri" pitchFamily="34" charset="0"/>
              </a:rPr>
              <a:t>çalışmaları gerekir.</a:t>
            </a:r>
          </a:p>
          <a:p>
            <a:pPr eaLnBrk="1" hangingPunct="1">
              <a:buFont typeface="Wingdings" panose="05000000000000000000" pitchFamily="2" charset="2"/>
              <a:buNone/>
              <a:defRPr/>
            </a:pPr>
            <a:endParaRPr lang="tr-TR" sz="2400" dirty="0"/>
          </a:p>
        </p:txBody>
      </p:sp>
      <p:pic>
        <p:nvPicPr>
          <p:cNvPr id="25605" name="Picture 4" descr="weather_156">
            <a:extLst>
              <a:ext uri="{FF2B5EF4-FFF2-40B4-BE49-F238E27FC236}">
                <a16:creationId xmlns:a16="http://schemas.microsoft.com/office/drawing/2014/main" id="{896ED5C4-025A-41D3-9B75-842B83036CC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5013325"/>
            <a:ext cx="216058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637954"/>
                                        </p:tgtEl>
                                        <p:attrNameLst>
                                          <p:attrName>style.visibility</p:attrName>
                                        </p:attrNameLst>
                                      </p:cBhvr>
                                      <p:to>
                                        <p:strVal val="visible"/>
                                      </p:to>
                                    </p:set>
                                    <p:animEffect transition="in" filter="fade">
                                      <p:cBhvr>
                                        <p:cTn id="7" dur="1000"/>
                                        <p:tgtEl>
                                          <p:spTgt spid="637954"/>
                                        </p:tgtEl>
                                      </p:cBhvr>
                                    </p:animEffect>
                                    <p:anim calcmode="lin" valueType="num">
                                      <p:cBhvr>
                                        <p:cTn id="8" dur="1000" fill="hold"/>
                                        <p:tgtEl>
                                          <p:spTgt spid="637954"/>
                                        </p:tgtEl>
                                        <p:attrNameLst>
                                          <p:attrName>ppt_x</p:attrName>
                                        </p:attrNameLst>
                                      </p:cBhvr>
                                      <p:tavLst>
                                        <p:tav tm="0">
                                          <p:val>
                                            <p:strVal val="#ppt_x"/>
                                          </p:val>
                                        </p:tav>
                                        <p:tav tm="100000">
                                          <p:val>
                                            <p:strVal val="#ppt_x"/>
                                          </p:val>
                                        </p:tav>
                                      </p:tavLst>
                                    </p:anim>
                                    <p:anim calcmode="lin" valueType="num">
                                      <p:cBhvr>
                                        <p:cTn id="9" dur="898" decel="100000" fill="hold"/>
                                        <p:tgtEl>
                                          <p:spTgt spid="63795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3795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37955">
                                            <p:bg/>
                                          </p:spTgt>
                                        </p:tgtEl>
                                        <p:attrNameLst>
                                          <p:attrName>style.visibility</p:attrName>
                                        </p:attrNameLst>
                                      </p:cBhvr>
                                      <p:to>
                                        <p:strVal val="visible"/>
                                      </p:to>
                                    </p:set>
                                    <p:animEffect transition="in" filter="fade">
                                      <p:cBhvr>
                                        <p:cTn id="15" dur="1000"/>
                                        <p:tgtEl>
                                          <p:spTgt spid="637955">
                                            <p:bg/>
                                          </p:spTgt>
                                        </p:tgtEl>
                                      </p:cBhvr>
                                    </p:animEffect>
                                    <p:anim calcmode="lin" valueType="num">
                                      <p:cBhvr>
                                        <p:cTn id="16" dur="1000" fill="hold"/>
                                        <p:tgtEl>
                                          <p:spTgt spid="637955">
                                            <p:bg/>
                                          </p:spTgt>
                                        </p:tgtEl>
                                        <p:attrNameLst>
                                          <p:attrName>ppt_x</p:attrName>
                                        </p:attrNameLst>
                                      </p:cBhvr>
                                      <p:tavLst>
                                        <p:tav tm="0">
                                          <p:val>
                                            <p:strVal val="#ppt_x"/>
                                          </p:val>
                                        </p:tav>
                                        <p:tav tm="100000">
                                          <p:val>
                                            <p:strVal val="#ppt_x"/>
                                          </p:val>
                                        </p:tav>
                                      </p:tavLst>
                                    </p:anim>
                                    <p:anim calcmode="lin" valueType="num">
                                      <p:cBhvr>
                                        <p:cTn id="17" dur="898" decel="100000" fill="hold"/>
                                        <p:tgtEl>
                                          <p:spTgt spid="637955">
                                            <p:bg/>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37955">
                                            <p:bg/>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37955">
                                            <p:txEl>
                                              <p:pRg st="0" end="0"/>
                                            </p:txEl>
                                          </p:spTgt>
                                        </p:tgtEl>
                                        <p:attrNameLst>
                                          <p:attrName>style.visibility</p:attrName>
                                        </p:attrNameLst>
                                      </p:cBhvr>
                                      <p:to>
                                        <p:strVal val="visible"/>
                                      </p:to>
                                    </p:set>
                                    <p:animEffect transition="in" filter="fade">
                                      <p:cBhvr>
                                        <p:cTn id="23" dur="1000"/>
                                        <p:tgtEl>
                                          <p:spTgt spid="637955">
                                            <p:txEl>
                                              <p:pRg st="0" end="0"/>
                                            </p:txEl>
                                          </p:spTgt>
                                        </p:tgtEl>
                                      </p:cBhvr>
                                    </p:animEffect>
                                    <p:anim calcmode="lin" valueType="num">
                                      <p:cBhvr>
                                        <p:cTn id="24" dur="1000" fill="hold"/>
                                        <p:tgtEl>
                                          <p:spTgt spid="637955">
                                            <p:txEl>
                                              <p:pRg st="0" end="0"/>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637955">
                                            <p:txEl>
                                              <p:pRg st="0" end="0"/>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63795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37955">
                                            <p:txEl>
                                              <p:pRg st="1" end="1"/>
                                            </p:txEl>
                                          </p:spTgt>
                                        </p:tgtEl>
                                        <p:attrNameLst>
                                          <p:attrName>style.visibility</p:attrName>
                                        </p:attrNameLst>
                                      </p:cBhvr>
                                      <p:to>
                                        <p:strVal val="visible"/>
                                      </p:to>
                                    </p:set>
                                    <p:animEffect transition="in" filter="fade">
                                      <p:cBhvr>
                                        <p:cTn id="31" dur="1000"/>
                                        <p:tgtEl>
                                          <p:spTgt spid="637955">
                                            <p:txEl>
                                              <p:pRg st="1" end="1"/>
                                            </p:txEl>
                                          </p:spTgt>
                                        </p:tgtEl>
                                      </p:cBhvr>
                                    </p:animEffect>
                                    <p:anim calcmode="lin" valueType="num">
                                      <p:cBhvr>
                                        <p:cTn id="32" dur="1000" fill="hold"/>
                                        <p:tgtEl>
                                          <p:spTgt spid="637955">
                                            <p:txEl>
                                              <p:pRg st="1" end="1"/>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637955">
                                            <p:txEl>
                                              <p:pRg st="1" end="1"/>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63795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4" grpId="0"/>
      <p:bldP spid="63795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a:extLst>
              <a:ext uri="{FF2B5EF4-FFF2-40B4-BE49-F238E27FC236}">
                <a16:creationId xmlns:a16="http://schemas.microsoft.com/office/drawing/2014/main" id="{022B9F00-5F3D-4AEC-B622-62B1BBA39512}"/>
              </a:ext>
            </a:extLst>
          </p:cNvPr>
          <p:cNvSpPr>
            <a:spLocks noGrp="1"/>
          </p:cNvSpPr>
          <p:nvPr>
            <p:ph type="title"/>
          </p:nvPr>
        </p:nvSpPr>
        <p:spPr/>
        <p:txBody>
          <a:bodyPr/>
          <a:lstStyle/>
          <a:p>
            <a:r>
              <a:rPr lang="tr-TR" altLang="tr-TR">
                <a:solidFill>
                  <a:schemeClr val="hlink"/>
                </a:solidFill>
              </a:rPr>
              <a:t>MÜTESELSİL SORUMLULUK</a:t>
            </a:r>
            <a:endParaRPr lang="tr-TR" altLang="tr-TR"/>
          </a:p>
        </p:txBody>
      </p:sp>
      <p:sp>
        <p:nvSpPr>
          <p:cNvPr id="19459" name="2 İçerik Yer Tutucusu">
            <a:extLst>
              <a:ext uri="{FF2B5EF4-FFF2-40B4-BE49-F238E27FC236}">
                <a16:creationId xmlns:a16="http://schemas.microsoft.com/office/drawing/2014/main" id="{4BAFBA3B-CFE4-4D4B-93C9-5D51FF259520}"/>
              </a:ext>
            </a:extLst>
          </p:cNvPr>
          <p:cNvSpPr>
            <a:spLocks noGrp="1"/>
          </p:cNvSpPr>
          <p:nvPr>
            <p:ph idx="1"/>
          </p:nvPr>
        </p:nvSpPr>
        <p:spPr>
          <a:solidFill>
            <a:schemeClr val="bg2">
              <a:lumMod val="25000"/>
              <a:lumOff val="75000"/>
            </a:schemeClr>
          </a:solidFill>
        </p:spPr>
        <p:txBody>
          <a:bodyPr/>
          <a:lstStyle/>
          <a:p>
            <a:pPr eaLnBrk="1" hangingPunct="1">
              <a:defRPr/>
            </a:pPr>
            <a:r>
              <a:rPr lang="tr-TR" dirty="0">
                <a:latin typeface="Calibri" pitchFamily="34" charset="0"/>
              </a:rPr>
              <a:t>Müteselsil sorumluluk</a:t>
            </a:r>
            <a:r>
              <a:rPr lang="tr-TR" dirty="0">
                <a:solidFill>
                  <a:schemeClr val="hlink"/>
                </a:solidFill>
                <a:latin typeface="Calibri" pitchFamily="34" charset="0"/>
              </a:rPr>
              <a:t>: İhbar, kıdem, </a:t>
            </a:r>
            <a:r>
              <a:rPr lang="tr-TR" dirty="0" err="1">
                <a:solidFill>
                  <a:schemeClr val="hlink"/>
                </a:solidFill>
                <a:latin typeface="Calibri" pitchFamily="34" charset="0"/>
              </a:rPr>
              <a:t>kötüniyet</a:t>
            </a:r>
            <a:r>
              <a:rPr lang="tr-TR" dirty="0">
                <a:solidFill>
                  <a:schemeClr val="hlink"/>
                </a:solidFill>
                <a:latin typeface="Calibri" pitchFamily="34" charset="0"/>
              </a:rPr>
              <a:t>, işe başlatmama tazminatları, ücret, fazla çalışma, hafta tatili, yıllık izin, ikramiye, yemek yardımı, yol yardımı gibi tüm işçilik haklarını ve iş kazası tazminatını içerir.</a:t>
            </a:r>
          </a:p>
          <a:p>
            <a:pPr eaLnBrk="1" hangingPunct="1">
              <a:defRPr/>
            </a:pPr>
            <a:r>
              <a:rPr lang="tr-TR" dirty="0">
                <a:latin typeface="Calibri" pitchFamily="34" charset="0"/>
              </a:rPr>
              <a:t>Sorumluluk taşeron işçisinin o yerdeki çalışması ve orada çalıştığı süre ile sınırlıdır.</a:t>
            </a:r>
          </a:p>
          <a:p>
            <a:pPr>
              <a:defRPr/>
            </a:pPr>
            <a:endParaRPr lang="tr-TR" dirty="0"/>
          </a:p>
        </p:txBody>
      </p:sp>
      <p:sp>
        <p:nvSpPr>
          <p:cNvPr id="26628" name="3 Slayt Numarası Yer Tutucusu">
            <a:extLst>
              <a:ext uri="{FF2B5EF4-FFF2-40B4-BE49-F238E27FC236}">
                <a16:creationId xmlns:a16="http://schemas.microsoft.com/office/drawing/2014/main" id="{C060E8B1-EE8D-41E6-82A2-DFCAAF9F12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F17AB78-2557-4F10-B3B0-B5573B826F08}" type="slidenum">
              <a:rPr lang="tr-TR" altLang="tr-TR" sz="1400">
                <a:solidFill>
                  <a:srgbClr val="000000"/>
                </a:solidFill>
              </a:rPr>
              <a:pPr>
                <a:spcBef>
                  <a:spcPct val="0"/>
                </a:spcBef>
                <a:buClrTx/>
                <a:buSzTx/>
                <a:buFontTx/>
                <a:buNone/>
              </a:pPr>
              <a:t>24</a:t>
            </a:fld>
            <a:endParaRPr lang="tr-TR" altLang="tr-TR" sz="140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a:extLst>
              <a:ext uri="{FF2B5EF4-FFF2-40B4-BE49-F238E27FC236}">
                <a16:creationId xmlns:a16="http://schemas.microsoft.com/office/drawing/2014/main" id="{6471864C-9E1F-4C9A-86AE-84F9E16A10EC}"/>
              </a:ext>
            </a:extLst>
          </p:cNvPr>
          <p:cNvSpPr>
            <a:spLocks noGrp="1"/>
          </p:cNvSpPr>
          <p:nvPr>
            <p:ph type="title"/>
          </p:nvPr>
        </p:nvSpPr>
        <p:spPr/>
        <p:txBody>
          <a:bodyPr/>
          <a:lstStyle/>
          <a:p>
            <a:r>
              <a:rPr lang="tr-TR" altLang="tr-TR">
                <a:solidFill>
                  <a:srgbClr val="FF0000"/>
                </a:solidFill>
              </a:rPr>
              <a:t>HAKEDİŞTEN KESEREK ÜCRET ÖDEME</a:t>
            </a:r>
          </a:p>
        </p:txBody>
      </p:sp>
      <p:sp>
        <p:nvSpPr>
          <p:cNvPr id="27651" name="2 İçerik Yer Tutucusu">
            <a:extLst>
              <a:ext uri="{FF2B5EF4-FFF2-40B4-BE49-F238E27FC236}">
                <a16:creationId xmlns:a16="http://schemas.microsoft.com/office/drawing/2014/main" id="{1C0D00A1-C9F9-4DDA-8F93-79F1BEE75A00}"/>
              </a:ext>
            </a:extLst>
          </p:cNvPr>
          <p:cNvSpPr>
            <a:spLocks noGrp="1"/>
          </p:cNvSpPr>
          <p:nvPr>
            <p:ph idx="1"/>
          </p:nvPr>
        </p:nvSpPr>
        <p:spPr/>
        <p:txBody>
          <a:bodyPr/>
          <a:lstStyle/>
          <a:p>
            <a:pPr algn="just"/>
            <a:r>
              <a:rPr lang="tr-TR" altLang="tr-TR" sz="2000" b="1"/>
              <a:t>Madde 36 -</a:t>
            </a:r>
            <a:r>
              <a:rPr lang="tr-TR" altLang="tr-TR" sz="2000"/>
              <a:t> Genel ve katma bütçeli dairelerle mahalli idareler veya kamu iktisadi teşebbüsleri yahut özel kanuna veya özel kanunla verilmiş yetkiye dayanılarak kurulan banka ve kuruluşlar; asıl işverenler müteahhide verdikleri </a:t>
            </a:r>
            <a:r>
              <a:rPr lang="tr-TR" altLang="tr-TR" sz="2000">
                <a:solidFill>
                  <a:srgbClr val="FF0000"/>
                </a:solidFill>
              </a:rPr>
              <a:t>her türlü bina, köprü, hat ve yol inşası gibi yapım ve onarım işlerinde</a:t>
            </a:r>
            <a:r>
              <a:rPr lang="tr-TR" altLang="tr-TR" sz="2000"/>
              <a:t> çalışan işçilerden müteahhit veya taşeronlarca ücretleri ödenmeyenlerin bulunup bulunmadığının kontrolü, ya da ücreti ödenmeyen işçinin başvurusu üzerine, ücretleri ödenmeyen varsa müteahhitten veya taşeronlardan istenecek bordrolara göre bu ücretleri bunların hakedişlerinden öderler. </a:t>
            </a:r>
          </a:p>
          <a:p>
            <a:pPr algn="just"/>
            <a:endParaRPr lang="tr-TR" altLang="tr-TR" sz="2000"/>
          </a:p>
        </p:txBody>
      </p:sp>
      <p:sp>
        <p:nvSpPr>
          <p:cNvPr id="27652" name="3 Slayt Numarası Yer Tutucusu">
            <a:extLst>
              <a:ext uri="{FF2B5EF4-FFF2-40B4-BE49-F238E27FC236}">
                <a16:creationId xmlns:a16="http://schemas.microsoft.com/office/drawing/2014/main" id="{E6241B6D-B634-426C-BAEF-2BB534C56C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B5D5AE1-8667-4562-A72C-A21E6DD6C192}" type="slidenum">
              <a:rPr lang="tr-TR" altLang="tr-TR" sz="1400">
                <a:solidFill>
                  <a:srgbClr val="000000"/>
                </a:solidFill>
              </a:rPr>
              <a:pPr>
                <a:spcBef>
                  <a:spcPct val="0"/>
                </a:spcBef>
                <a:buClrTx/>
                <a:buSzTx/>
                <a:buFontTx/>
                <a:buNone/>
              </a:pPr>
              <a:t>25</a:t>
            </a:fld>
            <a:endParaRPr lang="tr-TR" altLang="tr-TR" sz="140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a:extLst>
              <a:ext uri="{FF2B5EF4-FFF2-40B4-BE49-F238E27FC236}">
                <a16:creationId xmlns:a16="http://schemas.microsoft.com/office/drawing/2014/main" id="{90332207-01DB-4229-8992-EFF9542A5397}"/>
              </a:ext>
            </a:extLst>
          </p:cNvPr>
          <p:cNvSpPr>
            <a:spLocks noGrp="1"/>
          </p:cNvSpPr>
          <p:nvPr>
            <p:ph type="title"/>
          </p:nvPr>
        </p:nvSpPr>
        <p:spPr/>
        <p:txBody>
          <a:bodyPr/>
          <a:lstStyle/>
          <a:p>
            <a:endParaRPr lang="tr-TR" altLang="tr-TR"/>
          </a:p>
        </p:txBody>
      </p:sp>
      <p:sp>
        <p:nvSpPr>
          <p:cNvPr id="28675" name="2 İçerik Yer Tutucusu">
            <a:extLst>
              <a:ext uri="{FF2B5EF4-FFF2-40B4-BE49-F238E27FC236}">
                <a16:creationId xmlns:a16="http://schemas.microsoft.com/office/drawing/2014/main" id="{EE933152-26BB-4843-8BC2-007A93BA3460}"/>
              </a:ext>
            </a:extLst>
          </p:cNvPr>
          <p:cNvSpPr>
            <a:spLocks noGrp="1"/>
          </p:cNvSpPr>
          <p:nvPr>
            <p:ph idx="1"/>
          </p:nvPr>
        </p:nvSpPr>
        <p:spPr/>
        <p:txBody>
          <a:bodyPr/>
          <a:lstStyle/>
          <a:p>
            <a:pPr algn="just"/>
            <a:r>
              <a:rPr lang="tr-TR" altLang="tr-TR" sz="2000"/>
              <a:t>Bunun için hakediş ödeneceği ilgili idare tarafından işyerinde şantiye şefliği işyeri ilân tahtası veya işçilerin toplu bulunduğu yerler gibi işçilerin görebileceği yerlere yazılı ilân asılmak suretiyle duyurulur. </a:t>
            </a:r>
          </a:p>
          <a:p>
            <a:pPr algn="just"/>
            <a:r>
              <a:rPr lang="tr-TR" altLang="tr-TR" sz="2000"/>
              <a:t>Ücret alacağı olan işçilerin </a:t>
            </a:r>
            <a:r>
              <a:rPr lang="tr-TR" altLang="tr-TR" sz="2000">
                <a:solidFill>
                  <a:srgbClr val="FF0000"/>
                </a:solidFill>
              </a:rPr>
              <a:t>her hakediş dönemi için olan ücret alacaklarının</a:t>
            </a:r>
            <a:r>
              <a:rPr lang="tr-TR" altLang="tr-TR" sz="2000"/>
              <a:t> </a:t>
            </a:r>
            <a:r>
              <a:rPr lang="tr-TR" altLang="tr-TR" sz="2000">
                <a:solidFill>
                  <a:srgbClr val="FF0000"/>
                </a:solidFill>
              </a:rPr>
              <a:t>üç aylık tutarından fazlası hakkında adı geçen idarelere herhangi bir sorumluluk düşmez. </a:t>
            </a:r>
          </a:p>
          <a:p>
            <a:pPr algn="just"/>
            <a:endParaRPr lang="tr-TR" altLang="tr-TR" sz="2000"/>
          </a:p>
        </p:txBody>
      </p:sp>
      <p:sp>
        <p:nvSpPr>
          <p:cNvPr id="28676" name="3 Slayt Numarası Yer Tutucusu">
            <a:extLst>
              <a:ext uri="{FF2B5EF4-FFF2-40B4-BE49-F238E27FC236}">
                <a16:creationId xmlns:a16="http://schemas.microsoft.com/office/drawing/2014/main" id="{151E9F2E-114F-4610-98D5-94A4400A71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8983416D-4B5C-4D6D-BE08-DFCA436F6E21}" type="slidenum">
              <a:rPr lang="tr-TR" altLang="tr-TR" sz="1400">
                <a:solidFill>
                  <a:srgbClr val="000000"/>
                </a:solidFill>
              </a:rPr>
              <a:pPr>
                <a:spcBef>
                  <a:spcPct val="0"/>
                </a:spcBef>
                <a:buClrTx/>
                <a:buSzTx/>
                <a:buFontTx/>
                <a:buNone/>
              </a:pPr>
              <a:t>26</a:t>
            </a:fld>
            <a:endParaRPr lang="tr-TR" altLang="tr-TR" sz="140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3D73CE97-E7B8-4FBA-83D3-789F917DE164}"/>
              </a:ext>
            </a:extLst>
          </p:cNvPr>
          <p:cNvSpPr>
            <a:spLocks noGrp="1"/>
          </p:cNvSpPr>
          <p:nvPr>
            <p:ph type="title"/>
          </p:nvPr>
        </p:nvSpPr>
        <p:spPr/>
        <p:txBody>
          <a:bodyPr/>
          <a:lstStyle/>
          <a:p>
            <a:pPr algn="ctr"/>
            <a:r>
              <a:rPr lang="tr-TR" altLang="tr-TR" sz="3600" b="1">
                <a:solidFill>
                  <a:srgbClr val="FF0000"/>
                </a:solidFill>
              </a:rPr>
              <a:t>AYNI HÜKMÜ ÖZEL SEKTÖR DE UYGULAYACAKTIR!</a:t>
            </a:r>
          </a:p>
        </p:txBody>
      </p:sp>
      <p:sp>
        <p:nvSpPr>
          <p:cNvPr id="29699" name="2 İçerik Yer Tutucusu">
            <a:extLst>
              <a:ext uri="{FF2B5EF4-FFF2-40B4-BE49-F238E27FC236}">
                <a16:creationId xmlns:a16="http://schemas.microsoft.com/office/drawing/2014/main" id="{0B88E9A7-43AB-4771-A8CE-7456B8F19C0A}"/>
              </a:ext>
            </a:extLst>
          </p:cNvPr>
          <p:cNvSpPr>
            <a:spLocks noGrp="1"/>
          </p:cNvSpPr>
          <p:nvPr>
            <p:ph idx="1"/>
          </p:nvPr>
        </p:nvSpPr>
        <p:spPr/>
        <p:txBody>
          <a:bodyPr/>
          <a:lstStyle/>
          <a:p>
            <a:r>
              <a:rPr lang="tr-TR" altLang="tr-TR" sz="2400" b="1"/>
              <a:t>“İşverenler, alt işverene iş vermeleri hâlinde, bunların işçilerinin ücretlerinin ödenip ödenmediğini işçinin başvurusu üzerine veya aylık olarak resen kontrol etmekle ve varsa ödenmeyen ücretleri hak edişlerinden keserek işçilerin banka hesabına yatırmakla yükümlüdür.”</a:t>
            </a:r>
            <a:r>
              <a:rPr lang="tr-TR" altLang="tr-TR" sz="2400"/>
              <a:t>(İşK.md. 36/son) (6552 s. K. İle değişik hüküm).</a:t>
            </a:r>
          </a:p>
          <a:p>
            <a:endParaRPr lang="tr-TR" altLang="tr-TR" sz="2400"/>
          </a:p>
        </p:txBody>
      </p:sp>
      <p:sp>
        <p:nvSpPr>
          <p:cNvPr id="29700" name="3 Slayt Numarası Yer Tutucusu">
            <a:extLst>
              <a:ext uri="{FF2B5EF4-FFF2-40B4-BE49-F238E27FC236}">
                <a16:creationId xmlns:a16="http://schemas.microsoft.com/office/drawing/2014/main" id="{CCA6B34E-120A-49A7-9719-B10CC4F34FC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0B791BB0-743E-4A1B-94F6-11B411C4A281}" type="slidenum">
              <a:rPr lang="tr-TR" altLang="tr-TR" sz="1400">
                <a:solidFill>
                  <a:srgbClr val="000000"/>
                </a:solidFill>
              </a:rPr>
              <a:pPr>
                <a:spcBef>
                  <a:spcPct val="0"/>
                </a:spcBef>
                <a:buClrTx/>
                <a:buSzTx/>
                <a:buFontTx/>
                <a:buNone/>
              </a:pPr>
              <a:t>27</a:t>
            </a:fld>
            <a:endParaRPr lang="tr-TR" altLang="tr-TR" sz="1400">
              <a:solidFill>
                <a:srgbClr val="00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Slayt Numarası Yer Tutucusu">
            <a:extLst>
              <a:ext uri="{FF2B5EF4-FFF2-40B4-BE49-F238E27FC236}">
                <a16:creationId xmlns:a16="http://schemas.microsoft.com/office/drawing/2014/main" id="{83AF20BD-FFF2-42BA-AFF9-8A4163B4B8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67DE6AA4-417E-4FCB-A977-782732A3D09E}" type="slidenum">
              <a:rPr lang="tr-TR" altLang="tr-TR" sz="1400">
                <a:solidFill>
                  <a:srgbClr val="000000"/>
                </a:solidFill>
              </a:rPr>
              <a:pPr>
                <a:spcBef>
                  <a:spcPct val="0"/>
                </a:spcBef>
                <a:buClrTx/>
                <a:buSzTx/>
                <a:buFontTx/>
                <a:buNone/>
              </a:pPr>
              <a:t>28</a:t>
            </a:fld>
            <a:endParaRPr lang="tr-TR" altLang="tr-TR" sz="1400">
              <a:solidFill>
                <a:srgbClr val="000000"/>
              </a:solidFill>
            </a:endParaRPr>
          </a:p>
        </p:txBody>
      </p:sp>
      <p:sp>
        <p:nvSpPr>
          <p:cNvPr id="30723" name="Rectangle 2">
            <a:extLst>
              <a:ext uri="{FF2B5EF4-FFF2-40B4-BE49-F238E27FC236}">
                <a16:creationId xmlns:a16="http://schemas.microsoft.com/office/drawing/2014/main" id="{84BBAB85-AA49-443D-BB6F-A7BDEE3E7ADD}"/>
              </a:ext>
            </a:extLst>
          </p:cNvPr>
          <p:cNvSpPr>
            <a:spLocks noGrp="1" noChangeArrowheads="1"/>
          </p:cNvSpPr>
          <p:nvPr>
            <p:ph type="title"/>
          </p:nvPr>
        </p:nvSpPr>
        <p:spPr>
          <a:solidFill>
            <a:schemeClr val="hlink"/>
          </a:solidFill>
        </p:spPr>
        <p:txBody>
          <a:bodyPr/>
          <a:lstStyle/>
          <a:p>
            <a:pPr eaLnBrk="1" hangingPunct="1"/>
            <a:br>
              <a:rPr lang="tr-TR" altLang="tr-TR" sz="2400" b="1">
                <a:solidFill>
                  <a:schemeClr val="bg1"/>
                </a:solidFill>
                <a:latin typeface="Comic Sans MS" panose="030F0702030302020204" pitchFamily="66" charset="0"/>
              </a:rPr>
            </a:br>
            <a:r>
              <a:rPr lang="tr-TR" altLang="tr-TR" sz="2400" b="1">
                <a:solidFill>
                  <a:schemeClr val="bg1"/>
                </a:solidFill>
                <a:latin typeface="Comic Sans MS" panose="030F0702030302020204" pitchFamily="66" charset="0"/>
              </a:rPr>
              <a:t>ÖLÇÜSÜZ TAŞERONLAŞMAYA KARŞI YASAL TEDBİRLER</a:t>
            </a:r>
            <a:br>
              <a:rPr lang="tr-TR" altLang="tr-TR" sz="2400">
                <a:solidFill>
                  <a:schemeClr val="bg1"/>
                </a:solidFill>
                <a:latin typeface="Comic Sans MS" panose="030F0702030302020204" pitchFamily="66" charset="0"/>
              </a:rPr>
            </a:br>
            <a:endParaRPr lang="tr-TR" altLang="tr-TR" sz="2400">
              <a:solidFill>
                <a:schemeClr val="bg1"/>
              </a:solidFill>
              <a:latin typeface="Comic Sans MS" panose="030F0702030302020204" pitchFamily="66" charset="0"/>
            </a:endParaRPr>
          </a:p>
        </p:txBody>
      </p:sp>
      <p:sp>
        <p:nvSpPr>
          <p:cNvPr id="20484" name="Rectangle 3">
            <a:extLst>
              <a:ext uri="{FF2B5EF4-FFF2-40B4-BE49-F238E27FC236}">
                <a16:creationId xmlns:a16="http://schemas.microsoft.com/office/drawing/2014/main" id="{3BFEB845-149F-4F89-AAC2-14664556E4C4}"/>
              </a:ext>
            </a:extLst>
          </p:cNvPr>
          <p:cNvSpPr>
            <a:spLocks noGrp="1" noChangeArrowheads="1"/>
          </p:cNvSpPr>
          <p:nvPr>
            <p:ph type="body" idx="1"/>
          </p:nvPr>
        </p:nvSpPr>
        <p:spPr>
          <a:xfrm>
            <a:off x="928688" y="2017713"/>
            <a:ext cx="8026400" cy="4114800"/>
          </a:xfrm>
          <a:solidFill>
            <a:schemeClr val="bg2">
              <a:lumMod val="25000"/>
              <a:lumOff val="75000"/>
            </a:schemeClr>
          </a:solidFill>
        </p:spPr>
        <p:txBody>
          <a:bodyPr/>
          <a:lstStyle/>
          <a:p>
            <a:pPr algn="just" eaLnBrk="1" hangingPunct="1">
              <a:lnSpc>
                <a:spcPct val="80000"/>
              </a:lnSpc>
              <a:defRPr/>
            </a:pPr>
            <a:r>
              <a:rPr lang="tr-TR" sz="2800" dirty="0">
                <a:solidFill>
                  <a:schemeClr val="hlink"/>
                </a:solidFill>
                <a:latin typeface="Comic Sans MS" pitchFamily="66" charset="0"/>
              </a:rPr>
              <a:t>Asıl iş- yardımcı iş</a:t>
            </a:r>
            <a:r>
              <a:rPr lang="tr-TR" sz="2800" dirty="0">
                <a:latin typeface="Comic Sans MS" pitchFamily="66" charset="0"/>
              </a:rPr>
              <a:t> ayırımı yapılarak, </a:t>
            </a:r>
            <a:r>
              <a:rPr lang="tr-TR" sz="2800" b="1" dirty="0">
                <a:latin typeface="Comic Sans MS" pitchFamily="66" charset="0"/>
              </a:rPr>
              <a:t>yardımcı işlerde</a:t>
            </a:r>
            <a:r>
              <a:rPr lang="tr-TR" sz="2800" dirty="0">
                <a:latin typeface="Comic Sans MS" pitchFamily="66" charset="0"/>
              </a:rPr>
              <a:t> (temizlik, bakım ve onarım, yemek, servis, güvenlik gibi işlerde) alt işveren kullanımı sınırlandırılmamıştır.</a:t>
            </a:r>
          </a:p>
          <a:p>
            <a:pPr algn="just" eaLnBrk="1" hangingPunct="1">
              <a:lnSpc>
                <a:spcPct val="80000"/>
              </a:lnSpc>
              <a:buFont typeface="Wingdings" panose="05000000000000000000" pitchFamily="2" charset="2"/>
              <a:buNone/>
              <a:defRPr/>
            </a:pPr>
            <a:endParaRPr lang="tr-TR" sz="2800" dirty="0">
              <a:latin typeface="Comic Sans MS" pitchFamily="66" charset="0"/>
            </a:endParaRPr>
          </a:p>
          <a:p>
            <a:pPr algn="just" eaLnBrk="1" hangingPunct="1">
              <a:lnSpc>
                <a:spcPct val="80000"/>
              </a:lnSpc>
              <a:defRPr/>
            </a:pPr>
            <a:r>
              <a:rPr lang="tr-TR" sz="2800" dirty="0">
                <a:latin typeface="Comic Sans MS" pitchFamily="66" charset="0"/>
              </a:rPr>
              <a:t> </a:t>
            </a:r>
            <a:r>
              <a:rPr lang="tr-TR" sz="2800" dirty="0">
                <a:solidFill>
                  <a:schemeClr val="hlink"/>
                </a:solidFill>
                <a:latin typeface="Comic Sans MS" pitchFamily="66" charset="0"/>
              </a:rPr>
              <a:t>Asıl iş bakımından, işin alt işverene verilmesi sınırlandırılmıştır:</a:t>
            </a:r>
          </a:p>
          <a:p>
            <a:pPr algn="just" eaLnBrk="1" hangingPunct="1">
              <a:lnSpc>
                <a:spcPct val="80000"/>
              </a:lnSpc>
              <a:buFont typeface="Wingdings" panose="05000000000000000000" pitchFamily="2" charset="2"/>
              <a:buNone/>
              <a:defRPr/>
            </a:pPr>
            <a:r>
              <a:rPr lang="tr-TR" sz="2800" dirty="0">
                <a:latin typeface="Comic Sans MS" pitchFamily="66" charset="0"/>
              </a:rPr>
              <a:t>-Birinci olarak, alt işveren kullanımının sadece </a:t>
            </a:r>
            <a:r>
              <a:rPr lang="tr-TR" sz="2800" b="1" dirty="0">
                <a:latin typeface="Comic Sans MS" pitchFamily="66" charset="0"/>
              </a:rPr>
              <a:t>işletmenin ve işin gereği ile teknolojik uzmanlık gerektiren işlerde</a:t>
            </a:r>
            <a:r>
              <a:rPr lang="tr-TR" sz="2800" dirty="0">
                <a:latin typeface="Comic Sans MS" pitchFamily="66" charset="0"/>
              </a:rPr>
              <a:t> mümkün olduğu kabul edilmiştir.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5 Slayt Numarası Yer Tutucusu">
            <a:extLst>
              <a:ext uri="{FF2B5EF4-FFF2-40B4-BE49-F238E27FC236}">
                <a16:creationId xmlns:a16="http://schemas.microsoft.com/office/drawing/2014/main" id="{1CA464BF-39F3-48CC-B909-CABAFE22E0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2958A6CF-43E6-4737-BB04-464E22A28292}" type="slidenum">
              <a:rPr lang="tr-TR" altLang="tr-TR" sz="1400">
                <a:solidFill>
                  <a:srgbClr val="000000"/>
                </a:solidFill>
              </a:rPr>
              <a:pPr>
                <a:spcBef>
                  <a:spcPct val="0"/>
                </a:spcBef>
                <a:buClrTx/>
                <a:buSzTx/>
                <a:buFontTx/>
                <a:buNone/>
              </a:pPr>
              <a:t>29</a:t>
            </a:fld>
            <a:endParaRPr lang="tr-TR" altLang="tr-TR" sz="1400">
              <a:solidFill>
                <a:srgbClr val="000000"/>
              </a:solidFill>
            </a:endParaRPr>
          </a:p>
        </p:txBody>
      </p:sp>
      <p:sp>
        <p:nvSpPr>
          <p:cNvPr id="31747" name="Rectangle 2">
            <a:extLst>
              <a:ext uri="{FF2B5EF4-FFF2-40B4-BE49-F238E27FC236}">
                <a16:creationId xmlns:a16="http://schemas.microsoft.com/office/drawing/2014/main" id="{D2ABA551-82AF-4D0B-9DAD-9056B4A7C3B5}"/>
              </a:ext>
            </a:extLst>
          </p:cNvPr>
          <p:cNvSpPr>
            <a:spLocks noGrp="1" noChangeArrowheads="1"/>
          </p:cNvSpPr>
          <p:nvPr>
            <p:ph type="title"/>
          </p:nvPr>
        </p:nvSpPr>
        <p:spPr>
          <a:solidFill>
            <a:srgbClr val="FF0000"/>
          </a:solidFill>
        </p:spPr>
        <p:txBody>
          <a:bodyPr/>
          <a:lstStyle/>
          <a:p>
            <a:pPr eaLnBrk="1" hangingPunct="1"/>
            <a:r>
              <a:rPr lang="tr-TR" altLang="tr-TR" sz="2800" b="1">
                <a:solidFill>
                  <a:schemeClr val="bg1"/>
                </a:solidFill>
              </a:rPr>
              <a:t>ÖLÇÜSÜZ TAŞERONLAŞMAYA KARŞI YASAL TEDBİRLER</a:t>
            </a:r>
            <a:br>
              <a:rPr lang="tr-TR" altLang="tr-TR" sz="2800">
                <a:solidFill>
                  <a:schemeClr val="hlink"/>
                </a:solidFill>
              </a:rPr>
            </a:br>
            <a:endParaRPr lang="tr-TR" altLang="tr-TR" sz="2800">
              <a:solidFill>
                <a:schemeClr val="hlink"/>
              </a:solidFill>
            </a:endParaRPr>
          </a:p>
        </p:txBody>
      </p:sp>
      <p:sp>
        <p:nvSpPr>
          <p:cNvPr id="21508" name="Rectangle 3">
            <a:extLst>
              <a:ext uri="{FF2B5EF4-FFF2-40B4-BE49-F238E27FC236}">
                <a16:creationId xmlns:a16="http://schemas.microsoft.com/office/drawing/2014/main" id="{6FA38E48-CBBA-497D-864C-BD89C532C3B9}"/>
              </a:ext>
            </a:extLst>
          </p:cNvPr>
          <p:cNvSpPr>
            <a:spLocks noGrp="1" noChangeArrowheads="1"/>
          </p:cNvSpPr>
          <p:nvPr>
            <p:ph type="body" idx="1"/>
          </p:nvPr>
        </p:nvSpPr>
        <p:spPr>
          <a:solidFill>
            <a:schemeClr val="bg1">
              <a:lumMod val="85000"/>
            </a:schemeClr>
          </a:solidFill>
        </p:spPr>
        <p:txBody>
          <a:bodyPr/>
          <a:lstStyle/>
          <a:p>
            <a:pPr eaLnBrk="1" hangingPunct="1">
              <a:defRPr/>
            </a:pPr>
            <a:r>
              <a:rPr lang="tr-TR" sz="3600" dirty="0">
                <a:latin typeface="Comic Sans MS" pitchFamily="66" charset="0"/>
              </a:rPr>
              <a:t>Asıl iş ancak </a:t>
            </a:r>
            <a:r>
              <a:rPr lang="tr-TR" sz="3600" dirty="0">
                <a:solidFill>
                  <a:schemeClr val="hlink"/>
                </a:solidFill>
                <a:latin typeface="Comic Sans MS" pitchFamily="66" charset="0"/>
              </a:rPr>
              <a:t>“işletmenin ve işin gereği ile teknolojik nedenlerle uzmanlık gerektiren iş”</a:t>
            </a:r>
            <a:r>
              <a:rPr lang="tr-TR" sz="3600" dirty="0">
                <a:latin typeface="Comic Sans MS" pitchFamily="66" charset="0"/>
              </a:rPr>
              <a:t> ise bölünebilir ve taşerona verilebilir.</a:t>
            </a:r>
          </a:p>
          <a:p>
            <a:pPr eaLnBrk="1" hangingPunct="1">
              <a:defRPr/>
            </a:pPr>
            <a:r>
              <a:rPr lang="tr-TR" sz="3600" dirty="0">
                <a:latin typeface="Comic Sans MS" pitchFamily="66" charset="0"/>
              </a:rPr>
              <a:t>Otoyol yapımında viyadük, hastanede laboratuar, tekstil fabrikasında boyama gibi.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3 Slayt Numarası Yer Tutucusu">
            <a:extLst>
              <a:ext uri="{FF2B5EF4-FFF2-40B4-BE49-F238E27FC236}">
                <a16:creationId xmlns:a16="http://schemas.microsoft.com/office/drawing/2014/main" id="{A7B3A841-3042-478E-AB76-57894370526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52E98873-CCDC-4CBC-B928-FE2DDC6AFABD}" type="slidenum">
              <a:rPr lang="tr-TR" altLang="tr-TR" sz="1400"/>
              <a:pPr>
                <a:spcBef>
                  <a:spcPct val="0"/>
                </a:spcBef>
                <a:buClrTx/>
                <a:buSzTx/>
                <a:buFontTx/>
                <a:buNone/>
              </a:pPr>
              <a:t>3</a:t>
            </a:fld>
            <a:endParaRPr lang="tr-TR" altLang="tr-TR" sz="1400"/>
          </a:p>
        </p:txBody>
      </p:sp>
      <p:sp>
        <p:nvSpPr>
          <p:cNvPr id="4100" name="Rectangle 4">
            <a:extLst>
              <a:ext uri="{FF2B5EF4-FFF2-40B4-BE49-F238E27FC236}">
                <a16:creationId xmlns:a16="http://schemas.microsoft.com/office/drawing/2014/main" id="{747A1B9E-F69D-4FEA-A85C-198791E01092}"/>
              </a:ext>
            </a:extLst>
          </p:cNvPr>
          <p:cNvSpPr>
            <a:spLocks noChangeArrowheads="1"/>
          </p:cNvSpPr>
          <p:nvPr/>
        </p:nvSpPr>
        <p:spPr bwMode="auto">
          <a:xfrm>
            <a:off x="250825" y="906463"/>
            <a:ext cx="8569325" cy="2308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r>
              <a:rPr lang="tr-TR" altLang="tr-TR" sz="4000" b="1">
                <a:solidFill>
                  <a:srgbClr val="FF0000"/>
                </a:solidFill>
                <a:latin typeface="Calibri Light" panose="020F0302020204030204" pitchFamily="34" charset="0"/>
              </a:rPr>
              <a:t>İş Hukuku, </a:t>
            </a:r>
          </a:p>
          <a:p>
            <a:pPr algn="ctr" eaLnBrk="1" hangingPunct="1">
              <a:spcBef>
                <a:spcPct val="0"/>
              </a:spcBef>
              <a:buClrTx/>
              <a:buSzTx/>
              <a:buFontTx/>
              <a:buNone/>
            </a:pPr>
            <a:r>
              <a:rPr lang="tr-TR" altLang="tr-TR" sz="3600" b="1">
                <a:solidFill>
                  <a:srgbClr val="FF0000"/>
                </a:solidFill>
                <a:latin typeface="Calibri Light" panose="020F0302020204030204" pitchFamily="34" charset="0"/>
              </a:rPr>
              <a:t>işçi, işveren </a:t>
            </a:r>
            <a:r>
              <a:rPr lang="tr-TR" altLang="tr-TR" sz="3600">
                <a:solidFill>
                  <a:srgbClr val="FF0000"/>
                </a:solidFill>
                <a:latin typeface="Calibri Light" panose="020F0302020204030204" pitchFamily="34" charset="0"/>
              </a:rPr>
              <a:t>ve </a:t>
            </a:r>
            <a:r>
              <a:rPr lang="tr-TR" altLang="tr-TR" sz="3600" b="1">
                <a:solidFill>
                  <a:srgbClr val="FF0000"/>
                </a:solidFill>
                <a:latin typeface="Calibri Light" panose="020F0302020204030204" pitchFamily="34" charset="0"/>
              </a:rPr>
              <a:t>devlet </a:t>
            </a:r>
            <a:r>
              <a:rPr lang="tr-TR" altLang="tr-TR" sz="3600">
                <a:solidFill>
                  <a:srgbClr val="FF0000"/>
                </a:solidFill>
                <a:latin typeface="Calibri Light" panose="020F0302020204030204" pitchFamily="34" charset="0"/>
              </a:rPr>
              <a:t>arasındaki üçlü ilişkiyi düzenleyen bir hukuk dalıdır. </a:t>
            </a:r>
          </a:p>
          <a:p>
            <a:pPr>
              <a:spcBef>
                <a:spcPct val="0"/>
              </a:spcBef>
              <a:buClrTx/>
              <a:buSzTx/>
              <a:buFontTx/>
              <a:buNone/>
            </a:pPr>
            <a:endParaRPr lang="tr-TR" altLang="tr-TR">
              <a:solidFill>
                <a:schemeClr val="bg1"/>
              </a:solidFill>
              <a:latin typeface="Comic Sans MS" panose="030F0702030302020204" pitchFamily="66" charset="0"/>
            </a:endParaRPr>
          </a:p>
        </p:txBody>
      </p:sp>
      <p:pic>
        <p:nvPicPr>
          <p:cNvPr id="5124" name="Picture 4" descr="36sk1">
            <a:extLst>
              <a:ext uri="{FF2B5EF4-FFF2-40B4-BE49-F238E27FC236}">
                <a16:creationId xmlns:a16="http://schemas.microsoft.com/office/drawing/2014/main" id="{6C278B9C-7B4E-4A47-BDE0-30279EE7691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3850" y="3500438"/>
            <a:ext cx="8496300"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iterate type="lt">
                                    <p:tmPct val="0"/>
                                  </p:iterate>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100"/>
                                        <p:tgtEl>
                                          <p:spTgt spid="4100">
                                            <p:txEl>
                                              <p:pRg st="0" end="0"/>
                                            </p:txEl>
                                          </p:spTgt>
                                        </p:tgtEl>
                                      </p:cBhvr>
                                    </p:animEffect>
                                    <p:anim calcmode="lin" valueType="num">
                                      <p:cBhvr>
                                        <p:cTn id="8" dur="400" fill="hold"/>
                                        <p:tgtEl>
                                          <p:spTgt spid="4100">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4100">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100">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100">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iterate type="lt">
                                    <p:tmPct val="0"/>
                                  </p:iterate>
                                  <p:childTnLst>
                                    <p:set>
                                      <p:cBhvr>
                                        <p:cTn id="13" dur="1" fill="hold">
                                          <p:stCondLst>
                                            <p:cond delay="0"/>
                                          </p:stCondLst>
                                        </p:cTn>
                                        <p:tgtEl>
                                          <p:spTgt spid="4100">
                                            <p:txEl>
                                              <p:pRg st="1" end="1"/>
                                            </p:txEl>
                                          </p:spTgt>
                                        </p:tgtEl>
                                        <p:attrNameLst>
                                          <p:attrName>style.visibility</p:attrName>
                                        </p:attrNameLst>
                                      </p:cBhvr>
                                      <p:to>
                                        <p:strVal val="visible"/>
                                      </p:to>
                                    </p:set>
                                    <p:animEffect transition="in" filter="fade">
                                      <p:cBhvr>
                                        <p:cTn id="14" dur="100"/>
                                        <p:tgtEl>
                                          <p:spTgt spid="4100">
                                            <p:txEl>
                                              <p:pRg st="1" end="1"/>
                                            </p:txEl>
                                          </p:spTgt>
                                        </p:tgtEl>
                                      </p:cBhvr>
                                    </p:animEffect>
                                    <p:anim calcmode="lin" valueType="num">
                                      <p:cBhvr>
                                        <p:cTn id="15" dur="400" fill="hold"/>
                                        <p:tgtEl>
                                          <p:spTgt spid="4100">
                                            <p:txEl>
                                              <p:pRg st="1" end="1"/>
                                            </p:txEl>
                                          </p:spTgt>
                                        </p:tgtEl>
                                        <p:attrNameLst>
                                          <p:attrName>ppt_x</p:attrName>
                                        </p:attrNameLst>
                                      </p:cBhvr>
                                      <p:tavLst>
                                        <p:tav tm="0">
                                          <p:val>
                                            <p:strVal val="#ppt_x"/>
                                          </p:val>
                                        </p:tav>
                                        <p:tav tm="100000">
                                          <p:val>
                                            <p:strVal val="#ppt_x"/>
                                          </p:val>
                                        </p:tav>
                                      </p:tavLst>
                                    </p:anim>
                                    <p:anim calcmode="lin" valueType="num">
                                      <p:cBhvr>
                                        <p:cTn id="16" dur="400" fill="hold"/>
                                        <p:tgtEl>
                                          <p:spTgt spid="4100">
                                            <p:txEl>
                                              <p:pRg st="1" end="1"/>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4100">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4100">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2" presetClass="emph" presetSubtype="0" fill="hold" nodeType="clickEffect">
                                  <p:stCondLst>
                                    <p:cond delay="0"/>
                                  </p:stCondLst>
                                  <p:iterate type="lt">
                                    <p:tmPct val="0"/>
                                  </p:iterate>
                                  <p:childTnLst>
                                    <p:animClr clrSpc="rgb" dir="cw">
                                      <p:cBhvr override="childStyle">
                                        <p:cTn id="22" dur="100" fill="hold"/>
                                        <p:tgtEl>
                                          <p:spTgt spid="4100">
                                            <p:txEl>
                                              <p:pRg st="0" end="0"/>
                                            </p:txEl>
                                          </p:spTgt>
                                        </p:tgtEl>
                                        <p:attrNameLst>
                                          <p:attrName>style.color</p:attrName>
                                        </p:attrNameLst>
                                      </p:cBhvr>
                                      <p:to>
                                        <a:schemeClr val="accent2"/>
                                      </p:to>
                                    </p:animClr>
                                    <p:animClr clrSpc="rgb" dir="cw">
                                      <p:cBhvr>
                                        <p:cTn id="23" dur="100" fill="hold"/>
                                        <p:tgtEl>
                                          <p:spTgt spid="4100">
                                            <p:txEl>
                                              <p:pRg st="0" end="0"/>
                                            </p:txEl>
                                          </p:spTgt>
                                        </p:tgtEl>
                                        <p:attrNameLst>
                                          <p:attrName>fillcolor</p:attrName>
                                        </p:attrNameLst>
                                      </p:cBhvr>
                                      <p:to>
                                        <a:schemeClr val="accent2"/>
                                      </p:to>
                                    </p:animClr>
                                    <p:set>
                                      <p:cBhvr>
                                        <p:cTn id="24" dur="100" fill="hold"/>
                                        <p:tgtEl>
                                          <p:spTgt spid="4100">
                                            <p:txEl>
                                              <p:pRg st="0" end="0"/>
                                            </p:txEl>
                                          </p:spTgt>
                                        </p:tgtEl>
                                        <p:attrNameLst>
                                          <p:attrName>fill.type</p:attrName>
                                        </p:attrNameLst>
                                      </p:cBhvr>
                                      <p:to>
                                        <p:strVal val="solid"/>
                                      </p:to>
                                    </p:set>
                                    <p:set>
                                      <p:cBhvr>
                                        <p:cTn id="25" dur="100" fill="hold"/>
                                        <p:tgtEl>
                                          <p:spTgt spid="4100">
                                            <p:txEl>
                                              <p:pRg st="0" end="0"/>
                                            </p:txEl>
                                          </p:spTgt>
                                        </p:tgtEl>
                                        <p:attrNameLst>
                                          <p:attrName>fill.on</p:attrName>
                                        </p:attrNameLst>
                                      </p:cBhvr>
                                      <p:to>
                                        <p:strVal val="true"/>
                                      </p:to>
                                    </p:set>
                                    <p:animRot by="120000">
                                      <p:cBhvr>
                                        <p:cTn id="26" dur="100" fill="hold">
                                          <p:stCondLst>
                                            <p:cond delay="0"/>
                                          </p:stCondLst>
                                        </p:cTn>
                                        <p:tgtEl>
                                          <p:spTgt spid="4100">
                                            <p:txEl>
                                              <p:pRg st="0" end="0"/>
                                            </p:txEl>
                                          </p:spTgt>
                                        </p:tgtEl>
                                        <p:attrNameLst>
                                          <p:attrName>r</p:attrName>
                                        </p:attrNameLst>
                                      </p:cBhvr>
                                    </p:animRot>
                                    <p:animRot by="-240000">
                                      <p:cBhvr>
                                        <p:cTn id="27" dur="200" fill="hold">
                                          <p:stCondLst>
                                            <p:cond delay="200"/>
                                          </p:stCondLst>
                                        </p:cTn>
                                        <p:tgtEl>
                                          <p:spTgt spid="4100">
                                            <p:txEl>
                                              <p:pRg st="0" end="0"/>
                                            </p:txEl>
                                          </p:spTgt>
                                        </p:tgtEl>
                                        <p:attrNameLst>
                                          <p:attrName>r</p:attrName>
                                        </p:attrNameLst>
                                      </p:cBhvr>
                                    </p:animRot>
                                    <p:animRot by="240000">
                                      <p:cBhvr>
                                        <p:cTn id="28" dur="200" fill="hold">
                                          <p:stCondLst>
                                            <p:cond delay="400"/>
                                          </p:stCondLst>
                                        </p:cTn>
                                        <p:tgtEl>
                                          <p:spTgt spid="4100">
                                            <p:txEl>
                                              <p:pRg st="0" end="0"/>
                                            </p:txEl>
                                          </p:spTgt>
                                        </p:tgtEl>
                                        <p:attrNameLst>
                                          <p:attrName>r</p:attrName>
                                        </p:attrNameLst>
                                      </p:cBhvr>
                                    </p:animRot>
                                    <p:animRot by="-240000">
                                      <p:cBhvr>
                                        <p:cTn id="29" dur="200" fill="hold">
                                          <p:stCondLst>
                                            <p:cond delay="600"/>
                                          </p:stCondLst>
                                        </p:cTn>
                                        <p:tgtEl>
                                          <p:spTgt spid="4100">
                                            <p:txEl>
                                              <p:pRg st="0" end="0"/>
                                            </p:txEl>
                                          </p:spTgt>
                                        </p:tgtEl>
                                        <p:attrNameLst>
                                          <p:attrName>r</p:attrName>
                                        </p:attrNameLst>
                                      </p:cBhvr>
                                    </p:animRot>
                                    <p:animRot by="120000">
                                      <p:cBhvr>
                                        <p:cTn id="30" dur="200" fill="hold">
                                          <p:stCondLst>
                                            <p:cond delay="800"/>
                                          </p:stCondLst>
                                        </p:cTn>
                                        <p:tgtEl>
                                          <p:spTgt spid="4100">
                                            <p:txEl>
                                              <p:pRg st="0" end="0"/>
                                            </p:txEl>
                                          </p:spTgt>
                                        </p:tgtEl>
                                        <p:attrNameLst>
                                          <p:attrName>r</p:attrName>
                                        </p:attrNameLst>
                                      </p:cBhvr>
                                    </p:animRot>
                                  </p:childTnLst>
                                </p:cTn>
                              </p:par>
                              <p:par>
                                <p:cTn id="31" presetID="32" presetClass="emph" presetSubtype="0" fill="hold" nodeType="withEffect">
                                  <p:stCondLst>
                                    <p:cond delay="0"/>
                                  </p:stCondLst>
                                  <p:iterate type="lt">
                                    <p:tmPct val="0"/>
                                  </p:iterate>
                                  <p:childTnLst>
                                    <p:animClr clrSpc="rgb" dir="cw">
                                      <p:cBhvr override="childStyle">
                                        <p:cTn id="32" dur="100" fill="hold"/>
                                        <p:tgtEl>
                                          <p:spTgt spid="4100">
                                            <p:txEl>
                                              <p:pRg st="1" end="1"/>
                                            </p:txEl>
                                          </p:spTgt>
                                        </p:tgtEl>
                                        <p:attrNameLst>
                                          <p:attrName>style.color</p:attrName>
                                        </p:attrNameLst>
                                      </p:cBhvr>
                                      <p:to>
                                        <a:schemeClr val="accent2"/>
                                      </p:to>
                                    </p:animClr>
                                    <p:animClr clrSpc="rgb" dir="cw">
                                      <p:cBhvr>
                                        <p:cTn id="33" dur="100" fill="hold"/>
                                        <p:tgtEl>
                                          <p:spTgt spid="4100">
                                            <p:txEl>
                                              <p:pRg st="1" end="1"/>
                                            </p:txEl>
                                          </p:spTgt>
                                        </p:tgtEl>
                                        <p:attrNameLst>
                                          <p:attrName>fillcolor</p:attrName>
                                        </p:attrNameLst>
                                      </p:cBhvr>
                                      <p:to>
                                        <a:schemeClr val="accent2"/>
                                      </p:to>
                                    </p:animClr>
                                    <p:set>
                                      <p:cBhvr>
                                        <p:cTn id="34" dur="100" fill="hold"/>
                                        <p:tgtEl>
                                          <p:spTgt spid="4100">
                                            <p:txEl>
                                              <p:pRg st="1" end="1"/>
                                            </p:txEl>
                                          </p:spTgt>
                                        </p:tgtEl>
                                        <p:attrNameLst>
                                          <p:attrName>fill.type</p:attrName>
                                        </p:attrNameLst>
                                      </p:cBhvr>
                                      <p:to>
                                        <p:strVal val="solid"/>
                                      </p:to>
                                    </p:set>
                                    <p:set>
                                      <p:cBhvr>
                                        <p:cTn id="35" dur="100" fill="hold"/>
                                        <p:tgtEl>
                                          <p:spTgt spid="4100">
                                            <p:txEl>
                                              <p:pRg st="1" end="1"/>
                                            </p:txEl>
                                          </p:spTgt>
                                        </p:tgtEl>
                                        <p:attrNameLst>
                                          <p:attrName>fill.on</p:attrName>
                                        </p:attrNameLst>
                                      </p:cBhvr>
                                      <p:to>
                                        <p:strVal val="true"/>
                                      </p:to>
                                    </p:set>
                                    <p:animRot by="120000">
                                      <p:cBhvr>
                                        <p:cTn id="36" dur="100" fill="hold">
                                          <p:stCondLst>
                                            <p:cond delay="0"/>
                                          </p:stCondLst>
                                        </p:cTn>
                                        <p:tgtEl>
                                          <p:spTgt spid="4100">
                                            <p:txEl>
                                              <p:pRg st="1" end="1"/>
                                            </p:txEl>
                                          </p:spTgt>
                                        </p:tgtEl>
                                        <p:attrNameLst>
                                          <p:attrName>r</p:attrName>
                                        </p:attrNameLst>
                                      </p:cBhvr>
                                    </p:animRot>
                                    <p:animRot by="-240000">
                                      <p:cBhvr>
                                        <p:cTn id="37" dur="200" fill="hold">
                                          <p:stCondLst>
                                            <p:cond delay="200"/>
                                          </p:stCondLst>
                                        </p:cTn>
                                        <p:tgtEl>
                                          <p:spTgt spid="4100">
                                            <p:txEl>
                                              <p:pRg st="1" end="1"/>
                                            </p:txEl>
                                          </p:spTgt>
                                        </p:tgtEl>
                                        <p:attrNameLst>
                                          <p:attrName>r</p:attrName>
                                        </p:attrNameLst>
                                      </p:cBhvr>
                                    </p:animRot>
                                    <p:animRot by="240000">
                                      <p:cBhvr>
                                        <p:cTn id="38" dur="200" fill="hold">
                                          <p:stCondLst>
                                            <p:cond delay="400"/>
                                          </p:stCondLst>
                                        </p:cTn>
                                        <p:tgtEl>
                                          <p:spTgt spid="4100">
                                            <p:txEl>
                                              <p:pRg st="1" end="1"/>
                                            </p:txEl>
                                          </p:spTgt>
                                        </p:tgtEl>
                                        <p:attrNameLst>
                                          <p:attrName>r</p:attrName>
                                        </p:attrNameLst>
                                      </p:cBhvr>
                                    </p:animRot>
                                    <p:animRot by="-240000">
                                      <p:cBhvr>
                                        <p:cTn id="39" dur="200" fill="hold">
                                          <p:stCondLst>
                                            <p:cond delay="600"/>
                                          </p:stCondLst>
                                        </p:cTn>
                                        <p:tgtEl>
                                          <p:spTgt spid="4100">
                                            <p:txEl>
                                              <p:pRg st="1" end="1"/>
                                            </p:txEl>
                                          </p:spTgt>
                                        </p:tgtEl>
                                        <p:attrNameLst>
                                          <p:attrName>r</p:attrName>
                                        </p:attrNameLst>
                                      </p:cBhvr>
                                    </p:animRot>
                                    <p:animRot by="120000">
                                      <p:cBhvr>
                                        <p:cTn id="40" dur="200" fill="hold">
                                          <p:stCondLst>
                                            <p:cond delay="800"/>
                                          </p:stCondLst>
                                        </p:cTn>
                                        <p:tgtEl>
                                          <p:spTgt spid="4100">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Slayt Numarası Yer Tutucusu">
            <a:extLst>
              <a:ext uri="{FF2B5EF4-FFF2-40B4-BE49-F238E27FC236}">
                <a16:creationId xmlns:a16="http://schemas.microsoft.com/office/drawing/2014/main" id="{9F4CB36C-2519-4A54-800C-83C9C4D5FC9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805BD4A4-E095-4493-95FB-F44B58AE848B}" type="slidenum">
              <a:rPr lang="tr-TR" altLang="tr-TR" sz="1400">
                <a:solidFill>
                  <a:srgbClr val="000000"/>
                </a:solidFill>
              </a:rPr>
              <a:pPr>
                <a:spcBef>
                  <a:spcPct val="0"/>
                </a:spcBef>
                <a:buClrTx/>
                <a:buSzTx/>
                <a:buFontTx/>
                <a:buNone/>
              </a:pPr>
              <a:t>30</a:t>
            </a:fld>
            <a:endParaRPr lang="tr-TR" altLang="tr-TR" sz="1400">
              <a:solidFill>
                <a:srgbClr val="000000"/>
              </a:solidFill>
            </a:endParaRPr>
          </a:p>
        </p:txBody>
      </p:sp>
      <p:sp>
        <p:nvSpPr>
          <p:cNvPr id="32771" name="Rectangle 2">
            <a:extLst>
              <a:ext uri="{FF2B5EF4-FFF2-40B4-BE49-F238E27FC236}">
                <a16:creationId xmlns:a16="http://schemas.microsoft.com/office/drawing/2014/main" id="{EB8E9F9F-438C-4EC4-AC9F-B8054B5B64EF}"/>
              </a:ext>
            </a:extLst>
          </p:cNvPr>
          <p:cNvSpPr>
            <a:spLocks noGrp="1" noChangeArrowheads="1"/>
          </p:cNvSpPr>
          <p:nvPr>
            <p:ph type="title"/>
          </p:nvPr>
        </p:nvSpPr>
        <p:spPr/>
        <p:txBody>
          <a:bodyPr/>
          <a:lstStyle/>
          <a:p>
            <a:pPr eaLnBrk="1" hangingPunct="1"/>
            <a:r>
              <a:rPr lang="tr-TR" altLang="tr-TR" sz="2800" b="1">
                <a:solidFill>
                  <a:schemeClr val="hlink"/>
                </a:solidFill>
              </a:rPr>
              <a:t>ÖLÇÜSÜZ TAŞERONLAŞMAYA KARŞI YASAL TEDBİRLER</a:t>
            </a:r>
            <a:br>
              <a:rPr lang="tr-TR" altLang="tr-TR" sz="2800">
                <a:solidFill>
                  <a:schemeClr val="hlink"/>
                </a:solidFill>
              </a:rPr>
            </a:br>
            <a:endParaRPr lang="tr-TR" altLang="tr-TR" sz="2800">
              <a:solidFill>
                <a:schemeClr val="hlink"/>
              </a:solidFill>
            </a:endParaRPr>
          </a:p>
        </p:txBody>
      </p:sp>
      <p:sp>
        <p:nvSpPr>
          <p:cNvPr id="22532" name="Rectangle 3">
            <a:extLst>
              <a:ext uri="{FF2B5EF4-FFF2-40B4-BE49-F238E27FC236}">
                <a16:creationId xmlns:a16="http://schemas.microsoft.com/office/drawing/2014/main" id="{3204446B-87B3-4BF9-B0DC-E6A69ABD6A32}"/>
              </a:ext>
            </a:extLst>
          </p:cNvPr>
          <p:cNvSpPr>
            <a:spLocks noGrp="1" noChangeArrowheads="1"/>
          </p:cNvSpPr>
          <p:nvPr>
            <p:ph type="body" idx="1"/>
          </p:nvPr>
        </p:nvSpPr>
        <p:spPr>
          <a:xfrm>
            <a:off x="785813" y="2017713"/>
            <a:ext cx="8169275" cy="4114800"/>
          </a:xfrm>
          <a:solidFill>
            <a:schemeClr val="bg1">
              <a:lumMod val="85000"/>
            </a:schemeClr>
          </a:solidFill>
        </p:spPr>
        <p:txBody>
          <a:bodyPr/>
          <a:lstStyle/>
          <a:p>
            <a:pPr algn="just" eaLnBrk="1" hangingPunct="1">
              <a:lnSpc>
                <a:spcPct val="80000"/>
              </a:lnSpc>
              <a:buFont typeface="Wingdings" panose="05000000000000000000" pitchFamily="2" charset="2"/>
              <a:buNone/>
              <a:defRPr/>
            </a:pPr>
            <a:r>
              <a:rPr lang="tr-TR" sz="2800" dirty="0">
                <a:latin typeface="Comic Sans MS" pitchFamily="66" charset="0"/>
              </a:rPr>
              <a:t>-İkinci olarak, </a:t>
            </a:r>
            <a:r>
              <a:rPr lang="tr-TR" sz="2800" b="1" dirty="0">
                <a:latin typeface="Comic Sans MS" pitchFamily="66" charset="0"/>
              </a:rPr>
              <a:t>asıl işverenin işçilerinin alt işveren tarafından işe alınarak haklarının kısıtlanamayacağı</a:t>
            </a:r>
            <a:r>
              <a:rPr lang="tr-TR" sz="2800" dirty="0">
                <a:latin typeface="Comic Sans MS" pitchFamily="66" charset="0"/>
              </a:rPr>
              <a:t> öngörülmüştür.</a:t>
            </a:r>
          </a:p>
          <a:p>
            <a:pPr algn="just" eaLnBrk="1" hangingPunct="1">
              <a:lnSpc>
                <a:spcPct val="80000"/>
              </a:lnSpc>
              <a:buFont typeface="Wingdings" panose="05000000000000000000" pitchFamily="2" charset="2"/>
              <a:buNone/>
              <a:defRPr/>
            </a:pPr>
            <a:endParaRPr lang="tr-TR" sz="2800" dirty="0">
              <a:latin typeface="Comic Sans MS" pitchFamily="66" charset="0"/>
            </a:endParaRPr>
          </a:p>
          <a:p>
            <a:pPr algn="just" eaLnBrk="1" hangingPunct="1">
              <a:lnSpc>
                <a:spcPct val="80000"/>
              </a:lnSpc>
              <a:buFont typeface="Wingdings" panose="05000000000000000000" pitchFamily="2" charset="2"/>
              <a:buNone/>
              <a:defRPr/>
            </a:pPr>
            <a:r>
              <a:rPr lang="tr-TR" sz="2800" dirty="0">
                <a:latin typeface="Comic Sans MS" pitchFamily="66" charset="0"/>
              </a:rPr>
              <a:t>-Üçüncü olarak, </a:t>
            </a:r>
            <a:r>
              <a:rPr lang="tr-TR" sz="2800" b="1" dirty="0">
                <a:latin typeface="Comic Sans MS" pitchFamily="66" charset="0"/>
              </a:rPr>
              <a:t>daha önce o işyerinde </a:t>
            </a:r>
            <a:r>
              <a:rPr lang="tr-TR" sz="2800" i="1" dirty="0">
                <a:latin typeface="Comic Sans MS" pitchFamily="66" charset="0"/>
              </a:rPr>
              <a:t>(yakın zaman önce)</a:t>
            </a:r>
            <a:r>
              <a:rPr lang="tr-TR" sz="2800" b="1" dirty="0">
                <a:latin typeface="Comic Sans MS" pitchFamily="66" charset="0"/>
              </a:rPr>
              <a:t> çalıştırılan kimse ile alt işveren ilişkisi kurulamayacağı</a:t>
            </a:r>
            <a:r>
              <a:rPr lang="tr-TR" sz="2800" dirty="0">
                <a:latin typeface="Comic Sans MS" pitchFamily="66" charset="0"/>
              </a:rPr>
              <a:t> Kanunda yer almıştır.</a:t>
            </a:r>
          </a:p>
          <a:p>
            <a:pPr algn="just" eaLnBrk="1" hangingPunct="1">
              <a:lnSpc>
                <a:spcPct val="80000"/>
              </a:lnSpc>
              <a:buFont typeface="Wingdings" panose="05000000000000000000" pitchFamily="2" charset="2"/>
              <a:buNone/>
              <a:defRPr/>
            </a:pPr>
            <a:endParaRPr lang="tr-TR" sz="2800" dirty="0">
              <a:latin typeface="Comic Sans MS" pitchFamily="66" charset="0"/>
            </a:endParaRPr>
          </a:p>
          <a:p>
            <a:pPr algn="just" eaLnBrk="1" hangingPunct="1">
              <a:lnSpc>
                <a:spcPct val="80000"/>
              </a:lnSpc>
              <a:defRPr/>
            </a:pPr>
            <a:r>
              <a:rPr lang="tr-TR" sz="2800" dirty="0">
                <a:latin typeface="Comic Sans MS" pitchFamily="66" charset="0"/>
              </a:rPr>
              <a:t>Aksi halde, alt işverenin işçileri </a:t>
            </a:r>
            <a:r>
              <a:rPr lang="tr-TR" sz="2800" b="1" dirty="0">
                <a:latin typeface="Comic Sans MS" pitchFamily="66" charset="0"/>
              </a:rPr>
              <a:t>başlangıcından itibaren asıl işverenin işçisi sayılarak</a:t>
            </a:r>
            <a:r>
              <a:rPr lang="tr-TR" sz="2800" dirty="0">
                <a:latin typeface="Comic Sans MS" pitchFamily="66" charset="0"/>
              </a:rPr>
              <a:t> işlem göreceklerdir.</a:t>
            </a:r>
          </a:p>
          <a:p>
            <a:pPr eaLnBrk="1" hangingPunct="1">
              <a:lnSpc>
                <a:spcPct val="80000"/>
              </a:lnSpc>
              <a:defRPr/>
            </a:pPr>
            <a:endParaRPr lang="tr-TR"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5 Slayt Numarası Yer Tutucusu">
            <a:extLst>
              <a:ext uri="{FF2B5EF4-FFF2-40B4-BE49-F238E27FC236}">
                <a16:creationId xmlns:a16="http://schemas.microsoft.com/office/drawing/2014/main" id="{A4294A72-7617-4D9E-B052-47434CAC6E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141E7E27-2158-4E6A-A320-FCE49D99D976}" type="slidenum">
              <a:rPr lang="tr-TR" altLang="tr-TR" sz="1400">
                <a:solidFill>
                  <a:srgbClr val="000000"/>
                </a:solidFill>
              </a:rPr>
              <a:pPr>
                <a:spcBef>
                  <a:spcPct val="0"/>
                </a:spcBef>
                <a:buClrTx/>
                <a:buSzTx/>
                <a:buFontTx/>
                <a:buNone/>
              </a:pPr>
              <a:t>31</a:t>
            </a:fld>
            <a:endParaRPr lang="tr-TR" altLang="tr-TR" sz="1400">
              <a:solidFill>
                <a:srgbClr val="000000"/>
              </a:solidFill>
            </a:endParaRPr>
          </a:p>
        </p:txBody>
      </p:sp>
      <p:sp>
        <p:nvSpPr>
          <p:cNvPr id="33795" name="Rectangle 2">
            <a:extLst>
              <a:ext uri="{FF2B5EF4-FFF2-40B4-BE49-F238E27FC236}">
                <a16:creationId xmlns:a16="http://schemas.microsoft.com/office/drawing/2014/main" id="{151DFD05-2C14-4E23-84F3-9BAFFC5F8836}"/>
              </a:ext>
            </a:extLst>
          </p:cNvPr>
          <p:cNvSpPr>
            <a:spLocks noGrp="1" noChangeArrowheads="1"/>
          </p:cNvSpPr>
          <p:nvPr>
            <p:ph type="title"/>
          </p:nvPr>
        </p:nvSpPr>
        <p:spPr>
          <a:xfrm>
            <a:off x="1042988" y="0"/>
            <a:ext cx="7489825" cy="1125538"/>
          </a:xfrm>
          <a:solidFill>
            <a:schemeClr val="hlink"/>
          </a:solidFill>
        </p:spPr>
        <p:txBody>
          <a:bodyPr/>
          <a:lstStyle/>
          <a:p>
            <a:pPr eaLnBrk="1" hangingPunct="1"/>
            <a:r>
              <a:rPr lang="en-US" altLang="tr-TR" sz="2800" b="1" i="1">
                <a:solidFill>
                  <a:schemeClr val="bg1"/>
                </a:solidFill>
                <a:latin typeface="Comic Sans MS" panose="030F0702030302020204" pitchFamily="66" charset="0"/>
              </a:rPr>
              <a:t>TAŞERONA DENETİM</a:t>
            </a:r>
            <a:br>
              <a:rPr lang="en-US" altLang="tr-TR" sz="2800" b="1" i="1">
                <a:solidFill>
                  <a:schemeClr val="bg1"/>
                </a:solidFill>
                <a:latin typeface="Comic Sans MS" panose="030F0702030302020204" pitchFamily="66" charset="0"/>
              </a:rPr>
            </a:br>
            <a:r>
              <a:rPr lang="tr-TR" altLang="tr-TR" sz="2800" b="1" i="1">
                <a:solidFill>
                  <a:schemeClr val="bg1"/>
                </a:solidFill>
                <a:latin typeface="Comic Sans MS" panose="030F0702030302020204" pitchFamily="66" charset="0"/>
              </a:rPr>
              <a:t>2008’de 5763 sayılı Kanunla geldi !</a:t>
            </a:r>
          </a:p>
        </p:txBody>
      </p:sp>
      <p:sp>
        <p:nvSpPr>
          <p:cNvPr id="23556" name="Rectangle 3">
            <a:extLst>
              <a:ext uri="{FF2B5EF4-FFF2-40B4-BE49-F238E27FC236}">
                <a16:creationId xmlns:a16="http://schemas.microsoft.com/office/drawing/2014/main" id="{F9E34134-17EA-48E7-9062-C58D9A1BA4C1}"/>
              </a:ext>
            </a:extLst>
          </p:cNvPr>
          <p:cNvSpPr>
            <a:spLocks noGrp="1" noChangeArrowheads="1"/>
          </p:cNvSpPr>
          <p:nvPr>
            <p:ph type="body" idx="1"/>
          </p:nvPr>
        </p:nvSpPr>
        <p:spPr>
          <a:xfrm>
            <a:off x="468313" y="1989138"/>
            <a:ext cx="8229600" cy="4064000"/>
          </a:xfrm>
          <a:solidFill>
            <a:schemeClr val="bg1">
              <a:lumMod val="85000"/>
            </a:schemeClr>
          </a:solidFill>
        </p:spPr>
        <p:txBody>
          <a:bodyPr/>
          <a:lstStyle/>
          <a:p>
            <a:pPr algn="just" eaLnBrk="1" hangingPunct="1">
              <a:lnSpc>
                <a:spcPct val="80000"/>
              </a:lnSpc>
              <a:defRPr/>
            </a:pPr>
            <a:r>
              <a:rPr lang="tr-TR" dirty="0">
                <a:latin typeface="Comic Sans MS" pitchFamily="66" charset="0"/>
              </a:rPr>
              <a:t>A</a:t>
            </a:r>
            <a:r>
              <a:rPr lang="en-US" dirty="0" err="1">
                <a:latin typeface="Comic Sans MS" pitchFamily="66" charset="0"/>
              </a:rPr>
              <a:t>lt</a:t>
            </a:r>
            <a:r>
              <a:rPr lang="en-US" dirty="0">
                <a:latin typeface="Comic Sans MS" pitchFamily="66" charset="0"/>
              </a:rPr>
              <a:t> </a:t>
            </a:r>
            <a:r>
              <a:rPr lang="en-US" dirty="0" err="1">
                <a:latin typeface="Comic Sans MS" pitchFamily="66" charset="0"/>
              </a:rPr>
              <a:t>işveren</a:t>
            </a:r>
            <a:r>
              <a:rPr lang="en-US" dirty="0">
                <a:latin typeface="Comic Sans MS" pitchFamily="66" charset="0"/>
              </a:rPr>
              <a:t>; </a:t>
            </a:r>
            <a:r>
              <a:rPr lang="en-US" dirty="0" err="1">
                <a:latin typeface="Comic Sans MS" pitchFamily="66" charset="0"/>
              </a:rPr>
              <a:t>kendi</a:t>
            </a:r>
            <a:r>
              <a:rPr lang="en-US" dirty="0">
                <a:latin typeface="Comic Sans MS" pitchFamily="66" charset="0"/>
              </a:rPr>
              <a:t> </a:t>
            </a:r>
            <a:r>
              <a:rPr lang="en-US" dirty="0" err="1">
                <a:latin typeface="Comic Sans MS" pitchFamily="66" charset="0"/>
              </a:rPr>
              <a:t>işyerinin</a:t>
            </a:r>
            <a:r>
              <a:rPr lang="en-US" dirty="0">
                <a:latin typeface="Comic Sans MS" pitchFamily="66" charset="0"/>
              </a:rPr>
              <a:t> </a:t>
            </a:r>
            <a:r>
              <a:rPr lang="en-US" dirty="0" err="1">
                <a:latin typeface="Comic Sans MS" pitchFamily="66" charset="0"/>
              </a:rPr>
              <a:t>tescili</a:t>
            </a:r>
            <a:r>
              <a:rPr lang="en-US" dirty="0">
                <a:latin typeface="Comic Sans MS" pitchFamily="66" charset="0"/>
              </a:rPr>
              <a:t> </a:t>
            </a:r>
            <a:r>
              <a:rPr lang="en-US" dirty="0" err="1">
                <a:latin typeface="Comic Sans MS" pitchFamily="66" charset="0"/>
              </a:rPr>
              <a:t>için</a:t>
            </a:r>
            <a:r>
              <a:rPr lang="en-US" dirty="0">
                <a:latin typeface="Comic Sans MS" pitchFamily="66" charset="0"/>
              </a:rPr>
              <a:t> </a:t>
            </a:r>
            <a:r>
              <a:rPr lang="en-US" dirty="0" err="1">
                <a:latin typeface="Comic Sans MS" pitchFamily="66" charset="0"/>
              </a:rPr>
              <a:t>asıl</a:t>
            </a:r>
            <a:r>
              <a:rPr lang="en-US" dirty="0">
                <a:latin typeface="Comic Sans MS" pitchFamily="66" charset="0"/>
              </a:rPr>
              <a:t> </a:t>
            </a:r>
            <a:r>
              <a:rPr lang="en-US" dirty="0" err="1">
                <a:latin typeface="Comic Sans MS" pitchFamily="66" charset="0"/>
              </a:rPr>
              <a:t>işverenden</a:t>
            </a:r>
            <a:r>
              <a:rPr lang="en-US" dirty="0">
                <a:latin typeface="Comic Sans MS" pitchFamily="66" charset="0"/>
              </a:rPr>
              <a:t> </a:t>
            </a:r>
            <a:r>
              <a:rPr lang="en-US" dirty="0" err="1">
                <a:latin typeface="Comic Sans MS" pitchFamily="66" charset="0"/>
              </a:rPr>
              <a:t>aldığı</a:t>
            </a:r>
            <a:r>
              <a:rPr lang="en-US" dirty="0">
                <a:latin typeface="Comic Sans MS" pitchFamily="66" charset="0"/>
              </a:rPr>
              <a:t> </a:t>
            </a:r>
            <a:r>
              <a:rPr lang="en-US" dirty="0" err="1">
                <a:solidFill>
                  <a:schemeClr val="hlink"/>
                </a:solidFill>
                <a:latin typeface="Comic Sans MS" pitchFamily="66" charset="0"/>
              </a:rPr>
              <a:t>yazılı</a:t>
            </a:r>
            <a:r>
              <a:rPr lang="en-US" dirty="0">
                <a:solidFill>
                  <a:schemeClr val="hlink"/>
                </a:solidFill>
                <a:latin typeface="Comic Sans MS" pitchFamily="66" charset="0"/>
              </a:rPr>
              <a:t> alt </a:t>
            </a:r>
            <a:r>
              <a:rPr lang="en-US" dirty="0" err="1">
                <a:solidFill>
                  <a:schemeClr val="hlink"/>
                </a:solidFill>
                <a:latin typeface="Comic Sans MS" pitchFamily="66" charset="0"/>
              </a:rPr>
              <a:t>işverenlik</a:t>
            </a:r>
            <a:r>
              <a:rPr lang="en-US" dirty="0">
                <a:solidFill>
                  <a:schemeClr val="hlink"/>
                </a:solidFill>
                <a:latin typeface="Comic Sans MS" pitchFamily="66" charset="0"/>
              </a:rPr>
              <a:t> </a:t>
            </a:r>
            <a:r>
              <a:rPr lang="en-US" dirty="0" err="1">
                <a:solidFill>
                  <a:schemeClr val="hlink"/>
                </a:solidFill>
                <a:latin typeface="Comic Sans MS" pitchFamily="66" charset="0"/>
              </a:rPr>
              <a:t>sözleşmesi</a:t>
            </a:r>
            <a:r>
              <a:rPr lang="en-US" dirty="0">
                <a:latin typeface="Comic Sans MS" pitchFamily="66" charset="0"/>
              </a:rPr>
              <a:t> </a:t>
            </a:r>
            <a:r>
              <a:rPr lang="tr-TR" dirty="0">
                <a:latin typeface="Comic Sans MS" pitchFamily="66" charset="0"/>
              </a:rPr>
              <a:t>ile Çalışma ve İş Kurumu İl Müdürlüğü’ne </a:t>
            </a:r>
            <a:r>
              <a:rPr lang="en-US" dirty="0" err="1">
                <a:latin typeface="Comic Sans MS" pitchFamily="66" charset="0"/>
              </a:rPr>
              <a:t>bildirim</a:t>
            </a:r>
            <a:r>
              <a:rPr lang="en-US" dirty="0">
                <a:latin typeface="Comic Sans MS" pitchFamily="66" charset="0"/>
              </a:rPr>
              <a:t> </a:t>
            </a:r>
            <a:r>
              <a:rPr lang="en-US" dirty="0" err="1">
                <a:latin typeface="Comic Sans MS" pitchFamily="66" charset="0"/>
              </a:rPr>
              <a:t>yapmakla</a:t>
            </a:r>
            <a:r>
              <a:rPr lang="en-US" dirty="0">
                <a:latin typeface="Comic Sans MS" pitchFamily="66" charset="0"/>
              </a:rPr>
              <a:t> </a:t>
            </a:r>
            <a:r>
              <a:rPr lang="en-US" dirty="0" err="1">
                <a:latin typeface="Comic Sans MS" pitchFamily="66" charset="0"/>
              </a:rPr>
              <a:t>yükümlüdür</a:t>
            </a:r>
            <a:r>
              <a:rPr lang="en-US" dirty="0">
                <a:latin typeface="Comic Sans MS" pitchFamily="66" charset="0"/>
              </a:rPr>
              <a:t>. </a:t>
            </a:r>
            <a:endParaRPr lang="tr-TR" dirty="0">
              <a:latin typeface="Comic Sans MS" pitchFamily="66" charset="0"/>
            </a:endParaRPr>
          </a:p>
          <a:p>
            <a:pPr algn="just" eaLnBrk="1" hangingPunct="1">
              <a:lnSpc>
                <a:spcPct val="80000"/>
              </a:lnSpc>
              <a:buFont typeface="Wingdings" panose="05000000000000000000" pitchFamily="2" charset="2"/>
              <a:buNone/>
              <a:defRPr/>
            </a:pPr>
            <a:endParaRPr lang="tr-TR" dirty="0">
              <a:solidFill>
                <a:schemeClr val="accent2"/>
              </a:solidFill>
              <a:latin typeface="Comic Sans MS" pitchFamily="66" charset="0"/>
            </a:endParaRPr>
          </a:p>
          <a:p>
            <a:pPr algn="just" eaLnBrk="1" hangingPunct="1">
              <a:lnSpc>
                <a:spcPct val="80000"/>
              </a:lnSpc>
              <a:defRPr/>
            </a:pPr>
            <a:r>
              <a:rPr lang="en-US" dirty="0" err="1">
                <a:latin typeface="Comic Sans MS" pitchFamily="66" charset="0"/>
              </a:rPr>
              <a:t>Bölge</a:t>
            </a:r>
            <a:r>
              <a:rPr lang="en-US" dirty="0">
                <a:latin typeface="Comic Sans MS" pitchFamily="66" charset="0"/>
              </a:rPr>
              <a:t> </a:t>
            </a:r>
            <a:r>
              <a:rPr lang="en-US" dirty="0" err="1">
                <a:latin typeface="Comic Sans MS" pitchFamily="66" charset="0"/>
              </a:rPr>
              <a:t>müdürlüğünce</a:t>
            </a:r>
            <a:r>
              <a:rPr lang="en-US" dirty="0">
                <a:latin typeface="Comic Sans MS" pitchFamily="66" charset="0"/>
              </a:rPr>
              <a:t> </a:t>
            </a:r>
            <a:r>
              <a:rPr lang="en-US" dirty="0" err="1">
                <a:latin typeface="Comic Sans MS" pitchFamily="66" charset="0"/>
              </a:rPr>
              <a:t>tescili</a:t>
            </a:r>
            <a:r>
              <a:rPr lang="en-US" dirty="0">
                <a:latin typeface="Comic Sans MS" pitchFamily="66" charset="0"/>
              </a:rPr>
              <a:t> </a:t>
            </a:r>
            <a:r>
              <a:rPr lang="en-US" dirty="0" err="1">
                <a:latin typeface="Comic Sans MS" pitchFamily="66" charset="0"/>
              </a:rPr>
              <a:t>yapılan</a:t>
            </a:r>
            <a:r>
              <a:rPr lang="en-US" dirty="0">
                <a:latin typeface="Comic Sans MS" pitchFamily="66" charset="0"/>
              </a:rPr>
              <a:t> </a:t>
            </a:r>
            <a:r>
              <a:rPr lang="en-US" dirty="0" err="1">
                <a:latin typeface="Comic Sans MS" pitchFamily="66" charset="0"/>
              </a:rPr>
              <a:t>bu</a:t>
            </a:r>
            <a:r>
              <a:rPr lang="en-US" dirty="0">
                <a:latin typeface="Comic Sans MS" pitchFamily="66" charset="0"/>
              </a:rPr>
              <a:t> </a:t>
            </a:r>
            <a:r>
              <a:rPr lang="en-US" dirty="0" err="1">
                <a:latin typeface="Comic Sans MS" pitchFamily="66" charset="0"/>
              </a:rPr>
              <a:t>işyerine</a:t>
            </a:r>
            <a:r>
              <a:rPr lang="en-US" dirty="0">
                <a:latin typeface="Comic Sans MS" pitchFamily="66" charset="0"/>
              </a:rPr>
              <a:t> </a:t>
            </a:r>
            <a:r>
              <a:rPr lang="en-US" dirty="0" err="1">
                <a:latin typeface="Comic Sans MS" pitchFamily="66" charset="0"/>
              </a:rPr>
              <a:t>ait</a:t>
            </a:r>
            <a:r>
              <a:rPr lang="en-US" dirty="0">
                <a:latin typeface="Comic Sans MS" pitchFamily="66" charset="0"/>
              </a:rPr>
              <a:t> </a:t>
            </a:r>
            <a:r>
              <a:rPr lang="en-US" dirty="0" err="1">
                <a:latin typeface="Comic Sans MS" pitchFamily="66" charset="0"/>
              </a:rPr>
              <a:t>belgeler</a:t>
            </a:r>
            <a:r>
              <a:rPr lang="en-US" dirty="0">
                <a:latin typeface="Comic Sans MS" pitchFamily="66" charset="0"/>
              </a:rPr>
              <a:t> </a:t>
            </a:r>
            <a:r>
              <a:rPr lang="en-US" dirty="0" err="1">
                <a:solidFill>
                  <a:schemeClr val="hlink"/>
                </a:solidFill>
                <a:latin typeface="Comic Sans MS" pitchFamily="66" charset="0"/>
              </a:rPr>
              <a:t>gerektiğinde</a:t>
            </a:r>
            <a:r>
              <a:rPr lang="en-US" dirty="0">
                <a:latin typeface="Comic Sans MS" pitchFamily="66" charset="0"/>
              </a:rPr>
              <a:t> </a:t>
            </a:r>
            <a:r>
              <a:rPr lang="en-US" dirty="0" err="1">
                <a:latin typeface="Comic Sans MS" pitchFamily="66" charset="0"/>
              </a:rPr>
              <a:t>iş</a:t>
            </a:r>
            <a:r>
              <a:rPr lang="en-US" dirty="0">
                <a:latin typeface="Comic Sans MS" pitchFamily="66" charset="0"/>
              </a:rPr>
              <a:t> </a:t>
            </a:r>
            <a:r>
              <a:rPr lang="en-US" dirty="0" err="1">
                <a:latin typeface="Comic Sans MS" pitchFamily="66" charset="0"/>
              </a:rPr>
              <a:t>müfettişlerince</a:t>
            </a:r>
            <a:r>
              <a:rPr lang="en-US" dirty="0">
                <a:latin typeface="Comic Sans MS" pitchFamily="66" charset="0"/>
              </a:rPr>
              <a:t> </a:t>
            </a:r>
            <a:r>
              <a:rPr lang="en-US" dirty="0" err="1">
                <a:latin typeface="Comic Sans MS" pitchFamily="66" charset="0"/>
              </a:rPr>
              <a:t>incelenir</a:t>
            </a:r>
            <a:r>
              <a:rPr lang="en-US" dirty="0">
                <a:latin typeface="Comic Sans MS" pitchFamily="66" charset="0"/>
              </a:rPr>
              <a:t>. </a:t>
            </a:r>
            <a:endParaRPr lang="tr-TR" dirty="0">
              <a:latin typeface="Comic Sans MS" pitchFamily="66" charset="0"/>
            </a:endParaRPr>
          </a:p>
          <a:p>
            <a:pPr eaLnBrk="1" hangingPunct="1">
              <a:lnSpc>
                <a:spcPct val="80000"/>
              </a:lnSpc>
              <a:defRPr/>
            </a:pPr>
            <a:endParaRPr lang="tr-TR" dirty="0">
              <a:latin typeface="Comic Sans MS" pitchFamily="66" charset="0"/>
            </a:endParaRPr>
          </a:p>
        </p:txBody>
      </p:sp>
      <p:pic>
        <p:nvPicPr>
          <p:cNvPr id="33797" name="Picture 4" descr="BD21301_">
            <a:extLst>
              <a:ext uri="{FF2B5EF4-FFF2-40B4-BE49-F238E27FC236}">
                <a16:creationId xmlns:a16="http://schemas.microsoft.com/office/drawing/2014/main" id="{A92C47A2-E572-46B4-A121-FA9CF1B0F8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0088" y="3367088"/>
            <a:ext cx="123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5" descr="BD21301_">
            <a:extLst>
              <a:ext uri="{FF2B5EF4-FFF2-40B4-BE49-F238E27FC236}">
                <a16:creationId xmlns:a16="http://schemas.microsoft.com/office/drawing/2014/main" id="{FAB78D42-6D78-4F78-B2B0-317B2C664D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0088" y="3367088"/>
            <a:ext cx="1238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Slayt Numarası Yer Tutucusu">
            <a:extLst>
              <a:ext uri="{FF2B5EF4-FFF2-40B4-BE49-F238E27FC236}">
                <a16:creationId xmlns:a16="http://schemas.microsoft.com/office/drawing/2014/main" id="{38CC8D02-A507-4EF6-8C8C-6EF14BE380DA}"/>
              </a:ext>
            </a:extLst>
          </p:cNvPr>
          <p:cNvSpPr>
            <a:spLocks noGrp="1"/>
          </p:cNvSpPr>
          <p:nvPr>
            <p:ph type="sldNum" sz="quarter" idx="12"/>
          </p:nvPr>
        </p:nvSpPr>
        <p:spPr>
          <a:xfrm>
            <a:off x="3657600" y="62436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a:spcBef>
                <a:spcPct val="0"/>
              </a:spcBef>
              <a:buClrTx/>
              <a:buSzTx/>
              <a:buFontTx/>
              <a:buNone/>
            </a:pPr>
            <a:fld id="{B4C6FF36-4692-4257-85BE-1EB5247BB7E6}" type="slidenum">
              <a:rPr lang="tr-TR" altLang="tr-TR" sz="1400"/>
              <a:pPr algn="ctr">
                <a:spcBef>
                  <a:spcPct val="0"/>
                </a:spcBef>
                <a:buClrTx/>
                <a:buSzTx/>
                <a:buFontTx/>
                <a:buNone/>
              </a:pPr>
              <a:t>4</a:t>
            </a:fld>
            <a:endParaRPr lang="tr-TR" altLang="tr-TR" sz="1400"/>
          </a:p>
        </p:txBody>
      </p:sp>
      <p:pic>
        <p:nvPicPr>
          <p:cNvPr id="8199" name="Picture 7" descr="el-yapimi-bebek">
            <a:hlinkClick r:id="rId3"/>
            <a:extLst>
              <a:ext uri="{FF2B5EF4-FFF2-40B4-BE49-F238E27FC236}">
                <a16:creationId xmlns:a16="http://schemas.microsoft.com/office/drawing/2014/main" id="{305CE275-8BF7-47FB-AE30-BCAA7F873F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836613"/>
            <a:ext cx="2663825"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AutoShape 9">
            <a:extLst>
              <a:ext uri="{FF2B5EF4-FFF2-40B4-BE49-F238E27FC236}">
                <a16:creationId xmlns:a16="http://schemas.microsoft.com/office/drawing/2014/main" id="{596D288D-69CE-495F-9709-ACF8D77E94F8}"/>
              </a:ext>
            </a:extLst>
          </p:cNvPr>
          <p:cNvSpPr>
            <a:spLocks noChangeArrowheads="1"/>
          </p:cNvSpPr>
          <p:nvPr/>
        </p:nvSpPr>
        <p:spPr bwMode="auto">
          <a:xfrm>
            <a:off x="1357313" y="1143000"/>
            <a:ext cx="4535487" cy="1295400"/>
          </a:xfrm>
          <a:prstGeom prst="bevel">
            <a:avLst>
              <a:gd name="adj" fmla="val 12500"/>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r>
              <a:rPr lang="tr-TR" altLang="tr-TR" sz="1800" b="1">
                <a:latin typeface="Arial" panose="020B0604020202020204" pitchFamily="34" charset="0"/>
              </a:rPr>
              <a:t>İş Hukuku genç bir hukuk dalıdır</a:t>
            </a:r>
            <a:endParaRPr lang="tr-TR" altLang="tr-TR" sz="1800">
              <a:latin typeface="Arial" panose="020B0604020202020204" pitchFamily="34" charset="0"/>
            </a:endParaRPr>
          </a:p>
          <a:p>
            <a:pPr algn="ctr" eaLnBrk="1" hangingPunct="1">
              <a:spcBef>
                <a:spcPct val="0"/>
              </a:spcBef>
              <a:buClrTx/>
              <a:buSzTx/>
              <a:buFontTx/>
              <a:buNone/>
            </a:pPr>
            <a:endParaRPr lang="tr-TR" altLang="tr-TR" sz="1800">
              <a:latin typeface="Arial" panose="020B0604020202020204" pitchFamily="34" charset="0"/>
            </a:endParaRPr>
          </a:p>
        </p:txBody>
      </p:sp>
      <p:sp>
        <p:nvSpPr>
          <p:cNvPr id="6149" name="Text Box 10">
            <a:extLst>
              <a:ext uri="{FF2B5EF4-FFF2-40B4-BE49-F238E27FC236}">
                <a16:creationId xmlns:a16="http://schemas.microsoft.com/office/drawing/2014/main" id="{40D74FF6-70EC-4592-A2C0-3E791D2F9ADE}"/>
              </a:ext>
            </a:extLst>
          </p:cNvPr>
          <p:cNvSpPr txBox="1">
            <a:spLocks noChangeArrowheads="1"/>
          </p:cNvSpPr>
          <p:nvPr/>
        </p:nvSpPr>
        <p:spPr bwMode="auto">
          <a:xfrm>
            <a:off x="2771775" y="3716338"/>
            <a:ext cx="1871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50000"/>
              </a:spcBef>
              <a:buClrTx/>
              <a:buSzTx/>
              <a:buFontTx/>
              <a:buNone/>
            </a:pPr>
            <a:endParaRPr lang="tr-TR" altLang="tr-TR" sz="1800">
              <a:latin typeface="Arial" panose="020B0604020202020204" pitchFamily="34" charset="0"/>
            </a:endParaRPr>
          </a:p>
        </p:txBody>
      </p:sp>
      <p:sp>
        <p:nvSpPr>
          <p:cNvPr id="8204" name="Rectangle 12">
            <a:extLst>
              <a:ext uri="{FF2B5EF4-FFF2-40B4-BE49-F238E27FC236}">
                <a16:creationId xmlns:a16="http://schemas.microsoft.com/office/drawing/2014/main" id="{907EB548-240F-4B10-835B-584E2766C82D}"/>
              </a:ext>
            </a:extLst>
          </p:cNvPr>
          <p:cNvSpPr>
            <a:spLocks noChangeArrowheads="1"/>
          </p:cNvSpPr>
          <p:nvPr/>
        </p:nvSpPr>
        <p:spPr bwMode="auto">
          <a:xfrm>
            <a:off x="827088" y="2924175"/>
            <a:ext cx="7056437" cy="230505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endParaRPr lang="tr-TR" altLang="tr-TR" sz="1800">
              <a:latin typeface="Arial" panose="020B0604020202020204" pitchFamily="34" charset="0"/>
            </a:endParaRPr>
          </a:p>
        </p:txBody>
      </p:sp>
      <p:sp>
        <p:nvSpPr>
          <p:cNvPr id="8206" name="Text Box 14">
            <a:extLst>
              <a:ext uri="{FF2B5EF4-FFF2-40B4-BE49-F238E27FC236}">
                <a16:creationId xmlns:a16="http://schemas.microsoft.com/office/drawing/2014/main" id="{5EF8C81C-1405-4C6F-AA74-6F11B678CA2C}"/>
              </a:ext>
            </a:extLst>
          </p:cNvPr>
          <p:cNvSpPr txBox="1">
            <a:spLocks noChangeArrowheads="1"/>
          </p:cNvSpPr>
          <p:nvPr/>
        </p:nvSpPr>
        <p:spPr bwMode="auto">
          <a:xfrm>
            <a:off x="1258888" y="3213100"/>
            <a:ext cx="6069012" cy="17399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r>
              <a:rPr lang="tr-TR" altLang="tr-TR" sz="1800" b="1">
                <a:solidFill>
                  <a:schemeClr val="bg1"/>
                </a:solidFill>
                <a:latin typeface="Arial" panose="020B0604020202020204" pitchFamily="34" charset="0"/>
              </a:rPr>
              <a:t>Ticaret Hukuku ya da Borçlar Hukuku gibi yüzlerce yıllık bir geçmişe sahip değildir. </a:t>
            </a:r>
          </a:p>
          <a:p>
            <a:pPr algn="ctr" eaLnBrk="1" hangingPunct="1">
              <a:spcBef>
                <a:spcPct val="0"/>
              </a:spcBef>
              <a:buClrTx/>
              <a:buSzTx/>
              <a:buFontTx/>
              <a:buNone/>
            </a:pPr>
            <a:r>
              <a:rPr lang="tr-TR" altLang="tr-TR" sz="1800" b="1">
                <a:solidFill>
                  <a:schemeClr val="bg1"/>
                </a:solidFill>
                <a:latin typeface="Arial" panose="020B0604020202020204" pitchFamily="34" charset="0"/>
              </a:rPr>
              <a:t>Batıda sanayi devriminden sonra ortaya çıkmıştır ve halen gelişimini sürdürmektedir.</a:t>
            </a:r>
          </a:p>
          <a:p>
            <a:pPr eaLnBrk="1" hangingPunct="1">
              <a:spcBef>
                <a:spcPct val="0"/>
              </a:spcBef>
              <a:buClrTx/>
              <a:buSzTx/>
              <a:buFontTx/>
              <a:buNone/>
            </a:pPr>
            <a:endParaRPr lang="tr-TR" altLang="tr-TR" sz="1800" b="1">
              <a:solidFill>
                <a:schemeClr val="bg1"/>
              </a:solidFill>
              <a:latin typeface="Arial" panose="020B0604020202020204" pitchFamily="34" charset="0"/>
            </a:endParaRPr>
          </a:p>
          <a:p>
            <a:pPr eaLnBrk="1" hangingPunct="1">
              <a:spcBef>
                <a:spcPct val="0"/>
              </a:spcBef>
              <a:buClrTx/>
              <a:buSzTx/>
              <a:buFontTx/>
              <a:buNone/>
            </a:pPr>
            <a:endParaRPr lang="tr-TR" altLang="tr-TR" sz="18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additive="base">
                                        <p:cTn id="7" dur="500" fill="hold"/>
                                        <p:tgtEl>
                                          <p:spTgt spid="8201"/>
                                        </p:tgtEl>
                                        <p:attrNameLst>
                                          <p:attrName>ppt_x</p:attrName>
                                        </p:attrNameLst>
                                      </p:cBhvr>
                                      <p:tavLst>
                                        <p:tav tm="0">
                                          <p:val>
                                            <p:strVal val="#ppt_x"/>
                                          </p:val>
                                        </p:tav>
                                        <p:tav tm="100000">
                                          <p:val>
                                            <p:strVal val="#ppt_x"/>
                                          </p:val>
                                        </p:tav>
                                      </p:tavLst>
                                    </p:anim>
                                    <p:anim calcmode="lin" valueType="num">
                                      <p:cBhvr additive="base">
                                        <p:cTn id="8" dur="500" fill="hold"/>
                                        <p:tgtEl>
                                          <p:spTgt spid="8201"/>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8199"/>
                                        </p:tgtEl>
                                        <p:attrNameLst>
                                          <p:attrName>style.visibility</p:attrName>
                                        </p:attrNameLst>
                                      </p:cBhvr>
                                      <p:to>
                                        <p:strVal val="visible"/>
                                      </p:to>
                                    </p:set>
                                    <p:animEffect transition="in" filter="diamond(in)">
                                      <p:cBhvr>
                                        <p:cTn id="13" dur="2000"/>
                                        <p:tgtEl>
                                          <p:spTgt spid="81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204"/>
                                        </p:tgtEl>
                                        <p:attrNameLst>
                                          <p:attrName>style.visibility</p:attrName>
                                        </p:attrNameLst>
                                      </p:cBhvr>
                                      <p:to>
                                        <p:strVal val="visible"/>
                                      </p:to>
                                    </p:set>
                                    <p:anim calcmode="lin" valueType="num">
                                      <p:cBhvr additive="base">
                                        <p:cTn id="18" dur="500" fill="hold"/>
                                        <p:tgtEl>
                                          <p:spTgt spid="8204"/>
                                        </p:tgtEl>
                                        <p:attrNameLst>
                                          <p:attrName>ppt_x</p:attrName>
                                        </p:attrNameLst>
                                      </p:cBhvr>
                                      <p:tavLst>
                                        <p:tav tm="0">
                                          <p:val>
                                            <p:strVal val="#ppt_x"/>
                                          </p:val>
                                        </p:tav>
                                        <p:tav tm="100000">
                                          <p:val>
                                            <p:strVal val="#ppt_x"/>
                                          </p:val>
                                        </p:tav>
                                      </p:tavLst>
                                    </p:anim>
                                    <p:anim calcmode="lin" valueType="num">
                                      <p:cBhvr additive="base">
                                        <p:cTn id="19" dur="500" fill="hold"/>
                                        <p:tgtEl>
                                          <p:spTgt spid="820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206"/>
                                        </p:tgtEl>
                                        <p:attrNameLst>
                                          <p:attrName>style.visibility</p:attrName>
                                        </p:attrNameLst>
                                      </p:cBhvr>
                                      <p:to>
                                        <p:strVal val="visible"/>
                                      </p:to>
                                    </p:set>
                                    <p:anim calcmode="lin" valueType="num">
                                      <p:cBhvr additive="base">
                                        <p:cTn id="24" dur="500" fill="hold"/>
                                        <p:tgtEl>
                                          <p:spTgt spid="8206"/>
                                        </p:tgtEl>
                                        <p:attrNameLst>
                                          <p:attrName>ppt_x</p:attrName>
                                        </p:attrNameLst>
                                      </p:cBhvr>
                                      <p:tavLst>
                                        <p:tav tm="0">
                                          <p:val>
                                            <p:strVal val="#ppt_x"/>
                                          </p:val>
                                        </p:tav>
                                        <p:tav tm="100000">
                                          <p:val>
                                            <p:strVal val="#ppt_x"/>
                                          </p:val>
                                        </p:tav>
                                      </p:tavLst>
                                    </p:anim>
                                    <p:anim calcmode="lin" valueType="num">
                                      <p:cBhvr additive="base">
                                        <p:cTn id="25" dur="500" fill="hold"/>
                                        <p:tgtEl>
                                          <p:spTgt spid="82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1" grpId="0" animBg="1"/>
      <p:bldP spid="8204" grpId="0" animBg="1"/>
      <p:bldP spid="820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Slayt Numarası Yer Tutucusu">
            <a:extLst>
              <a:ext uri="{FF2B5EF4-FFF2-40B4-BE49-F238E27FC236}">
                <a16:creationId xmlns:a16="http://schemas.microsoft.com/office/drawing/2014/main" id="{5CBEE8DD-9171-4C79-95D7-6535475ED3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spcBef>
                <a:spcPct val="0"/>
              </a:spcBef>
              <a:buClrTx/>
              <a:buSzTx/>
              <a:buFontTx/>
              <a:buNone/>
            </a:pPr>
            <a:fld id="{8ACBFB05-6DAC-4593-B207-4EE85FEDAA01}" type="slidenum">
              <a:rPr lang="tr-TR" altLang="tr-TR" sz="1400"/>
              <a:pPr>
                <a:spcBef>
                  <a:spcPct val="0"/>
                </a:spcBef>
                <a:buClrTx/>
                <a:buSzTx/>
                <a:buFontTx/>
                <a:buNone/>
              </a:pPr>
              <a:t>5</a:t>
            </a:fld>
            <a:endParaRPr lang="tr-TR" altLang="tr-TR" sz="1400"/>
          </a:p>
        </p:txBody>
      </p:sp>
      <p:graphicFrame>
        <p:nvGraphicFramePr>
          <p:cNvPr id="8" name="7 Diyagram">
            <a:extLst>
              <a:ext uri="{FF2B5EF4-FFF2-40B4-BE49-F238E27FC236}">
                <a16:creationId xmlns:a16="http://schemas.microsoft.com/office/drawing/2014/main" id="{F728A775-1D0A-49E8-B3DC-67D620940209}"/>
              </a:ext>
            </a:extLst>
          </p:cNvPr>
          <p:cNvGraphicFramePr/>
          <p:nvPr/>
        </p:nvGraphicFramePr>
        <p:xfrm>
          <a:off x="1800225" y="2016125"/>
          <a:ext cx="5472113" cy="273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172" name="Picture 9" descr="gif89">
            <a:extLst>
              <a:ext uri="{FF2B5EF4-FFF2-40B4-BE49-F238E27FC236}">
                <a16:creationId xmlns:a16="http://schemas.microsoft.com/office/drawing/2014/main" id="{AFEB13D6-FC59-4B9F-80B4-A656B2DF433D}"/>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924300" y="404813"/>
            <a:ext cx="122396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style.rotation</p:attrName>
                                        </p:attrNameLst>
                                      </p:cBhvr>
                                      <p:tavLst>
                                        <p:tav tm="0">
                                          <p:val>
                                            <p:fltVal val="720"/>
                                          </p:val>
                                        </p:tav>
                                        <p:tav tm="100000">
                                          <p:val>
                                            <p:fltVal val="0"/>
                                          </p:val>
                                        </p:tav>
                                      </p:tavLst>
                                    </p:anim>
                                    <p:anim calcmode="lin" valueType="num">
                                      <p:cBhvr>
                                        <p:cTn id="9" dur="2000" fill="hold"/>
                                        <p:tgtEl>
                                          <p:spTgt spid="8"/>
                                        </p:tgtEl>
                                        <p:attrNameLst>
                                          <p:attrName>ppt_h</p:attrName>
                                        </p:attrNameLst>
                                      </p:cBhvr>
                                      <p:tavLst>
                                        <p:tav tm="0">
                                          <p:val>
                                            <p:fltVal val="0"/>
                                          </p:val>
                                        </p:tav>
                                        <p:tav tm="100000">
                                          <p:val>
                                            <p:strVal val="#ppt_h"/>
                                          </p:val>
                                        </p:tav>
                                      </p:tavLst>
                                    </p:anim>
                                    <p:anim calcmode="lin" valueType="num">
                                      <p:cBhvr>
                                        <p:cTn id="10"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a:extLst>
              <a:ext uri="{FF2B5EF4-FFF2-40B4-BE49-F238E27FC236}">
                <a16:creationId xmlns:a16="http://schemas.microsoft.com/office/drawing/2014/main" id="{DD752FB0-A851-4E4E-A703-61422DC0430F}"/>
              </a:ext>
            </a:extLst>
          </p:cNvPr>
          <p:cNvSpPr>
            <a:spLocks noGrp="1"/>
          </p:cNvSpPr>
          <p:nvPr>
            <p:ph type="ctrTitle"/>
          </p:nvPr>
        </p:nvSpPr>
        <p:spPr>
          <a:xfrm>
            <a:off x="990600" y="857250"/>
            <a:ext cx="7772400" cy="5786438"/>
          </a:xfrm>
        </p:spPr>
        <p:txBody>
          <a:bodyPr/>
          <a:lstStyle/>
          <a:p>
            <a:r>
              <a:rPr lang="en-US" altLang="tr-TR" sz="2400"/>
              <a:t>18. yüzyıl sonlarında önce İngiltere’de ortaya çıkan </a:t>
            </a:r>
            <a:r>
              <a:rPr lang="en-US" altLang="tr-TR" sz="2400" b="1"/>
              <a:t>sanayi devrimi,</a:t>
            </a:r>
            <a:r>
              <a:rPr lang="en-US" altLang="tr-TR" sz="2400"/>
              <a:t> ekonomik ve sosyal hayatı derinden etkilemiştir. Dünyayı sömüren </a:t>
            </a:r>
            <a:r>
              <a:rPr lang="en-US" altLang="tr-TR" sz="2400" i="1"/>
              <a:t>Büyük Britanya İmparatorluğu</a:t>
            </a:r>
            <a:r>
              <a:rPr lang="en-US" altLang="tr-TR" sz="2400"/>
              <a:t>, sermaye birikimini diğer elverişli şartlarla birleştirerek sanayi devrimi denilen olayı gerçekleştirmiş ve diğer batılı ülkeler de onu takip etmişlerdir.</a:t>
            </a:r>
            <a:br>
              <a:rPr lang="tr-TR" altLang="tr-TR" sz="2400"/>
            </a:br>
            <a:endParaRPr lang="tr-TR" altLang="tr-TR" sz="2400"/>
          </a:p>
        </p:txBody>
      </p:sp>
      <p:sp>
        <p:nvSpPr>
          <p:cNvPr id="8195" name="2 Alt Başlık">
            <a:extLst>
              <a:ext uri="{FF2B5EF4-FFF2-40B4-BE49-F238E27FC236}">
                <a16:creationId xmlns:a16="http://schemas.microsoft.com/office/drawing/2014/main" id="{0CFC6E79-B47F-4639-B1E6-DF4B2815082B}"/>
              </a:ext>
            </a:extLst>
          </p:cNvPr>
          <p:cNvSpPr>
            <a:spLocks noGrp="1"/>
          </p:cNvSpPr>
          <p:nvPr>
            <p:ph type="subTitle" idx="1"/>
          </p:nvPr>
        </p:nvSpPr>
        <p:spPr>
          <a:xfrm>
            <a:off x="428625" y="1143000"/>
            <a:ext cx="8286750" cy="4495800"/>
          </a:xfrm>
        </p:spPr>
        <p:txBody>
          <a:bodyPr/>
          <a:lstStyle/>
          <a:p>
            <a:r>
              <a:rPr lang="tr-TR" altLang="tr-TR">
                <a:solidFill>
                  <a:srgbClr val="FF0000"/>
                </a:solidFill>
              </a:rPr>
              <a:t>SANAYİ DEVRİMİ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4 Slayt Numarası Yer Tutucusu">
            <a:extLst>
              <a:ext uri="{FF2B5EF4-FFF2-40B4-BE49-F238E27FC236}">
                <a16:creationId xmlns:a16="http://schemas.microsoft.com/office/drawing/2014/main" id="{5E8AAE73-8049-4A9F-8EFE-7D5CE94EE4B6}"/>
              </a:ext>
            </a:extLst>
          </p:cNvPr>
          <p:cNvSpPr>
            <a:spLocks noGrp="1"/>
          </p:cNvSpPr>
          <p:nvPr>
            <p:ph type="sldNum" sz="quarter" idx="12"/>
          </p:nvPr>
        </p:nvSpPr>
        <p:spPr>
          <a:xfrm>
            <a:off x="3657600" y="62436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a:spcBef>
                <a:spcPct val="0"/>
              </a:spcBef>
              <a:buClrTx/>
              <a:buSzTx/>
              <a:buFontTx/>
              <a:buNone/>
            </a:pPr>
            <a:fld id="{044D8B1A-E434-48C4-9FFE-BCB15F987E9D}" type="slidenum">
              <a:rPr lang="tr-TR" altLang="tr-TR" sz="1400"/>
              <a:pPr algn="ctr">
                <a:spcBef>
                  <a:spcPct val="0"/>
                </a:spcBef>
                <a:buClrTx/>
                <a:buSzTx/>
                <a:buFontTx/>
                <a:buNone/>
              </a:pPr>
              <a:t>7</a:t>
            </a:fld>
            <a:endParaRPr lang="tr-TR" altLang="tr-TR" sz="1400"/>
          </a:p>
        </p:txBody>
      </p:sp>
      <p:sp>
        <p:nvSpPr>
          <p:cNvPr id="9219" name="Rectangle 2">
            <a:extLst>
              <a:ext uri="{FF2B5EF4-FFF2-40B4-BE49-F238E27FC236}">
                <a16:creationId xmlns:a16="http://schemas.microsoft.com/office/drawing/2014/main" id="{BEE10028-AE16-434E-AEFC-F23E2CA23360}"/>
              </a:ext>
            </a:extLst>
          </p:cNvPr>
          <p:cNvSpPr>
            <a:spLocks noGrp="1" noRot="1" noChangeArrowheads="1"/>
          </p:cNvSpPr>
          <p:nvPr>
            <p:ph type="title"/>
          </p:nvPr>
        </p:nvSpPr>
        <p:spPr>
          <a:solidFill>
            <a:schemeClr val="hlink"/>
          </a:solidFill>
        </p:spPr>
        <p:txBody>
          <a:bodyPr/>
          <a:lstStyle/>
          <a:p>
            <a:r>
              <a:rPr lang="tr-TR" altLang="tr-TR" sz="4000">
                <a:solidFill>
                  <a:schemeClr val="bg1"/>
                </a:solidFill>
              </a:rPr>
              <a:t>SANAYİ DEVRİMİ</a:t>
            </a:r>
            <a:br>
              <a:rPr lang="tr-TR" altLang="tr-TR" sz="4000">
                <a:solidFill>
                  <a:schemeClr val="bg1"/>
                </a:solidFill>
              </a:rPr>
            </a:br>
            <a:endParaRPr lang="tr-TR" altLang="tr-TR" sz="4000">
              <a:solidFill>
                <a:schemeClr val="bg1"/>
              </a:solidFill>
            </a:endParaRPr>
          </a:p>
        </p:txBody>
      </p:sp>
      <p:sp>
        <p:nvSpPr>
          <p:cNvPr id="9220" name="Rectangle 3">
            <a:extLst>
              <a:ext uri="{FF2B5EF4-FFF2-40B4-BE49-F238E27FC236}">
                <a16:creationId xmlns:a16="http://schemas.microsoft.com/office/drawing/2014/main" id="{D3848187-985B-4EB1-B1CA-D34CAC1A4DBD}"/>
              </a:ext>
            </a:extLst>
          </p:cNvPr>
          <p:cNvSpPr>
            <a:spLocks noGrp="1" noChangeArrowheads="1"/>
          </p:cNvSpPr>
          <p:nvPr>
            <p:ph type="body" idx="1"/>
          </p:nvPr>
        </p:nvSpPr>
        <p:spPr/>
        <p:txBody>
          <a:bodyPr/>
          <a:lstStyle/>
          <a:p>
            <a:pPr>
              <a:lnSpc>
                <a:spcPct val="90000"/>
              </a:lnSpc>
            </a:pPr>
            <a:r>
              <a:rPr lang="tr-TR" altLang="tr-TR">
                <a:latin typeface="Comic Sans MS" panose="030F0702030302020204" pitchFamily="66" charset="0"/>
              </a:rPr>
              <a:t>İş hukukunu ortaya çıkartan dönüşüm noktası, makineli-fabrika tarzı seri üretime geçilmesi, yani “Sanayi Devrimi”dir.</a:t>
            </a:r>
          </a:p>
          <a:p>
            <a:pPr>
              <a:lnSpc>
                <a:spcPct val="90000"/>
              </a:lnSpc>
            </a:pPr>
            <a:r>
              <a:rPr lang="tr-TR" altLang="tr-TR">
                <a:latin typeface="Comic Sans MS" panose="030F0702030302020204" pitchFamily="66" charset="0"/>
              </a:rPr>
              <a:t>18.yüzyıl sonlarında önce İngiltere’de ortaya çıkmıştır.</a:t>
            </a:r>
          </a:p>
          <a:p>
            <a:pPr>
              <a:lnSpc>
                <a:spcPct val="90000"/>
              </a:lnSpc>
            </a:pPr>
            <a:r>
              <a:rPr lang="tr-TR" altLang="tr-TR">
                <a:latin typeface="Comic Sans MS" panose="030F0702030302020204" pitchFamily="66" charset="0"/>
              </a:rPr>
              <a:t>Sanayi devrimi sonrasında devlet anlayışı, liberal devletten “sosyal devlet”e doğru değişmiştir.</a:t>
            </a:r>
          </a:p>
        </p:txBody>
      </p:sp>
      <p:pic>
        <p:nvPicPr>
          <p:cNvPr id="9221" name="Picture 4" descr="Symbols-8-BZQKHHCPGL">
            <a:extLst>
              <a:ext uri="{FF2B5EF4-FFF2-40B4-BE49-F238E27FC236}">
                <a16:creationId xmlns:a16="http://schemas.microsoft.com/office/drawing/2014/main" id="{15180002-67F9-4F58-9853-F9B1871DF98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15125" y="285750"/>
            <a:ext cx="1655763"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4 Slayt Numarası Yer Tutucusu">
            <a:extLst>
              <a:ext uri="{FF2B5EF4-FFF2-40B4-BE49-F238E27FC236}">
                <a16:creationId xmlns:a16="http://schemas.microsoft.com/office/drawing/2014/main" id="{263515E5-55FF-4E65-9D52-C2789C47EFD1}"/>
              </a:ext>
            </a:extLst>
          </p:cNvPr>
          <p:cNvSpPr>
            <a:spLocks noGrp="1"/>
          </p:cNvSpPr>
          <p:nvPr>
            <p:ph type="sldNum" sz="quarter" idx="12"/>
          </p:nvPr>
        </p:nvSpPr>
        <p:spPr>
          <a:xfrm>
            <a:off x="3657600" y="62436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a:spcBef>
                <a:spcPct val="0"/>
              </a:spcBef>
              <a:buClrTx/>
              <a:buSzTx/>
              <a:buFontTx/>
              <a:buNone/>
            </a:pPr>
            <a:fld id="{A3FFAD0D-505F-46E6-8A83-4D339056B42C}" type="slidenum">
              <a:rPr lang="tr-TR" altLang="tr-TR" sz="1400"/>
              <a:pPr algn="ctr">
                <a:spcBef>
                  <a:spcPct val="0"/>
                </a:spcBef>
                <a:buClrTx/>
                <a:buSzTx/>
                <a:buFontTx/>
                <a:buNone/>
              </a:pPr>
              <a:t>8</a:t>
            </a:fld>
            <a:endParaRPr lang="tr-TR" altLang="tr-TR" sz="1400"/>
          </a:p>
        </p:txBody>
      </p:sp>
      <p:sp>
        <p:nvSpPr>
          <p:cNvPr id="10243" name="Rectangle 2">
            <a:extLst>
              <a:ext uri="{FF2B5EF4-FFF2-40B4-BE49-F238E27FC236}">
                <a16:creationId xmlns:a16="http://schemas.microsoft.com/office/drawing/2014/main" id="{9AD132BC-635A-46F2-824A-E1D62775DA9E}"/>
              </a:ext>
            </a:extLst>
          </p:cNvPr>
          <p:cNvSpPr>
            <a:spLocks noGrp="1" noRot="1" noChangeArrowheads="1"/>
          </p:cNvSpPr>
          <p:nvPr>
            <p:ph type="title"/>
          </p:nvPr>
        </p:nvSpPr>
        <p:spPr>
          <a:xfrm>
            <a:off x="468313" y="260350"/>
            <a:ext cx="8229600" cy="1139825"/>
          </a:xfrm>
          <a:solidFill>
            <a:schemeClr val="hlink"/>
          </a:solidFill>
        </p:spPr>
        <p:txBody>
          <a:bodyPr/>
          <a:lstStyle/>
          <a:p>
            <a:r>
              <a:rPr lang="tr-TR" altLang="tr-TR">
                <a:solidFill>
                  <a:schemeClr val="bg1"/>
                </a:solidFill>
              </a:rPr>
              <a:t>KÜRESELLEŞME</a:t>
            </a:r>
          </a:p>
        </p:txBody>
      </p:sp>
      <p:sp>
        <p:nvSpPr>
          <p:cNvPr id="10244" name="Rectangle 3">
            <a:extLst>
              <a:ext uri="{FF2B5EF4-FFF2-40B4-BE49-F238E27FC236}">
                <a16:creationId xmlns:a16="http://schemas.microsoft.com/office/drawing/2014/main" id="{B3445728-9D21-4BE6-BCF3-0B377B5B0F55}"/>
              </a:ext>
            </a:extLst>
          </p:cNvPr>
          <p:cNvSpPr>
            <a:spLocks noGrp="1" noChangeArrowheads="1"/>
          </p:cNvSpPr>
          <p:nvPr>
            <p:ph type="body" idx="1"/>
          </p:nvPr>
        </p:nvSpPr>
        <p:spPr>
          <a:xfrm>
            <a:off x="468313" y="1989138"/>
            <a:ext cx="8229600" cy="4170362"/>
          </a:xfrm>
        </p:spPr>
        <p:txBody>
          <a:bodyPr/>
          <a:lstStyle/>
          <a:p>
            <a:pPr algn="just"/>
            <a:r>
              <a:rPr lang="tr-TR" altLang="tr-TR">
                <a:latin typeface="Comic Sans MS" panose="030F0702030302020204" pitchFamily="66" charset="0"/>
              </a:rPr>
              <a:t>İkinci dönüşüm noktası, 1990’larda  “sermayenin küreselleşmesi” ile ortaya çıkan </a:t>
            </a:r>
            <a:r>
              <a:rPr lang="tr-TR" altLang="tr-TR">
                <a:solidFill>
                  <a:srgbClr val="FF0000"/>
                </a:solidFill>
                <a:latin typeface="Comic Sans MS" panose="030F0702030302020204" pitchFamily="66" charset="0"/>
              </a:rPr>
              <a:t>sosyal  devletten liberal devlete “geri dönüşüm”dür.</a:t>
            </a:r>
          </a:p>
          <a:p>
            <a:pPr algn="just"/>
            <a:r>
              <a:rPr lang="tr-TR" altLang="tr-TR">
                <a:latin typeface="Comic Sans MS" panose="030F0702030302020204" pitchFamily="66" charset="0"/>
              </a:rPr>
              <a:t>Artık dünyayı </a:t>
            </a:r>
            <a:r>
              <a:rPr lang="tr-TR" altLang="tr-TR" i="1" u="sng">
                <a:latin typeface="Comic Sans MS" panose="030F0702030302020204" pitchFamily="66" charset="0"/>
              </a:rPr>
              <a:t>“Çok Uluslu Şirketler”</a:t>
            </a:r>
            <a:r>
              <a:rPr lang="tr-TR" altLang="tr-TR">
                <a:latin typeface="Comic Sans MS" panose="030F0702030302020204" pitchFamily="66" charset="0"/>
              </a:rPr>
              <a:t> (ÇUŞ) yönetmektedir.</a:t>
            </a:r>
          </a:p>
          <a:p>
            <a:pPr algn="just"/>
            <a:r>
              <a:rPr lang="tr-TR" altLang="tr-TR">
                <a:latin typeface="Comic Sans MS" panose="030F0702030302020204" pitchFamily="66" charset="0"/>
              </a:rPr>
              <a:t>ÇUŞ’ların ideolojisi Neo-liberalizm’dir.</a:t>
            </a:r>
          </a:p>
        </p:txBody>
      </p:sp>
      <p:pic>
        <p:nvPicPr>
          <p:cNvPr id="10245" name="Picture 4" descr="309">
            <a:extLst>
              <a:ext uri="{FF2B5EF4-FFF2-40B4-BE49-F238E27FC236}">
                <a16:creationId xmlns:a16="http://schemas.microsoft.com/office/drawing/2014/main" id="{6C0270FA-74B2-4130-87F5-B44BFAF0F3E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0"/>
            <a:ext cx="10953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4 Slayt Numarası Yer Tutucusu">
            <a:extLst>
              <a:ext uri="{FF2B5EF4-FFF2-40B4-BE49-F238E27FC236}">
                <a16:creationId xmlns:a16="http://schemas.microsoft.com/office/drawing/2014/main" id="{6DC4160A-504B-4E9F-8863-8D16EB2A2377}"/>
              </a:ext>
            </a:extLst>
          </p:cNvPr>
          <p:cNvSpPr>
            <a:spLocks noGrp="1"/>
          </p:cNvSpPr>
          <p:nvPr>
            <p:ph type="sldNum" sz="quarter" idx="12"/>
          </p:nvPr>
        </p:nvSpPr>
        <p:spPr>
          <a:xfrm>
            <a:off x="3657600" y="6243638"/>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a:spcBef>
                <a:spcPct val="0"/>
              </a:spcBef>
              <a:buClrTx/>
              <a:buSzTx/>
              <a:buFontTx/>
              <a:buNone/>
            </a:pPr>
            <a:fld id="{A713E2BC-CFB0-400D-B475-54B2293E17E3}" type="slidenum">
              <a:rPr lang="tr-TR" altLang="tr-TR" sz="1400"/>
              <a:pPr algn="ctr">
                <a:spcBef>
                  <a:spcPct val="0"/>
                </a:spcBef>
                <a:buClrTx/>
                <a:buSzTx/>
                <a:buFontTx/>
                <a:buNone/>
              </a:pPr>
              <a:t>9</a:t>
            </a:fld>
            <a:endParaRPr lang="tr-TR" altLang="tr-TR" sz="1400"/>
          </a:p>
        </p:txBody>
      </p:sp>
      <p:sp>
        <p:nvSpPr>
          <p:cNvPr id="793602" name="Rectangle 2">
            <a:extLst>
              <a:ext uri="{FF2B5EF4-FFF2-40B4-BE49-F238E27FC236}">
                <a16:creationId xmlns:a16="http://schemas.microsoft.com/office/drawing/2014/main" id="{22005F6A-FA43-428A-9FD1-5EE7F34762C3}"/>
              </a:ext>
            </a:extLst>
          </p:cNvPr>
          <p:cNvSpPr>
            <a:spLocks noGrp="1" noChangeArrowheads="1"/>
          </p:cNvSpPr>
          <p:nvPr>
            <p:ph type="body" idx="1"/>
          </p:nvPr>
        </p:nvSpPr>
        <p:spPr>
          <a:xfrm>
            <a:off x="684213" y="2708275"/>
            <a:ext cx="8002587" cy="3417888"/>
          </a:xfrm>
          <a:solidFill>
            <a:schemeClr val="hlink"/>
          </a:solidFill>
        </p:spPr>
        <p:txBody>
          <a:bodyPr/>
          <a:lstStyle/>
          <a:p>
            <a:pPr algn="just">
              <a:buFont typeface="Wingdings" panose="05000000000000000000" pitchFamily="2" charset="2"/>
              <a:buNone/>
            </a:pPr>
            <a:r>
              <a:rPr lang="tr-TR" altLang="tr-TR"/>
              <a:t>	</a:t>
            </a:r>
          </a:p>
          <a:p>
            <a:pPr algn="ctr">
              <a:buFont typeface="Wingdings" panose="05000000000000000000" pitchFamily="2" charset="2"/>
              <a:buNone/>
            </a:pPr>
            <a:r>
              <a:rPr lang="tr-TR" altLang="tr-TR">
                <a:latin typeface="Comic Sans MS" panose="030F0702030302020204" pitchFamily="66" charset="0"/>
              </a:rPr>
              <a:t>	</a:t>
            </a:r>
            <a:r>
              <a:rPr lang="tr-TR" altLang="tr-TR">
                <a:solidFill>
                  <a:schemeClr val="bg1"/>
                </a:solidFill>
                <a:latin typeface="Comic Sans MS" panose="030F0702030302020204" pitchFamily="66" charset="0"/>
              </a:rPr>
              <a:t>Ülkemizde ise İş Hukukunun ortaya çıkışı batıdakine benzemez. </a:t>
            </a:r>
          </a:p>
          <a:p>
            <a:pPr algn="ctr">
              <a:buFont typeface="Wingdings" panose="05000000000000000000" pitchFamily="2" charset="2"/>
              <a:buNone/>
            </a:pPr>
            <a:r>
              <a:rPr lang="tr-TR" altLang="tr-TR">
                <a:solidFill>
                  <a:schemeClr val="bg1"/>
                </a:solidFill>
                <a:latin typeface="Comic Sans MS" panose="030F0702030302020204" pitchFamily="66" charset="0"/>
              </a:rPr>
              <a:t>	Ülkemizde, İş Hukukunun ortaya çıkışı </a:t>
            </a:r>
            <a:r>
              <a:rPr lang="tr-TR" altLang="tr-TR" b="1">
                <a:solidFill>
                  <a:schemeClr val="bg1"/>
                </a:solidFill>
                <a:latin typeface="Comic Sans MS" panose="030F0702030302020204" pitchFamily="66" charset="0"/>
              </a:rPr>
              <a:t>Cumhuriyetle</a:t>
            </a:r>
            <a:r>
              <a:rPr lang="tr-TR" altLang="tr-TR">
                <a:solidFill>
                  <a:schemeClr val="bg1"/>
                </a:solidFill>
                <a:latin typeface="Comic Sans MS" panose="030F0702030302020204" pitchFamily="66" charset="0"/>
              </a:rPr>
              <a:t> birlikte olmuştur.</a:t>
            </a:r>
            <a:r>
              <a:rPr lang="tr-TR" altLang="tr-TR">
                <a:solidFill>
                  <a:schemeClr val="bg1"/>
                </a:solidFill>
              </a:rPr>
              <a:t> </a:t>
            </a:r>
          </a:p>
          <a:p>
            <a:endParaRPr lang="tr-TR" altLang="tr-TR">
              <a:solidFill>
                <a:schemeClr val="bg1"/>
              </a:solidFill>
            </a:endParaRPr>
          </a:p>
        </p:txBody>
      </p:sp>
      <p:pic>
        <p:nvPicPr>
          <p:cNvPr id="11268" name="Picture 3" descr="ataturk16qc">
            <a:extLst>
              <a:ext uri="{FF2B5EF4-FFF2-40B4-BE49-F238E27FC236}">
                <a16:creationId xmlns:a16="http://schemas.microsoft.com/office/drawing/2014/main" id="{19E64A37-2C98-4608-95B1-4F5374CBC50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0"/>
            <a:ext cx="1978025"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3602">
                                            <p:bg/>
                                          </p:spTgt>
                                        </p:tgtEl>
                                        <p:attrNameLst>
                                          <p:attrName>style.visibility</p:attrName>
                                        </p:attrNameLst>
                                      </p:cBhvr>
                                      <p:to>
                                        <p:strVal val="visible"/>
                                      </p:to>
                                    </p:set>
                                    <p:anim calcmode="lin" valueType="num">
                                      <p:cBhvr additive="base">
                                        <p:cTn id="7" dur="500" fill="hold"/>
                                        <p:tgtEl>
                                          <p:spTgt spid="79360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93602">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93602">
                                            <p:txEl>
                                              <p:pRg st="0" end="0"/>
                                            </p:txEl>
                                          </p:spTgt>
                                        </p:tgtEl>
                                        <p:attrNameLst>
                                          <p:attrName>style.visibility</p:attrName>
                                        </p:attrNameLst>
                                      </p:cBhvr>
                                      <p:to>
                                        <p:strVal val="visible"/>
                                      </p:to>
                                    </p:set>
                                    <p:anim calcmode="lin" valueType="num">
                                      <p:cBhvr additive="base">
                                        <p:cTn id="13" dur="500" fill="hold"/>
                                        <p:tgtEl>
                                          <p:spTgt spid="79360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36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93602">
                                            <p:txEl>
                                              <p:pRg st="1" end="1"/>
                                            </p:txEl>
                                          </p:spTgt>
                                        </p:tgtEl>
                                        <p:attrNameLst>
                                          <p:attrName>style.visibility</p:attrName>
                                        </p:attrNameLst>
                                      </p:cBhvr>
                                      <p:to>
                                        <p:strVal val="visible"/>
                                      </p:to>
                                    </p:set>
                                    <p:anim calcmode="lin" valueType="num">
                                      <p:cBhvr additive="base">
                                        <p:cTn id="19" dur="500" fill="hold"/>
                                        <p:tgtEl>
                                          <p:spTgt spid="79360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36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93602">
                                            <p:txEl>
                                              <p:pRg st="2" end="2"/>
                                            </p:txEl>
                                          </p:spTgt>
                                        </p:tgtEl>
                                        <p:attrNameLst>
                                          <p:attrName>style.visibility</p:attrName>
                                        </p:attrNameLst>
                                      </p:cBhvr>
                                      <p:to>
                                        <p:strVal val="visible"/>
                                      </p:to>
                                    </p:set>
                                    <p:anim calcmode="lin" valueType="num">
                                      <p:cBhvr additive="base">
                                        <p:cTn id="25" dur="500" fill="hold"/>
                                        <p:tgtEl>
                                          <p:spTgt spid="79360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360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602" grpId="0" build="p" animBg="1"/>
    </p:bldLst>
  </p:timing>
</p:sld>
</file>

<file path=ppt/theme/theme1.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Arial"/>
      </a:majorFont>
      <a:minorFont>
        <a:latin typeface="Tahoma"/>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8650</TotalTime>
  <Words>1444</Words>
  <Application>Microsoft Office PowerPoint</Application>
  <PresentationFormat>On-screen Show (4:3)</PresentationFormat>
  <Paragraphs>145</Paragraphs>
  <Slides>31</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Calibri Light</vt:lpstr>
      <vt:lpstr>Comic Sans MS</vt:lpstr>
      <vt:lpstr>Tahoma</vt:lpstr>
      <vt:lpstr>Times New Roman</vt:lpstr>
      <vt:lpstr>Wingdings</vt:lpstr>
      <vt:lpstr>Karışımlar</vt:lpstr>
      <vt:lpstr>BİREYSEL İŞ HUKUKU ÇEKO403(T) İktisadi ve İdari Bil. Fak. - Çalışma Ekonomisi ve Endüstri İlişkileri - 2. Sınıf</vt:lpstr>
      <vt:lpstr>PowerPoint Presentation</vt:lpstr>
      <vt:lpstr>PowerPoint Presentation</vt:lpstr>
      <vt:lpstr>PowerPoint Presentation</vt:lpstr>
      <vt:lpstr>PowerPoint Presentation</vt:lpstr>
      <vt:lpstr>18. yüzyıl sonlarında önce İngiltere’de ortaya çıkan sanayi devrimi, ekonomik ve sosyal hayatı derinden etkilemiştir. Dünyayı sömüren Büyük Britanya İmparatorluğu, sermaye birikimini diğer elverişli şartlarla birleştirerek sanayi devrimi denilen olayı gerçekleştirmiş ve diğer batılı ülkeler de onu takip etmişlerdir. </vt:lpstr>
      <vt:lpstr>SANAYİ DEVRİMİ </vt:lpstr>
      <vt:lpstr>KÜRESELLEŞME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ÇIRAK</vt:lpstr>
      <vt:lpstr>PowerPoint Presentation</vt:lpstr>
      <vt:lpstr>PowerPoint Presentation</vt:lpstr>
      <vt:lpstr>STAJYER</vt:lpstr>
      <vt:lpstr>PowerPoint Presentation</vt:lpstr>
      <vt:lpstr>PowerPoint Presentation</vt:lpstr>
      <vt:lpstr>NE ZAMAN TAŞERONDAN BAHSEDİLEBİLİR? </vt:lpstr>
      <vt:lpstr>MÜTESELSİL SORUMLULUK</vt:lpstr>
      <vt:lpstr>MÜTESELSİL SORUMLULUK</vt:lpstr>
      <vt:lpstr>HAKEDİŞTEN KESEREK ÜCRET ÖDEME</vt:lpstr>
      <vt:lpstr>PowerPoint Presentation</vt:lpstr>
      <vt:lpstr>AYNI HÜKMÜ ÖZEL SEKTÖR DE UYGULAYACAKTIR!</vt:lpstr>
      <vt:lpstr> ÖLÇÜSÜZ TAŞERONLAŞMAYA KARŞI YASAL TEDBİRLER </vt:lpstr>
      <vt:lpstr>ÖLÇÜSÜZ TAŞERONLAŞMAYA KARŞI YASAL TEDBİRLER </vt:lpstr>
      <vt:lpstr>ÖLÇÜSÜZ TAŞERONLAŞMAYA KARŞI YASAL TEDBİRLER </vt:lpstr>
      <vt:lpstr>TAŞERONA DENETİM 2008’de 5763 sayılı Kanunla geldi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EXPER</dc:creator>
  <cp:lastModifiedBy>Burak ÇEBİ</cp:lastModifiedBy>
  <cp:revision>670</cp:revision>
  <dcterms:created xsi:type="dcterms:W3CDTF">2009-03-05T20:51:19Z</dcterms:created>
  <dcterms:modified xsi:type="dcterms:W3CDTF">2022-03-10T19:00:03Z</dcterms:modified>
</cp:coreProperties>
</file>