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6" r:id="rId4"/>
    <p:sldId id="280" r:id="rId5"/>
    <p:sldId id="281" r:id="rId6"/>
    <p:sldId id="277" r:id="rId7"/>
    <p:sldId id="283" r:id="rId8"/>
    <p:sldId id="282" r:id="rId9"/>
    <p:sldId id="278" r:id="rId10"/>
    <p:sldId id="279" r:id="rId11"/>
    <p:sldId id="284" r:id="rId12"/>
    <p:sldId id="285" r:id="rId13"/>
    <p:sldId id="286" r:id="rId14"/>
    <p:sldId id="287" r:id="rId15"/>
    <p:sldId id="288" r:id="rId16"/>
    <p:sldId id="289"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3/31/2023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801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3/31/2023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14946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3/31/2023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2911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3/31/2023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6808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3/31/2023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5493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3/31/2023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92711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3/31/2023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38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3/31/2023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20633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3/31/2023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9206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3/31/2023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8719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3/31/2023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729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3/31/2023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9977319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00C53-B7BE-4938-81FB-B32F719061FF}"/>
              </a:ext>
            </a:extLst>
          </p:cNvPr>
          <p:cNvSpPr>
            <a:spLocks noGrp="1"/>
          </p:cNvSpPr>
          <p:nvPr>
            <p:ph type="ctrTitle"/>
          </p:nvPr>
        </p:nvSpPr>
        <p:spPr>
          <a:xfrm>
            <a:off x="6047980" y="1030406"/>
            <a:ext cx="5068121" cy="3506879"/>
          </a:xfrm>
        </p:spPr>
        <p:txBody>
          <a:bodyPr anchor="ctr">
            <a:normAutofit/>
          </a:bodyPr>
          <a:lstStyle/>
          <a:p>
            <a:pPr algn="l"/>
            <a:r>
              <a:rPr lang="tr-TR" b="1" dirty="0"/>
              <a:t>KARİYER NEDİR?</a:t>
            </a:r>
          </a:p>
        </p:txBody>
      </p:sp>
      <p:sp>
        <p:nvSpPr>
          <p:cNvPr id="3" name="Subtitle 2">
            <a:extLst>
              <a:ext uri="{FF2B5EF4-FFF2-40B4-BE49-F238E27FC236}">
                <a16:creationId xmlns:a16="http://schemas.microsoft.com/office/drawing/2014/main" id="{15BBBDA7-37BA-4EFE-BDAD-5326CD763368}"/>
              </a:ext>
            </a:extLst>
          </p:cNvPr>
          <p:cNvSpPr>
            <a:spLocks noGrp="1"/>
          </p:cNvSpPr>
          <p:nvPr>
            <p:ph type="subTitle" idx="1"/>
          </p:nvPr>
        </p:nvSpPr>
        <p:spPr>
          <a:xfrm>
            <a:off x="6047980" y="4691564"/>
            <a:ext cx="5068121" cy="1136029"/>
          </a:xfrm>
        </p:spPr>
        <p:txBody>
          <a:bodyPr>
            <a:normAutofit/>
          </a:bodyPr>
          <a:lstStyle/>
          <a:p>
            <a:pPr algn="l"/>
            <a:r>
              <a:rPr lang="tr-TR" dirty="0"/>
              <a:t>Dr. Öğr. Üyesi Fatih SERBEST</a:t>
            </a:r>
          </a:p>
          <a:p>
            <a:pPr algn="l"/>
            <a:r>
              <a:rPr lang="tr-TR" dirty="0"/>
              <a:t>05456002218</a:t>
            </a:r>
          </a:p>
          <a:p>
            <a:pPr algn="l"/>
            <a:endParaRPr lang="tr-TR" dirty="0"/>
          </a:p>
        </p:txBody>
      </p:sp>
      <p:pic>
        <p:nvPicPr>
          <p:cNvPr id="4" name="Picture 3" descr="Coloured paper in a stack">
            <a:extLst>
              <a:ext uri="{FF2B5EF4-FFF2-40B4-BE49-F238E27FC236}">
                <a16:creationId xmlns:a16="http://schemas.microsoft.com/office/drawing/2014/main" id="{967B37AA-DAA1-7937-41CA-8A31CA0ADAE3}"/>
              </a:ext>
            </a:extLst>
          </p:cNvPr>
          <p:cNvPicPr>
            <a:picLocks noChangeAspect="1"/>
          </p:cNvPicPr>
          <p:nvPr/>
        </p:nvPicPr>
        <p:blipFill rotWithShape="1">
          <a:blip r:embed="rId2"/>
          <a:srcRect l="29269" r="18128" b="-1"/>
          <a:stretch/>
        </p:blipFill>
        <p:spPr>
          <a:xfrm>
            <a:off x="20" y="10"/>
            <a:ext cx="5404493" cy="6857990"/>
          </a:xfrm>
          <a:prstGeom prst="rect">
            <a:avLst/>
          </a:prstGeom>
        </p:spPr>
      </p:pic>
    </p:spTree>
    <p:extLst>
      <p:ext uri="{BB962C8B-B14F-4D97-AF65-F5344CB8AC3E}">
        <p14:creationId xmlns:p14="http://schemas.microsoft.com/office/powerpoint/2010/main" val="69958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2772" y="1268403"/>
            <a:ext cx="9144000" cy="3127248"/>
          </a:xfrm>
        </p:spPr>
        <p:txBody>
          <a:bodyPr>
            <a:normAutofit/>
          </a:bodyPr>
          <a:lstStyle/>
          <a:p>
            <a:r>
              <a:rPr lang="tr-TR" dirty="0">
                <a:latin typeface="Open Sans" panose="020B0606030504020204" pitchFamily="34" charset="0"/>
                <a:ea typeface="Open Sans" panose="020B0606030504020204" pitchFamily="34" charset="0"/>
                <a:cs typeface="Open Sans" panose="020B0606030504020204" pitchFamily="34" charset="0"/>
              </a:rPr>
              <a:t>“Kendini Tanımlama” aşamasında kişi kendisine aşağıda yer alan soruları sorması gerekmektedir:</a:t>
            </a:r>
          </a:p>
          <a:p>
            <a:pPr marL="0" indent="0">
              <a:buNone/>
            </a:pPr>
            <a:r>
              <a:rPr lang="tr-TR" dirty="0">
                <a:latin typeface="Open Sans" panose="020B0606030504020204" pitchFamily="34" charset="0"/>
                <a:ea typeface="Open Sans" panose="020B0606030504020204" pitchFamily="34" charset="0"/>
                <a:cs typeface="Open Sans" panose="020B0606030504020204" pitchFamily="34" charset="0"/>
              </a:rPr>
              <a:t>- Neleri çok daha iyi yapabiliyorum?</a:t>
            </a:r>
          </a:p>
          <a:p>
            <a:pPr marL="0" indent="0">
              <a:buNone/>
            </a:pPr>
            <a:r>
              <a:rPr lang="tr-TR" dirty="0">
                <a:latin typeface="Open Sans" panose="020B0606030504020204" pitchFamily="34" charset="0"/>
                <a:ea typeface="Open Sans" panose="020B0606030504020204" pitchFamily="34" charset="0"/>
                <a:cs typeface="Open Sans" panose="020B0606030504020204" pitchFamily="34" charset="0"/>
              </a:rPr>
              <a:t>- Neleri yapmada çok da iyi değilim?</a:t>
            </a:r>
          </a:p>
          <a:p>
            <a:pPr marL="0" indent="0">
              <a:buNone/>
            </a:pPr>
            <a:r>
              <a:rPr lang="tr-TR" dirty="0">
                <a:latin typeface="Open Sans" panose="020B0606030504020204" pitchFamily="34" charset="0"/>
                <a:ea typeface="Open Sans" panose="020B0606030504020204" pitchFamily="34" charset="0"/>
                <a:cs typeface="Open Sans" panose="020B0606030504020204" pitchFamily="34" charset="0"/>
              </a:rPr>
              <a:t>- </a:t>
            </a:r>
            <a:r>
              <a:rPr lang="tr-TR" b="0" i="0" dirty="0">
                <a:effectLst/>
                <a:latin typeface="Open Sans" panose="020B0606030504020204" pitchFamily="34" charset="0"/>
                <a:ea typeface="Open Sans" panose="020B0606030504020204" pitchFamily="34" charset="0"/>
                <a:cs typeface="Open Sans" panose="020B0606030504020204" pitchFamily="34" charset="0"/>
              </a:rPr>
              <a:t>Daha iyi fırsatları nereden bulabilirim?</a:t>
            </a:r>
            <a:endParaRPr lang="tr-TR"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tr-TR" dirty="0">
                <a:latin typeface="Open Sans" panose="020B0606030504020204" pitchFamily="34" charset="0"/>
                <a:ea typeface="Open Sans" panose="020B0606030504020204" pitchFamily="34" charset="0"/>
                <a:cs typeface="Open Sans" panose="020B0606030504020204" pitchFamily="34" charset="0"/>
              </a:rPr>
              <a:t>- </a:t>
            </a:r>
            <a:r>
              <a:rPr lang="tr-TR" b="0" i="0" dirty="0">
                <a:solidFill>
                  <a:srgbClr val="222222"/>
                </a:solidFill>
                <a:effectLst/>
                <a:latin typeface="Open Sans" panose="020B0606030504020204" pitchFamily="34" charset="0"/>
              </a:rPr>
              <a:t>İlerlememin önündeki engeller neler?</a:t>
            </a:r>
          </a:p>
          <a:p>
            <a:pPr marL="0" indent="0">
              <a:buNone/>
            </a:pPr>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Resim 3" descr="Ekran Kırpma"/>
          <p:cNvPicPr>
            <a:picLocks noChangeAspect="1"/>
          </p:cNvPicPr>
          <p:nvPr/>
        </p:nvPicPr>
        <p:blipFill rotWithShape="1">
          <a:blip r:embed="rId2">
            <a:extLst>
              <a:ext uri="{28A0092B-C50C-407E-A947-70E740481C1C}">
                <a14:useLocalDpi xmlns:a14="http://schemas.microsoft.com/office/drawing/2010/main" val="0"/>
              </a:ext>
            </a:extLst>
          </a:blip>
          <a:srcRect r="5985"/>
          <a:stretch/>
        </p:blipFill>
        <p:spPr>
          <a:xfrm>
            <a:off x="7717805" y="2443233"/>
            <a:ext cx="3692812" cy="3615097"/>
          </a:xfrm>
          <a:prstGeom prst="rect">
            <a:avLst/>
          </a:prstGeom>
        </p:spPr>
      </p:pic>
      <p:pic>
        <p:nvPicPr>
          <p:cNvPr id="5122" name="Picture 2" descr="Organic flat people asking questions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302" y="4250782"/>
            <a:ext cx="2607218" cy="260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7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2772" y="1268403"/>
            <a:ext cx="9144000" cy="3127248"/>
          </a:xfrm>
        </p:spPr>
        <p:txBody>
          <a:bodyPr>
            <a:normAutofit lnSpcReduction="10000"/>
          </a:bodyPr>
          <a:lstStyle/>
          <a:p>
            <a:pPr algn="l"/>
            <a:r>
              <a:rPr lang="tr-TR" b="1" i="0" dirty="0" err="1">
                <a:solidFill>
                  <a:srgbClr val="222222"/>
                </a:solidFill>
                <a:effectLst/>
                <a:latin typeface="Open Sans" panose="020B0606030504020204" pitchFamily="34" charset="0"/>
              </a:rPr>
              <a:t>Strengths</a:t>
            </a:r>
            <a:r>
              <a:rPr lang="tr-TR" b="1" i="0" dirty="0">
                <a:solidFill>
                  <a:srgbClr val="222222"/>
                </a:solidFill>
                <a:effectLst/>
                <a:latin typeface="Open Sans" panose="020B0606030504020204" pitchFamily="34" charset="0"/>
              </a:rPr>
              <a:t>/Güçlü yönler</a:t>
            </a:r>
            <a:endParaRPr lang="tr-TR" b="0" i="0" dirty="0">
              <a:solidFill>
                <a:srgbClr val="222222"/>
              </a:solidFill>
              <a:effectLst/>
              <a:latin typeface="Open Sans" panose="020B0606030504020204" pitchFamily="34" charset="0"/>
            </a:endParaRPr>
          </a:p>
          <a:p>
            <a:pPr algn="l">
              <a:buFont typeface="Arial" panose="020B0604020202020204" pitchFamily="34" charset="0"/>
              <a:buChar char="•"/>
            </a:pPr>
            <a:r>
              <a:rPr lang="tr-TR" b="0" i="0" dirty="0">
                <a:solidFill>
                  <a:srgbClr val="222222"/>
                </a:solidFill>
                <a:effectLst/>
                <a:latin typeface="Open Sans" panose="020B0606030504020204" pitchFamily="34" charset="0"/>
              </a:rPr>
              <a:t>Hangi konularda daha güçlü hissediyorum?</a:t>
            </a:r>
          </a:p>
          <a:p>
            <a:pPr algn="l">
              <a:buFont typeface="Arial" panose="020B0604020202020204" pitchFamily="34" charset="0"/>
              <a:buChar char="•"/>
            </a:pPr>
            <a:r>
              <a:rPr lang="tr-TR" b="0" i="0" dirty="0">
                <a:solidFill>
                  <a:srgbClr val="222222"/>
                </a:solidFill>
                <a:effectLst/>
                <a:latin typeface="Open Sans" panose="020B0606030504020204" pitchFamily="34" charset="0"/>
              </a:rPr>
              <a:t>Neleri çok daha iyi yapabiliyorum?</a:t>
            </a:r>
          </a:p>
          <a:p>
            <a:pPr algn="l">
              <a:buFont typeface="Arial" panose="020B0604020202020204" pitchFamily="34" charset="0"/>
              <a:buChar char="•"/>
            </a:pPr>
            <a:r>
              <a:rPr lang="tr-TR" b="0" i="0" dirty="0">
                <a:solidFill>
                  <a:srgbClr val="222222"/>
                </a:solidFill>
                <a:effectLst/>
                <a:latin typeface="Open Sans" panose="020B0606030504020204" pitchFamily="34" charset="0"/>
              </a:rPr>
              <a:t>Hangi hedefleri gerçekleştirmede daha başarılıyım?</a:t>
            </a:r>
          </a:p>
          <a:p>
            <a:pPr algn="l">
              <a:buFont typeface="Arial" panose="020B0604020202020204" pitchFamily="34" charset="0"/>
              <a:buChar char="•"/>
            </a:pPr>
            <a:r>
              <a:rPr lang="tr-TR" b="0" i="0" dirty="0">
                <a:solidFill>
                  <a:srgbClr val="222222"/>
                </a:solidFill>
                <a:effectLst/>
                <a:latin typeface="Open Sans" panose="020B0606030504020204" pitchFamily="34" charset="0"/>
              </a:rPr>
              <a:t>Hangi konularda çalışırken çok daha </a:t>
            </a:r>
          </a:p>
          <a:p>
            <a:pPr marL="0" indent="0" algn="l">
              <a:buNone/>
            </a:pPr>
            <a:r>
              <a:rPr lang="tr-TR" b="0" i="0" dirty="0">
                <a:solidFill>
                  <a:srgbClr val="222222"/>
                </a:solidFill>
                <a:effectLst/>
                <a:latin typeface="Open Sans" panose="020B0606030504020204" pitchFamily="34" charset="0"/>
              </a:rPr>
              <a:t>     mutlu hissediyorum?</a:t>
            </a:r>
          </a:p>
          <a:p>
            <a:endParaRPr lang="tr-TR" dirty="0"/>
          </a:p>
        </p:txBody>
      </p:sp>
      <p:pic>
        <p:nvPicPr>
          <p:cNvPr id="4" name="Resim 3" descr="Ekran Kırpma"/>
          <p:cNvPicPr>
            <a:picLocks noChangeAspect="1"/>
          </p:cNvPicPr>
          <p:nvPr/>
        </p:nvPicPr>
        <p:blipFill rotWithShape="1">
          <a:blip r:embed="rId2">
            <a:extLst>
              <a:ext uri="{28A0092B-C50C-407E-A947-70E740481C1C}">
                <a14:useLocalDpi xmlns:a14="http://schemas.microsoft.com/office/drawing/2010/main" val="0"/>
              </a:ext>
            </a:extLst>
          </a:blip>
          <a:srcRect r="5985"/>
          <a:stretch/>
        </p:blipFill>
        <p:spPr>
          <a:xfrm>
            <a:off x="7286533" y="3218338"/>
            <a:ext cx="3317840" cy="3248016"/>
          </a:xfrm>
          <a:prstGeom prst="rect">
            <a:avLst/>
          </a:prstGeom>
        </p:spPr>
      </p:pic>
    </p:spTree>
    <p:extLst>
      <p:ext uri="{BB962C8B-B14F-4D97-AF65-F5344CB8AC3E}">
        <p14:creationId xmlns:p14="http://schemas.microsoft.com/office/powerpoint/2010/main" val="67487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2772" y="1268403"/>
            <a:ext cx="9144000" cy="3127248"/>
          </a:xfrm>
        </p:spPr>
        <p:txBody>
          <a:bodyPr>
            <a:normAutofit fontScale="92500" lnSpcReduction="10000"/>
          </a:bodyPr>
          <a:lstStyle/>
          <a:p>
            <a:pPr algn="l"/>
            <a:r>
              <a:rPr lang="tr-TR" b="1" i="0" dirty="0" err="1">
                <a:solidFill>
                  <a:srgbClr val="222222"/>
                </a:solidFill>
                <a:effectLst/>
                <a:latin typeface="Open Sans" panose="020B0606030504020204" pitchFamily="34" charset="0"/>
              </a:rPr>
              <a:t>Weaknesses</a:t>
            </a:r>
            <a:r>
              <a:rPr lang="tr-TR" b="1" i="0" dirty="0">
                <a:solidFill>
                  <a:srgbClr val="222222"/>
                </a:solidFill>
                <a:effectLst/>
                <a:latin typeface="Open Sans" panose="020B0606030504020204" pitchFamily="34" charset="0"/>
              </a:rPr>
              <a:t>/Zayıf ve geliştirilmesi gereken yönler</a:t>
            </a:r>
            <a:endParaRPr lang="tr-TR" b="0" i="0" dirty="0">
              <a:solidFill>
                <a:srgbClr val="222222"/>
              </a:solidFill>
              <a:effectLst/>
              <a:latin typeface="Open Sans" panose="020B0606030504020204" pitchFamily="34" charset="0"/>
            </a:endParaRPr>
          </a:p>
          <a:p>
            <a:pPr algn="l">
              <a:buFont typeface="Arial" panose="020B0604020202020204" pitchFamily="34" charset="0"/>
              <a:buChar char="•"/>
            </a:pPr>
            <a:r>
              <a:rPr lang="tr-TR" b="0" i="0" dirty="0">
                <a:solidFill>
                  <a:srgbClr val="222222"/>
                </a:solidFill>
                <a:effectLst/>
                <a:latin typeface="Open Sans" panose="020B0606030504020204" pitchFamily="34" charset="0"/>
              </a:rPr>
              <a:t>Geliştirmem gereken, mükemmel olmayan, yönlerim neler?</a:t>
            </a:r>
          </a:p>
          <a:p>
            <a:pPr algn="l">
              <a:buFont typeface="Arial" panose="020B0604020202020204" pitchFamily="34" charset="0"/>
              <a:buChar char="•"/>
            </a:pPr>
            <a:r>
              <a:rPr lang="tr-TR" b="0" i="0" dirty="0">
                <a:solidFill>
                  <a:srgbClr val="222222"/>
                </a:solidFill>
                <a:effectLst/>
                <a:latin typeface="Open Sans" panose="020B0606030504020204" pitchFamily="34" charset="0"/>
              </a:rPr>
              <a:t>Dışarıdan bakıldığında zayıf olduğum konular neler ve nasıl geliştirebilirim?</a:t>
            </a:r>
          </a:p>
          <a:p>
            <a:pPr algn="l">
              <a:buFont typeface="Arial" panose="020B0604020202020204" pitchFamily="34" charset="0"/>
              <a:buChar char="•"/>
            </a:pPr>
            <a:r>
              <a:rPr lang="tr-TR" b="0" i="0" dirty="0">
                <a:solidFill>
                  <a:srgbClr val="222222"/>
                </a:solidFill>
                <a:effectLst/>
                <a:latin typeface="Open Sans" panose="020B0606030504020204" pitchFamily="34" charset="0"/>
              </a:rPr>
              <a:t>Neleri yapmada çok da iyi değilim?</a:t>
            </a:r>
          </a:p>
          <a:p>
            <a:pPr algn="l">
              <a:buFont typeface="Arial" panose="020B0604020202020204" pitchFamily="34" charset="0"/>
              <a:buChar char="•"/>
            </a:pPr>
            <a:r>
              <a:rPr lang="tr-TR" b="0" i="0" dirty="0">
                <a:solidFill>
                  <a:srgbClr val="222222"/>
                </a:solidFill>
                <a:effectLst/>
                <a:latin typeface="Open Sans" panose="020B0606030504020204" pitchFamily="34" charset="0"/>
              </a:rPr>
              <a:t>Hangi hedefleri gerçekleştirmede daha</a:t>
            </a:r>
          </a:p>
          <a:p>
            <a:pPr marL="0" indent="0" algn="l">
              <a:buNone/>
            </a:pPr>
            <a:r>
              <a:rPr lang="tr-TR" b="0" i="0" dirty="0">
                <a:solidFill>
                  <a:srgbClr val="222222"/>
                </a:solidFill>
                <a:effectLst/>
                <a:latin typeface="Open Sans" panose="020B0606030504020204" pitchFamily="34" charset="0"/>
              </a:rPr>
              <a:t>     iyi olabilirim?</a:t>
            </a:r>
          </a:p>
          <a:p>
            <a:pPr algn="l"/>
            <a:endParaRPr lang="tr-TR" b="0" i="0" dirty="0">
              <a:solidFill>
                <a:srgbClr val="222222"/>
              </a:solidFill>
              <a:effectLst/>
              <a:latin typeface="Open Sans" panose="020B0606030504020204" pitchFamily="34" charset="0"/>
            </a:endParaRPr>
          </a:p>
          <a:p>
            <a:endParaRPr lang="tr-TR" dirty="0"/>
          </a:p>
        </p:txBody>
      </p:sp>
      <p:pic>
        <p:nvPicPr>
          <p:cNvPr id="4" name="Resim 3" descr="Ekran Kırpma"/>
          <p:cNvPicPr>
            <a:picLocks noChangeAspect="1"/>
          </p:cNvPicPr>
          <p:nvPr/>
        </p:nvPicPr>
        <p:blipFill rotWithShape="1">
          <a:blip r:embed="rId2">
            <a:extLst>
              <a:ext uri="{28A0092B-C50C-407E-A947-70E740481C1C}">
                <a14:useLocalDpi xmlns:a14="http://schemas.microsoft.com/office/drawing/2010/main" val="0"/>
              </a:ext>
            </a:extLst>
          </a:blip>
          <a:srcRect r="5985"/>
          <a:stretch/>
        </p:blipFill>
        <p:spPr>
          <a:xfrm>
            <a:off x="7591388" y="2907890"/>
            <a:ext cx="3317840" cy="3248016"/>
          </a:xfrm>
          <a:prstGeom prst="rect">
            <a:avLst/>
          </a:prstGeom>
        </p:spPr>
      </p:pic>
    </p:spTree>
    <p:extLst>
      <p:ext uri="{BB962C8B-B14F-4D97-AF65-F5344CB8AC3E}">
        <p14:creationId xmlns:p14="http://schemas.microsoft.com/office/powerpoint/2010/main" val="37272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2772" y="1268403"/>
            <a:ext cx="9144000" cy="3127248"/>
          </a:xfrm>
        </p:spPr>
        <p:txBody>
          <a:bodyPr>
            <a:normAutofit fontScale="92500" lnSpcReduction="10000"/>
          </a:bodyPr>
          <a:lstStyle/>
          <a:p>
            <a:pPr algn="l"/>
            <a:r>
              <a:rPr lang="tr-TR" b="1" i="0" dirty="0" err="1">
                <a:solidFill>
                  <a:srgbClr val="222222"/>
                </a:solidFill>
                <a:effectLst/>
                <a:latin typeface="Open Sans" panose="020B0606030504020204" pitchFamily="34" charset="0"/>
              </a:rPr>
              <a:t>Opportunities</a:t>
            </a:r>
            <a:r>
              <a:rPr lang="tr-TR" b="1" i="0" dirty="0">
                <a:solidFill>
                  <a:srgbClr val="222222"/>
                </a:solidFill>
                <a:effectLst/>
                <a:latin typeface="Open Sans" panose="020B0606030504020204" pitchFamily="34" charset="0"/>
              </a:rPr>
              <a:t>/Fırsatlar</a:t>
            </a:r>
            <a:endParaRPr lang="tr-TR" b="0" i="0" dirty="0">
              <a:solidFill>
                <a:srgbClr val="222222"/>
              </a:solidFill>
              <a:effectLst/>
              <a:latin typeface="Open Sans" panose="020B0606030504020204" pitchFamily="34" charset="0"/>
            </a:endParaRPr>
          </a:p>
          <a:p>
            <a:pPr algn="l">
              <a:buFont typeface="Arial" panose="020B0604020202020204" pitchFamily="34" charset="0"/>
              <a:buChar char="•"/>
            </a:pPr>
            <a:r>
              <a:rPr lang="tr-TR" b="0" i="0" dirty="0">
                <a:solidFill>
                  <a:srgbClr val="222222"/>
                </a:solidFill>
                <a:effectLst/>
                <a:latin typeface="Open Sans" panose="020B0606030504020204" pitchFamily="34" charset="0"/>
              </a:rPr>
              <a:t>Daha iyi fırsatları nereden bulabilirim?</a:t>
            </a:r>
          </a:p>
          <a:p>
            <a:pPr algn="l">
              <a:buFont typeface="Arial" panose="020B0604020202020204" pitchFamily="34" charset="0"/>
              <a:buChar char="•"/>
            </a:pPr>
            <a:r>
              <a:rPr lang="tr-TR" b="0" i="0" dirty="0">
                <a:solidFill>
                  <a:srgbClr val="222222"/>
                </a:solidFill>
                <a:effectLst/>
                <a:latin typeface="Open Sans" panose="020B0606030504020204" pitchFamily="34" charset="0"/>
              </a:rPr>
              <a:t>Etrafımda olan olumlu, gelişmekte olan süreçler ve durumlar neler?</a:t>
            </a:r>
          </a:p>
          <a:p>
            <a:pPr algn="l">
              <a:buFont typeface="Arial" panose="020B0604020202020204" pitchFamily="34" charset="0"/>
              <a:buChar char="•"/>
            </a:pPr>
            <a:r>
              <a:rPr lang="tr-TR" b="0" i="0" dirty="0">
                <a:solidFill>
                  <a:srgbClr val="222222"/>
                </a:solidFill>
                <a:effectLst/>
                <a:latin typeface="Open Sans" panose="020B0606030504020204" pitchFamily="34" charset="0"/>
              </a:rPr>
              <a:t>Hedeflediğim odakla ilgili olumlu farklı fırsatlar neler?</a:t>
            </a:r>
          </a:p>
          <a:p>
            <a:pPr algn="l">
              <a:buFont typeface="Arial" panose="020B0604020202020204" pitchFamily="34" charset="0"/>
              <a:buChar char="•"/>
            </a:pPr>
            <a:r>
              <a:rPr lang="tr-TR" b="0" i="0" dirty="0">
                <a:solidFill>
                  <a:srgbClr val="222222"/>
                </a:solidFill>
                <a:effectLst/>
                <a:latin typeface="Open Sans" panose="020B0606030504020204" pitchFamily="34" charset="0"/>
              </a:rPr>
              <a:t>Müdahale edemeyeceğim, beni </a:t>
            </a:r>
          </a:p>
          <a:p>
            <a:pPr marL="0" indent="0" algn="l">
              <a:buNone/>
            </a:pPr>
            <a:r>
              <a:rPr lang="tr-TR" dirty="0">
                <a:solidFill>
                  <a:srgbClr val="222222"/>
                </a:solidFill>
                <a:latin typeface="Open Sans" panose="020B0606030504020204" pitchFamily="34" charset="0"/>
              </a:rPr>
              <a:t>     </a:t>
            </a:r>
            <a:r>
              <a:rPr lang="tr-TR" b="0" i="0" dirty="0">
                <a:solidFill>
                  <a:srgbClr val="222222"/>
                </a:solidFill>
                <a:effectLst/>
                <a:latin typeface="Open Sans" panose="020B0606030504020204" pitchFamily="34" charset="0"/>
              </a:rPr>
              <a:t>etkileyebilecek durum ve olasılıklar neler?</a:t>
            </a:r>
          </a:p>
          <a:p>
            <a:pPr algn="l"/>
            <a:endParaRPr lang="tr-TR" b="0" i="0" dirty="0">
              <a:solidFill>
                <a:srgbClr val="222222"/>
              </a:solidFill>
              <a:effectLst/>
              <a:latin typeface="Open Sans" panose="020B0606030504020204" pitchFamily="34" charset="0"/>
            </a:endParaRPr>
          </a:p>
          <a:p>
            <a:pPr algn="l"/>
            <a:endParaRPr lang="tr-TR" b="0" i="0" dirty="0">
              <a:solidFill>
                <a:srgbClr val="222222"/>
              </a:solidFill>
              <a:effectLst/>
              <a:latin typeface="Open Sans" panose="020B0606030504020204" pitchFamily="34" charset="0"/>
            </a:endParaRPr>
          </a:p>
          <a:p>
            <a:endParaRPr lang="tr-TR" dirty="0"/>
          </a:p>
        </p:txBody>
      </p:sp>
      <p:pic>
        <p:nvPicPr>
          <p:cNvPr id="4" name="Resim 3" descr="Ekran Kırpma"/>
          <p:cNvPicPr>
            <a:picLocks noChangeAspect="1"/>
          </p:cNvPicPr>
          <p:nvPr/>
        </p:nvPicPr>
        <p:blipFill rotWithShape="1">
          <a:blip r:embed="rId2">
            <a:extLst>
              <a:ext uri="{28A0092B-C50C-407E-A947-70E740481C1C}">
                <a14:useLocalDpi xmlns:a14="http://schemas.microsoft.com/office/drawing/2010/main" val="0"/>
              </a:ext>
            </a:extLst>
          </a:blip>
          <a:srcRect r="5985"/>
          <a:stretch/>
        </p:blipFill>
        <p:spPr>
          <a:xfrm>
            <a:off x="7719208" y="3350343"/>
            <a:ext cx="3317840" cy="3248016"/>
          </a:xfrm>
          <a:prstGeom prst="rect">
            <a:avLst/>
          </a:prstGeom>
        </p:spPr>
      </p:pic>
    </p:spTree>
    <p:extLst>
      <p:ext uri="{BB962C8B-B14F-4D97-AF65-F5344CB8AC3E}">
        <p14:creationId xmlns:p14="http://schemas.microsoft.com/office/powerpoint/2010/main" val="238276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2772" y="1268403"/>
            <a:ext cx="9144000" cy="3127248"/>
          </a:xfrm>
        </p:spPr>
        <p:txBody>
          <a:bodyPr>
            <a:normAutofit/>
          </a:bodyPr>
          <a:lstStyle/>
          <a:p>
            <a:pPr algn="l"/>
            <a:r>
              <a:rPr lang="tr-TR" b="1" i="0" dirty="0" err="1">
                <a:solidFill>
                  <a:srgbClr val="222222"/>
                </a:solidFill>
                <a:effectLst/>
                <a:latin typeface="Open Sans" panose="020B0606030504020204" pitchFamily="34" charset="0"/>
              </a:rPr>
              <a:t>Threats</a:t>
            </a:r>
            <a:r>
              <a:rPr lang="tr-TR" b="1" i="0" dirty="0">
                <a:solidFill>
                  <a:srgbClr val="222222"/>
                </a:solidFill>
                <a:effectLst/>
                <a:latin typeface="Open Sans" panose="020B0606030504020204" pitchFamily="34" charset="0"/>
              </a:rPr>
              <a:t>/Tehditler</a:t>
            </a:r>
          </a:p>
          <a:p>
            <a:pPr algn="l">
              <a:buFont typeface="Arial" panose="020B0604020202020204" pitchFamily="34" charset="0"/>
              <a:buChar char="•"/>
            </a:pPr>
            <a:r>
              <a:rPr lang="tr-TR" b="0" i="0" dirty="0">
                <a:solidFill>
                  <a:srgbClr val="222222"/>
                </a:solidFill>
                <a:effectLst/>
                <a:latin typeface="Open Sans" panose="020B0606030504020204" pitchFamily="34" charset="0"/>
              </a:rPr>
              <a:t>İlerlememin önündeki engeller neler?</a:t>
            </a:r>
          </a:p>
          <a:p>
            <a:pPr algn="l">
              <a:buFont typeface="Arial" panose="020B0604020202020204" pitchFamily="34" charset="0"/>
              <a:buChar char="•"/>
            </a:pPr>
            <a:r>
              <a:rPr lang="tr-TR" b="0" i="0" dirty="0">
                <a:solidFill>
                  <a:srgbClr val="222222"/>
                </a:solidFill>
                <a:effectLst/>
                <a:latin typeface="Open Sans" panose="020B0606030504020204" pitchFamily="34" charset="0"/>
              </a:rPr>
              <a:t>Etrafımda olan olumsuz faktörler neler?</a:t>
            </a:r>
          </a:p>
          <a:p>
            <a:pPr algn="l">
              <a:buFont typeface="Arial" panose="020B0604020202020204" pitchFamily="34" charset="0"/>
              <a:buChar char="•"/>
            </a:pPr>
            <a:r>
              <a:rPr lang="tr-TR" b="0" i="0" dirty="0">
                <a:solidFill>
                  <a:srgbClr val="222222"/>
                </a:solidFill>
                <a:effectLst/>
                <a:latin typeface="Open Sans" panose="020B0606030504020204" pitchFamily="34" charset="0"/>
              </a:rPr>
              <a:t>Müdahale edemeyeceğim ve başarı oranımı olumsuz etkileyebilecek durumlar neler?</a:t>
            </a:r>
          </a:p>
          <a:p>
            <a:pPr algn="l"/>
            <a:endParaRPr lang="tr-TR" b="0" i="0" dirty="0">
              <a:solidFill>
                <a:srgbClr val="222222"/>
              </a:solidFill>
              <a:effectLst/>
              <a:latin typeface="Open Sans" panose="020B0606030504020204" pitchFamily="34" charset="0"/>
            </a:endParaRPr>
          </a:p>
          <a:p>
            <a:pPr algn="l"/>
            <a:endParaRPr lang="tr-TR" b="0" i="0" dirty="0">
              <a:solidFill>
                <a:srgbClr val="222222"/>
              </a:solidFill>
              <a:effectLst/>
              <a:latin typeface="Open Sans" panose="020B0606030504020204" pitchFamily="34" charset="0"/>
            </a:endParaRPr>
          </a:p>
          <a:p>
            <a:endParaRPr lang="tr-TR" dirty="0"/>
          </a:p>
        </p:txBody>
      </p:sp>
      <p:pic>
        <p:nvPicPr>
          <p:cNvPr id="4" name="Resim 3" descr="Ekran Kırpma"/>
          <p:cNvPicPr>
            <a:picLocks noChangeAspect="1"/>
          </p:cNvPicPr>
          <p:nvPr/>
        </p:nvPicPr>
        <p:blipFill rotWithShape="1">
          <a:blip r:embed="rId2">
            <a:extLst>
              <a:ext uri="{28A0092B-C50C-407E-A947-70E740481C1C}">
                <a14:useLocalDpi xmlns:a14="http://schemas.microsoft.com/office/drawing/2010/main" val="0"/>
              </a:ext>
            </a:extLst>
          </a:blip>
          <a:srcRect r="5985"/>
          <a:stretch/>
        </p:blipFill>
        <p:spPr>
          <a:xfrm>
            <a:off x="7453985" y="3350342"/>
            <a:ext cx="3583063" cy="3507657"/>
          </a:xfrm>
          <a:prstGeom prst="rect">
            <a:avLst/>
          </a:prstGeom>
        </p:spPr>
      </p:pic>
    </p:spTree>
    <p:extLst>
      <p:ext uri="{BB962C8B-B14F-4D97-AF65-F5344CB8AC3E}">
        <p14:creationId xmlns:p14="http://schemas.microsoft.com/office/powerpoint/2010/main" val="369449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2772" y="1268403"/>
            <a:ext cx="9144000" cy="3127248"/>
          </a:xfrm>
        </p:spPr>
        <p:txBody>
          <a:bodyPr>
            <a:normAutofit fontScale="92500" lnSpcReduction="20000"/>
          </a:bodyPr>
          <a:lstStyle/>
          <a:p>
            <a:r>
              <a:rPr lang="tr-TR" b="1" i="0" dirty="0">
                <a:solidFill>
                  <a:srgbClr val="222222"/>
                </a:solidFill>
                <a:effectLst/>
                <a:latin typeface="Open Sans" panose="020B0606030504020204" pitchFamily="34" charset="0"/>
              </a:rPr>
              <a:t>SWOT Analizinin Önemi</a:t>
            </a:r>
          </a:p>
          <a:p>
            <a:pPr>
              <a:buFont typeface="Arial" panose="020B0604020202020204" pitchFamily="34" charset="0"/>
              <a:buChar char="•"/>
            </a:pPr>
            <a:r>
              <a:rPr lang="tr-TR" b="0" i="0" dirty="0">
                <a:solidFill>
                  <a:srgbClr val="222222"/>
                </a:solidFill>
                <a:effectLst/>
                <a:latin typeface="Open Sans" panose="020B0606030504020204" pitchFamily="34" charset="0"/>
              </a:rPr>
              <a:t>Öncelikle mevcut durumun, tüm yönleriyle değerlendirilmesini ve kişinin öz değerlendirme yapmasını sağlar,</a:t>
            </a:r>
          </a:p>
          <a:p>
            <a:pPr>
              <a:buFont typeface="Arial" panose="020B0604020202020204" pitchFamily="34" charset="0"/>
              <a:buChar char="•"/>
            </a:pPr>
            <a:r>
              <a:rPr lang="tr-TR" b="0" i="0" dirty="0">
                <a:solidFill>
                  <a:srgbClr val="222222"/>
                </a:solidFill>
                <a:effectLst/>
                <a:latin typeface="Open Sans" panose="020B0606030504020204" pitchFamily="34" charset="0"/>
              </a:rPr>
              <a:t>Daha kolay karar alınmasını sağlar,</a:t>
            </a:r>
          </a:p>
          <a:p>
            <a:pPr>
              <a:buFont typeface="Arial" panose="020B0604020202020204" pitchFamily="34" charset="0"/>
              <a:buChar char="•"/>
            </a:pPr>
            <a:r>
              <a:rPr lang="tr-TR" b="0" i="0" dirty="0">
                <a:solidFill>
                  <a:srgbClr val="222222"/>
                </a:solidFill>
                <a:effectLst/>
                <a:latin typeface="Open Sans" panose="020B0606030504020204" pitchFamily="34" charset="0"/>
              </a:rPr>
              <a:t>Bir resim gibi tüm detayları daha anlaşılır kılar.</a:t>
            </a:r>
          </a:p>
          <a:p>
            <a:pPr marL="0" indent="0">
              <a:buNone/>
            </a:pPr>
            <a:br>
              <a:rPr lang="tr-TR" dirty="0"/>
            </a:br>
            <a:endParaRPr lang="tr-TR" b="0" i="0" dirty="0">
              <a:solidFill>
                <a:srgbClr val="222222"/>
              </a:solidFill>
              <a:effectLst/>
              <a:latin typeface="Open Sans" panose="020B0606030504020204" pitchFamily="34" charset="0"/>
            </a:endParaRPr>
          </a:p>
          <a:p>
            <a:pPr algn="l"/>
            <a:endParaRPr lang="tr-TR" b="0" i="0" dirty="0">
              <a:solidFill>
                <a:srgbClr val="222222"/>
              </a:solidFill>
              <a:effectLst/>
              <a:latin typeface="Open Sans" panose="020B0606030504020204" pitchFamily="34" charset="0"/>
            </a:endParaRPr>
          </a:p>
          <a:p>
            <a:pPr algn="l"/>
            <a:endParaRPr lang="tr-TR" b="0" i="0" dirty="0">
              <a:solidFill>
                <a:srgbClr val="222222"/>
              </a:solidFill>
              <a:effectLst/>
              <a:latin typeface="Open Sans" panose="020B0606030504020204" pitchFamily="34" charset="0"/>
            </a:endParaRPr>
          </a:p>
          <a:p>
            <a:endParaRPr lang="tr-TR" dirty="0"/>
          </a:p>
        </p:txBody>
      </p:sp>
      <p:pic>
        <p:nvPicPr>
          <p:cNvPr id="4" name="Resim 3" descr="Ekran Kırpma"/>
          <p:cNvPicPr>
            <a:picLocks noChangeAspect="1"/>
          </p:cNvPicPr>
          <p:nvPr/>
        </p:nvPicPr>
        <p:blipFill rotWithShape="1">
          <a:blip r:embed="rId2">
            <a:extLst>
              <a:ext uri="{28A0092B-C50C-407E-A947-70E740481C1C}">
                <a14:useLocalDpi xmlns:a14="http://schemas.microsoft.com/office/drawing/2010/main" val="0"/>
              </a:ext>
            </a:extLst>
          </a:blip>
          <a:srcRect r="5985"/>
          <a:stretch/>
        </p:blipFill>
        <p:spPr>
          <a:xfrm>
            <a:off x="7876774" y="3504349"/>
            <a:ext cx="3425746" cy="3353651"/>
          </a:xfrm>
          <a:prstGeom prst="rect">
            <a:avLst/>
          </a:prstGeom>
        </p:spPr>
      </p:pic>
    </p:spTree>
    <p:extLst>
      <p:ext uri="{BB962C8B-B14F-4D97-AF65-F5344CB8AC3E}">
        <p14:creationId xmlns:p14="http://schemas.microsoft.com/office/powerpoint/2010/main" val="54101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74AB18-5B72-F9F0-E4D5-954346F8E426}"/>
              </a:ext>
            </a:extLst>
          </p:cNvPr>
          <p:cNvSpPr>
            <a:spLocks noGrp="1"/>
          </p:cNvSpPr>
          <p:nvPr>
            <p:ph type="title"/>
          </p:nvPr>
        </p:nvSpPr>
        <p:spPr/>
        <p:txBody>
          <a:bodyPr>
            <a:normAutofit/>
          </a:bodyPr>
          <a:lstStyle/>
          <a:p>
            <a:r>
              <a:rPr lang="tr-TR" dirty="0"/>
              <a:t>ÖDEV: Kariyer Hedefiniz Hakkında Kendini SWOT Analizinizi Yapınız?</a:t>
            </a:r>
          </a:p>
        </p:txBody>
      </p:sp>
      <p:sp>
        <p:nvSpPr>
          <p:cNvPr id="3" name="İçerik Yer Tutucusu 2">
            <a:extLst>
              <a:ext uri="{FF2B5EF4-FFF2-40B4-BE49-F238E27FC236}">
                <a16:creationId xmlns:a16="http://schemas.microsoft.com/office/drawing/2014/main" id="{E6ECC779-82D7-6F52-0FEF-E7120533E4BB}"/>
              </a:ext>
            </a:extLst>
          </p:cNvPr>
          <p:cNvSpPr>
            <a:spLocks noGrp="1"/>
          </p:cNvSpPr>
          <p:nvPr>
            <p:ph idx="1"/>
          </p:nvPr>
        </p:nvSpPr>
        <p:spPr/>
        <p:txBody>
          <a:bodyPr>
            <a:normAutofit lnSpcReduction="10000"/>
          </a:bodyPr>
          <a:lstStyle/>
          <a:p>
            <a:r>
              <a:rPr lang="tr-TR" i="0" dirty="0">
                <a:effectLst/>
                <a:latin typeface="Open Sans" panose="020B0606030504020204" pitchFamily="34" charset="0"/>
                <a:ea typeface="Open Sans" panose="020B0606030504020204" pitchFamily="34" charset="0"/>
                <a:cs typeface="Open Sans" panose="020B0606030504020204" pitchFamily="34" charset="0"/>
              </a:rPr>
              <a:t>Kariyer beklentiniz nedir?</a:t>
            </a:r>
          </a:p>
          <a:p>
            <a:r>
              <a:rPr lang="tr-TR" dirty="0">
                <a:latin typeface="Open Sans" panose="020B0606030504020204" pitchFamily="34" charset="0"/>
                <a:ea typeface="Open Sans" panose="020B0606030504020204" pitchFamily="34" charset="0"/>
                <a:cs typeface="Open Sans" panose="020B0606030504020204" pitchFamily="34" charset="0"/>
              </a:rPr>
              <a:t>Ö</a:t>
            </a:r>
            <a:r>
              <a:rPr lang="tr-TR" i="0" dirty="0">
                <a:effectLst/>
                <a:latin typeface="Open Sans" panose="020B0606030504020204" pitchFamily="34" charset="0"/>
                <a:ea typeface="Open Sans" panose="020B0606030504020204" pitchFamily="34" charset="0"/>
                <a:cs typeface="Open Sans" panose="020B0606030504020204" pitchFamily="34" charset="0"/>
              </a:rPr>
              <a:t>nümüzdeki 5 sene içerisinde kendinizi nerede görmek istiyorsunuz?</a:t>
            </a:r>
          </a:p>
          <a:p>
            <a:r>
              <a:rPr lang="tr-TR" b="0" i="0" dirty="0">
                <a:effectLst/>
                <a:latin typeface="Open Sans" panose="020B0606030504020204" pitchFamily="34" charset="0"/>
                <a:ea typeface="Open Sans" panose="020B0606030504020204" pitchFamily="34" charset="0"/>
                <a:cs typeface="Open Sans" panose="020B0606030504020204" pitchFamily="34" charset="0"/>
              </a:rPr>
              <a:t>Kişinin bireysel gelişiminin en önemli faktörü bireysel farkındalıktan geçer. </a:t>
            </a:r>
          </a:p>
          <a:p>
            <a:r>
              <a:rPr lang="tr-TR" b="0" i="0" dirty="0">
                <a:effectLst/>
                <a:latin typeface="Open Sans" panose="020B0606030504020204" pitchFamily="34" charset="0"/>
                <a:ea typeface="Open Sans" panose="020B0606030504020204" pitchFamily="34" charset="0"/>
                <a:cs typeface="Open Sans" panose="020B0606030504020204" pitchFamily="34" charset="0"/>
              </a:rPr>
              <a:t>SWOT </a:t>
            </a:r>
            <a:r>
              <a:rPr lang="tr-TR" dirty="0">
                <a:latin typeface="Open Sans" panose="020B0606030504020204" pitchFamily="34" charset="0"/>
                <a:ea typeface="Open Sans" panose="020B0606030504020204" pitchFamily="34" charset="0"/>
                <a:cs typeface="Open Sans" panose="020B0606030504020204" pitchFamily="34" charset="0"/>
              </a:rPr>
              <a:t>Analizi </a:t>
            </a:r>
            <a:r>
              <a:rPr lang="tr-TR" b="0" i="0" dirty="0">
                <a:effectLst/>
                <a:latin typeface="Open Sans" panose="020B0606030504020204" pitchFamily="34" charset="0"/>
                <a:ea typeface="Open Sans" panose="020B0606030504020204" pitchFamily="34" charset="0"/>
                <a:cs typeface="Open Sans" panose="020B0606030504020204" pitchFamily="34" charset="0"/>
              </a:rPr>
              <a:t>yaparken özellikle sorulara yeterince şeffaf bir cevaplama sistemi uygulayanız.</a:t>
            </a:r>
          </a:p>
          <a:p>
            <a:endParaRPr lang="tr-TR" dirty="0"/>
          </a:p>
        </p:txBody>
      </p:sp>
    </p:spTree>
    <p:extLst>
      <p:ext uri="{BB962C8B-B14F-4D97-AF65-F5344CB8AC3E}">
        <p14:creationId xmlns:p14="http://schemas.microsoft.com/office/powerpoint/2010/main" val="136858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5884" y="1054826"/>
            <a:ext cx="9465346" cy="604158"/>
          </a:xfrm>
        </p:spPr>
        <p:txBody>
          <a:bodyPr>
            <a:normAutofit fontScale="90000"/>
          </a:bodyPr>
          <a:lstStyle/>
          <a:p>
            <a:r>
              <a:rPr lang="tr-TR" dirty="0"/>
              <a:t>    KARİYER ? </a:t>
            </a:r>
            <a:endParaRPr lang="en-GB" dirty="0"/>
          </a:p>
        </p:txBody>
      </p:sp>
      <p:sp>
        <p:nvSpPr>
          <p:cNvPr id="3" name="İçerik Yer Tutucusu 2"/>
          <p:cNvSpPr>
            <a:spLocks noGrp="1"/>
          </p:cNvSpPr>
          <p:nvPr>
            <p:ph idx="1"/>
          </p:nvPr>
        </p:nvSpPr>
        <p:spPr>
          <a:xfrm>
            <a:off x="1035884" y="1721930"/>
            <a:ext cx="10224299" cy="3557669"/>
          </a:xfrm>
        </p:spPr>
        <p:txBody>
          <a:bodyPr>
            <a:normAutofit/>
          </a:bodyPr>
          <a:lstStyle/>
          <a:p>
            <a:pPr algn="just"/>
            <a:r>
              <a:rPr lang="tr-TR" dirty="0" err="1"/>
              <a:t>Türkçe’de</a:t>
            </a:r>
            <a:r>
              <a:rPr lang="tr-TR" dirty="0"/>
              <a:t> tam karşılığı bulunmayan kariyer kavramı, genellikle, ilerlemeye ve yönetim hiyerarşisinde yukarıya yükselmeye elverişli işleri tanımlamada kullanılmaktadır. Ancak daha kapsamlı olarak kariyer, bir kişinin iş yaşantısındaki aktivite, sorumluluk, tutum ve davranışlarının gelişimi olarak tanımlanabilir. </a:t>
            </a:r>
          </a:p>
          <a:p>
            <a:pPr algn="just"/>
            <a:r>
              <a:rPr lang="tr-TR" dirty="0"/>
              <a:t>TDK ‘</a:t>
            </a:r>
            <a:r>
              <a:rPr lang="tr-TR" dirty="0" err="1"/>
              <a:t>nın</a:t>
            </a:r>
            <a:r>
              <a:rPr lang="tr-TR" dirty="0"/>
              <a:t> deyimi ile kariyer; Bir meslekte zaman ve çalışmayla elde edilen aşama, başarı ve uzmanlıktır.</a:t>
            </a:r>
          </a:p>
        </p:txBody>
      </p:sp>
      <p:pic>
        <p:nvPicPr>
          <p:cNvPr id="3074" name="Picture 2" descr="Postgraduate, career opportunities for young specialist. college choice advisor, college rankings, career assessment test concept. pinkish coral bluevector isolated illustra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255" y="4843556"/>
            <a:ext cx="3024081" cy="201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3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9891" y="920932"/>
            <a:ext cx="10290919" cy="3127248"/>
          </a:xfrm>
        </p:spPr>
        <p:txBody>
          <a:bodyPr/>
          <a:lstStyle/>
          <a:p>
            <a:r>
              <a:rPr lang="tr-TR" dirty="0"/>
              <a:t>Kariyer; çalışanların iş yaşamları süresince yaptıkları işler ve iş aşamalarındaki gelişme ve ilerlemeleri ifade ettiği için, örgütsel konum ve iş ayırımı yapmaksızın tanımlanması gerekir ve örgütteki tüm çalışanları kapsar.</a:t>
            </a:r>
            <a:endParaRPr lang="en-GB" dirty="0"/>
          </a:p>
          <a:p>
            <a:endParaRPr lang="en-GB" dirty="0"/>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891" y="3361041"/>
            <a:ext cx="3982006" cy="2800741"/>
          </a:xfrm>
          <a:prstGeom prst="rect">
            <a:avLst/>
          </a:prstGeo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067" y="3651538"/>
            <a:ext cx="2386067" cy="2219746"/>
          </a:xfrm>
          <a:prstGeom prst="rect">
            <a:avLst/>
          </a:prstGeom>
        </p:spPr>
      </p:pic>
    </p:spTree>
    <p:extLst>
      <p:ext uri="{BB962C8B-B14F-4D97-AF65-F5344CB8AC3E}">
        <p14:creationId xmlns:p14="http://schemas.microsoft.com/office/powerpoint/2010/main" val="88932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0338" y="851699"/>
            <a:ext cx="9144000" cy="1344168"/>
          </a:xfrm>
        </p:spPr>
        <p:txBody>
          <a:bodyPr/>
          <a:lstStyle/>
          <a:p>
            <a:r>
              <a:rPr lang="tr-TR" dirty="0"/>
              <a:t>Kariyerin Unsurları</a:t>
            </a:r>
            <a:endParaRPr lang="en-GB" dirty="0"/>
          </a:p>
        </p:txBody>
      </p:sp>
      <p:sp>
        <p:nvSpPr>
          <p:cNvPr id="3" name="İçerik Yer Tutucusu 2"/>
          <p:cNvSpPr>
            <a:spLocks noGrp="1"/>
          </p:cNvSpPr>
          <p:nvPr>
            <p:ph idx="1"/>
          </p:nvPr>
        </p:nvSpPr>
        <p:spPr>
          <a:xfrm>
            <a:off x="744583" y="1639388"/>
            <a:ext cx="9799755" cy="3127248"/>
          </a:xfrm>
        </p:spPr>
        <p:txBody>
          <a:bodyPr/>
          <a:lstStyle/>
          <a:p>
            <a:pPr algn="just"/>
            <a:r>
              <a:rPr lang="tr-TR" b="1" u="sng" dirty="0"/>
              <a:t>Meslek/iş ve bunlardan edinilen tecrübeler : </a:t>
            </a:r>
            <a:r>
              <a:rPr lang="tr-TR" dirty="0"/>
              <a:t>Bir kişinin hayatı boyunca sahip olduğu çeşitli işler ve bu işlere katılımı konusundaki tavrı.</a:t>
            </a:r>
          </a:p>
          <a:p>
            <a:pPr algn="just"/>
            <a:r>
              <a:rPr lang="tr-TR" b="1" u="sng" dirty="0"/>
              <a:t>Gelişme:</a:t>
            </a:r>
            <a:r>
              <a:rPr lang="tr-TR" dirty="0"/>
              <a:t> Bir kişinin iş yaşantısındaki aktivite, sorumluluk, tutum ve davranışlarının gelişimi.</a:t>
            </a:r>
          </a:p>
          <a:p>
            <a:pPr marL="0" indent="0">
              <a:buNone/>
            </a:pPr>
            <a:endParaRPr lang="en-GB" dirty="0"/>
          </a:p>
        </p:txBody>
      </p:sp>
      <p:pic>
        <p:nvPicPr>
          <p:cNvPr id="4098" name="Picture 2" descr="Illustration of business expertise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987" y="3429000"/>
            <a:ext cx="5104182" cy="306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0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61150" y="1008452"/>
            <a:ext cx="9144000" cy="1344168"/>
          </a:xfrm>
        </p:spPr>
        <p:txBody>
          <a:bodyPr/>
          <a:lstStyle/>
          <a:p>
            <a:r>
              <a:rPr lang="tr-TR" dirty="0"/>
              <a:t>Kariyer Olgusunun Değişimi</a:t>
            </a:r>
            <a:endParaRPr lang="en-GB" dirty="0"/>
          </a:p>
        </p:txBody>
      </p:sp>
      <p:pic>
        <p:nvPicPr>
          <p:cNvPr id="5" name="Resim 4"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152" y="2056419"/>
            <a:ext cx="7759231" cy="4008936"/>
          </a:xfrm>
          <a:prstGeom prst="rect">
            <a:avLst/>
          </a:prstGeom>
        </p:spPr>
      </p:pic>
    </p:spTree>
    <p:extLst>
      <p:ext uri="{BB962C8B-B14F-4D97-AF65-F5344CB8AC3E}">
        <p14:creationId xmlns:p14="http://schemas.microsoft.com/office/powerpoint/2010/main" val="81111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7904" y="1060704"/>
            <a:ext cx="9144000" cy="1344168"/>
          </a:xfrm>
        </p:spPr>
        <p:txBody>
          <a:bodyPr/>
          <a:lstStyle/>
          <a:p>
            <a:r>
              <a:rPr lang="tr-TR" dirty="0"/>
              <a:t>KARİYER YÖNETİMİ ?</a:t>
            </a:r>
            <a:endParaRPr lang="en-GB" dirty="0"/>
          </a:p>
        </p:txBody>
      </p:sp>
      <p:sp>
        <p:nvSpPr>
          <p:cNvPr id="3" name="İçerik Yer Tutucusu 2"/>
          <p:cNvSpPr>
            <a:spLocks noGrp="1"/>
          </p:cNvSpPr>
          <p:nvPr>
            <p:ph idx="1"/>
          </p:nvPr>
        </p:nvSpPr>
        <p:spPr>
          <a:xfrm>
            <a:off x="1517904" y="1926771"/>
            <a:ext cx="9144000" cy="3127248"/>
          </a:xfrm>
        </p:spPr>
        <p:txBody>
          <a:bodyPr>
            <a:normAutofit fontScale="92500"/>
          </a:bodyPr>
          <a:lstStyle/>
          <a:p>
            <a:pPr algn="just"/>
            <a:r>
              <a:rPr lang="tr-TR" dirty="0"/>
              <a:t>Kariyer Yönetimi, çalışanların işlerinde ilerlemek, üst düzeylere gelmek istemeleri, aldıkları eğitim, zihinsel yetenekleri, kişilik özellikleri, kendilerini geliştirme düzeyleriyle yakından ilişkilidir. Çalışanın iş yaşamında ve mesleğinde sağlıklı bir şekilde ilerlemesi Kariyer Yönetimi sayesinde olabilmektedir.</a:t>
            </a:r>
          </a:p>
          <a:p>
            <a:pPr algn="just"/>
            <a:r>
              <a:rPr lang="tr-TR" dirty="0"/>
              <a:t>Bireylerin kariyer amaç ve stratejilerini geliştirdikleri, uyguladıkları ve izledikleri bir süreçtir. </a:t>
            </a:r>
            <a:endParaRPr lang="en-GB" dirty="0"/>
          </a:p>
        </p:txBody>
      </p:sp>
      <p:pic>
        <p:nvPicPr>
          <p:cNvPr id="2052" name="Picture 4" descr="Career growth flat modern design illustration Premium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771" y="4464578"/>
            <a:ext cx="3309711" cy="22099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lat illustration people asking questions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188" y="4853308"/>
            <a:ext cx="2734085" cy="182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703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Bireysel Kariyer Aşamaları </a:t>
            </a:r>
            <a:endParaRPr lang="en-GB" dirty="0"/>
          </a:p>
        </p:txBody>
      </p:sp>
      <p:sp>
        <p:nvSpPr>
          <p:cNvPr id="3" name="İçerik Yer Tutucusu 2"/>
          <p:cNvSpPr>
            <a:spLocks noGrp="1"/>
          </p:cNvSpPr>
          <p:nvPr>
            <p:ph idx="1"/>
          </p:nvPr>
        </p:nvSpPr>
        <p:spPr>
          <a:xfrm>
            <a:off x="770709" y="2344783"/>
            <a:ext cx="9891195" cy="3127248"/>
          </a:xfrm>
        </p:spPr>
        <p:txBody>
          <a:bodyPr/>
          <a:lstStyle/>
          <a:p>
            <a:r>
              <a:rPr lang="tr-TR" dirty="0"/>
              <a:t>Keşif </a:t>
            </a:r>
            <a:r>
              <a:rPr lang="tr-TR" dirty="0">
                <a:sym typeface="Wingdings" panose="05000000000000000000" pitchFamily="2" charset="2"/>
              </a:rPr>
              <a:t> Kariyer Başlangıcı  Kariyer Ortası Kariyer Sonu</a:t>
            </a:r>
          </a:p>
          <a:p>
            <a:pPr marL="0" indent="0">
              <a:buNone/>
            </a:pPr>
            <a:r>
              <a:rPr lang="tr-TR" dirty="0">
                <a:sym typeface="Wingdings" panose="05000000000000000000" pitchFamily="2" charset="2"/>
              </a:rPr>
              <a:t>   (0-25 yaş) (25-35) yaş (35-55 ) yaş  (55-… ) yaş</a:t>
            </a:r>
          </a:p>
          <a:p>
            <a:pPr marL="0" indent="0">
              <a:buNone/>
            </a:pPr>
            <a:r>
              <a:rPr lang="tr-TR" dirty="0">
                <a:sym typeface="Wingdings" panose="05000000000000000000" pitchFamily="2" charset="2"/>
              </a:rPr>
              <a:t> </a:t>
            </a:r>
            <a:endParaRPr lang="en-GB" dirty="0"/>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904" y="3600618"/>
            <a:ext cx="2934109" cy="2791215"/>
          </a:xfrm>
          <a:prstGeom prst="rect">
            <a:avLst/>
          </a:prstGeom>
        </p:spPr>
      </p:pic>
      <p:pic>
        <p:nvPicPr>
          <p:cNvPr id="7" name="Resim 6" descr="Ekran Kırpma"/>
          <p:cNvPicPr>
            <a:picLocks noChangeAspect="1"/>
          </p:cNvPicPr>
          <p:nvPr/>
        </p:nvPicPr>
        <p:blipFill rotWithShape="1">
          <a:blip r:embed="rId3">
            <a:extLst>
              <a:ext uri="{28A0092B-C50C-407E-A947-70E740481C1C}">
                <a14:useLocalDpi xmlns:a14="http://schemas.microsoft.com/office/drawing/2010/main" val="0"/>
              </a:ext>
            </a:extLst>
          </a:blip>
          <a:srcRect l="5827"/>
          <a:stretch/>
        </p:blipFill>
        <p:spPr>
          <a:xfrm>
            <a:off x="5368493" y="3600618"/>
            <a:ext cx="4808576" cy="2762636"/>
          </a:xfrm>
          <a:prstGeom prst="rect">
            <a:avLst/>
          </a:prstGeom>
        </p:spPr>
      </p:pic>
    </p:spTree>
    <p:extLst>
      <p:ext uri="{BB962C8B-B14F-4D97-AF65-F5344CB8AC3E}">
        <p14:creationId xmlns:p14="http://schemas.microsoft.com/office/powerpoint/2010/main" val="303044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247" y="1176023"/>
            <a:ext cx="7595232" cy="4989646"/>
          </a:xfrm>
          <a:prstGeom prst="rect">
            <a:avLst/>
          </a:prstGeom>
        </p:spPr>
      </p:pic>
    </p:spTree>
    <p:extLst>
      <p:ext uri="{BB962C8B-B14F-4D97-AF65-F5344CB8AC3E}">
        <p14:creationId xmlns:p14="http://schemas.microsoft.com/office/powerpoint/2010/main" val="83935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2149" y="812510"/>
            <a:ext cx="9708315" cy="1344168"/>
          </a:xfrm>
        </p:spPr>
        <p:txBody>
          <a:bodyPr>
            <a:normAutofit/>
          </a:bodyPr>
          <a:lstStyle/>
          <a:p>
            <a:r>
              <a:rPr lang="tr-TR" sz="3600" b="1" dirty="0">
                <a:latin typeface="Arial Black" panose="020B0A04020102020204" pitchFamily="34" charset="0"/>
              </a:rPr>
              <a:t>İŞ</a:t>
            </a:r>
            <a:r>
              <a:rPr lang="tr-TR" sz="3600" dirty="0">
                <a:latin typeface="Arial Black" panose="020B0A04020102020204" pitchFamily="34" charset="0"/>
              </a:rPr>
              <a:t>LETMELERİN KARİYER YÖNETİMİNE BAKIŞ AÇILARI </a:t>
            </a:r>
            <a:endParaRPr lang="en-GB" sz="3600" dirty="0">
              <a:latin typeface="Arial Black" panose="020B0A04020102020204" pitchFamily="34" charset="0"/>
            </a:endParaRPr>
          </a:p>
        </p:txBody>
      </p:sp>
      <p:sp>
        <p:nvSpPr>
          <p:cNvPr id="3" name="İçerik Yer Tutucusu 2"/>
          <p:cNvSpPr>
            <a:spLocks noGrp="1"/>
          </p:cNvSpPr>
          <p:nvPr>
            <p:ph idx="1"/>
          </p:nvPr>
        </p:nvSpPr>
        <p:spPr>
          <a:xfrm>
            <a:off x="862149" y="1999924"/>
            <a:ext cx="9144000" cy="3127248"/>
          </a:xfrm>
        </p:spPr>
        <p:txBody>
          <a:bodyPr>
            <a:normAutofit lnSpcReduction="10000"/>
          </a:bodyPr>
          <a:lstStyle/>
          <a:p>
            <a:pPr algn="just"/>
            <a:r>
              <a:rPr lang="tr-TR" dirty="0"/>
              <a:t>Her ne kadar kariyer planlaması bireysel bir faaliyet gibi görünse de, çalışılan kurum veya firmanın kariyer yönetimi politikaları ve uygulamalarından bağımsız olarak düşünülemez. Kamu kesiminde işe alma, atanma, terfi, eğitim gibi kariyer yönetimini ilgilendiren bir çok alanda önceden belirlenmiş kurallara göre hareket edildiğinden bireyin elinde kariyer planlamasını dayandırabileceği veriler bulunmaktadır.</a:t>
            </a:r>
            <a:endParaRPr lang="en-GB" dirty="0"/>
          </a:p>
        </p:txBody>
      </p:sp>
      <p:pic>
        <p:nvPicPr>
          <p:cNvPr id="1026" name="Picture 2" descr="Businessman with superhero shadow vector concept Premium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538" y="4701323"/>
            <a:ext cx="2406177" cy="191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524078"/>
      </p:ext>
    </p:extLst>
  </p:cSld>
  <p:clrMapOvr>
    <a:masterClrMapping/>
  </p:clrMapOvr>
</p:sld>
</file>

<file path=ppt/theme/theme1.xml><?xml version="1.0" encoding="utf-8"?>
<a:theme xmlns:a="http://schemas.openxmlformats.org/drawingml/2006/main" name="PrismaticVTI">
  <a:themeElements>
    <a:clrScheme name="AnalogousFromRegularSeed_2SEEDS">
      <a:dk1>
        <a:srgbClr val="000000"/>
      </a:dk1>
      <a:lt1>
        <a:srgbClr val="FFFFFF"/>
      </a:lt1>
      <a:dk2>
        <a:srgbClr val="22303B"/>
      </a:dk2>
      <a:lt2>
        <a:srgbClr val="E8E3E2"/>
      </a:lt2>
      <a:accent1>
        <a:srgbClr val="19AFD4"/>
      </a:accent1>
      <a:accent2>
        <a:srgbClr val="21B594"/>
      </a:accent2>
      <a:accent3>
        <a:srgbClr val="2A73E5"/>
      </a:accent3>
      <a:accent4>
        <a:srgbClr val="D41934"/>
      </a:accent4>
      <a:accent5>
        <a:srgbClr val="E55D2A"/>
      </a:accent5>
      <a:accent6>
        <a:srgbClr val="CE9518"/>
      </a:accent6>
      <a:hlink>
        <a:srgbClr val="BF583F"/>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223</TotalTime>
  <Words>558</Words>
  <Application>Microsoft Office PowerPoint</Application>
  <PresentationFormat>Geniş ekran</PresentationFormat>
  <Paragraphs>60</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Aharoni</vt:lpstr>
      <vt:lpstr>Arial</vt:lpstr>
      <vt:lpstr>Arial Black</vt:lpstr>
      <vt:lpstr>Avenir Next LT Pro</vt:lpstr>
      <vt:lpstr>Open Sans</vt:lpstr>
      <vt:lpstr>PrismaticVTI</vt:lpstr>
      <vt:lpstr>KARİYER NEDİR?</vt:lpstr>
      <vt:lpstr>    KARİYER ? </vt:lpstr>
      <vt:lpstr>PowerPoint Sunusu</vt:lpstr>
      <vt:lpstr>Kariyerin Unsurları</vt:lpstr>
      <vt:lpstr>Kariyer Olgusunun Değişimi</vt:lpstr>
      <vt:lpstr>KARİYER YÖNETİMİ ?</vt:lpstr>
      <vt:lpstr>Bireysel Kariyer Aşamaları </vt:lpstr>
      <vt:lpstr>PowerPoint Sunusu</vt:lpstr>
      <vt:lpstr>İŞLETMELERİN KARİYER YÖNETİMİNE BAKIŞ AÇILARI </vt:lpstr>
      <vt:lpstr>PowerPoint Sunusu</vt:lpstr>
      <vt:lpstr>PowerPoint Sunusu</vt:lpstr>
      <vt:lpstr>PowerPoint Sunusu</vt:lpstr>
      <vt:lpstr>PowerPoint Sunusu</vt:lpstr>
      <vt:lpstr>PowerPoint Sunusu</vt:lpstr>
      <vt:lpstr>PowerPoint Sunusu</vt:lpstr>
      <vt:lpstr>ÖDEV: Kariyer Hedefiniz Hakkında Kendini SWOT Analizinizi Yapınız?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KİŞİSEL ÖZELLİKLER</dc:title>
  <dc:creator>Burak ÇEBİ</dc:creator>
  <cp:lastModifiedBy>Fatih Serbest</cp:lastModifiedBy>
  <cp:revision>16</cp:revision>
  <dcterms:created xsi:type="dcterms:W3CDTF">2022-03-17T15:19:56Z</dcterms:created>
  <dcterms:modified xsi:type="dcterms:W3CDTF">2023-03-31T07:46:09Z</dcterms:modified>
</cp:coreProperties>
</file>