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8" r:id="rId3"/>
    <p:sldId id="279" r:id="rId4"/>
    <p:sldId id="280" r:id="rId5"/>
    <p:sldId id="284" r:id="rId6"/>
    <p:sldId id="282" r:id="rId7"/>
    <p:sldId id="281" r:id="rId8"/>
    <p:sldId id="259" r:id="rId9"/>
    <p:sldId id="283" r:id="rId10"/>
    <p:sldId id="262" r:id="rId11"/>
    <p:sldId id="285" r:id="rId12"/>
    <p:sldId id="263" r:id="rId13"/>
    <p:sldId id="258" r:id="rId14"/>
    <p:sldId id="264" r:id="rId15"/>
    <p:sldId id="265" r:id="rId16"/>
    <p:sldId id="266" r:id="rId17"/>
    <p:sldId id="267" r:id="rId18"/>
    <p:sldId id="268" r:id="rId19"/>
    <p:sldId id="269" r:id="rId20"/>
    <p:sldId id="272" r:id="rId21"/>
    <p:sldId id="270" r:id="rId22"/>
    <p:sldId id="271" r:id="rId23"/>
    <p:sldId id="273" r:id="rId24"/>
    <p:sldId id="274" r:id="rId25"/>
    <p:sldId id="275" r:id="rId26"/>
    <p:sldId id="276" r:id="rId27"/>
    <p:sldId id="277"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tih Serbest" userId="1ef1129c4ea1bb02" providerId="LiveId" clId="{08F61202-E653-49CA-BC81-0572D04E6A32}"/>
    <pc:docChg chg="delSld">
      <pc:chgData name="Fatih Serbest" userId="1ef1129c4ea1bb02" providerId="LiveId" clId="{08F61202-E653-49CA-BC81-0572D04E6A32}" dt="2022-11-19T17:03:13.902" v="21" actId="47"/>
      <pc:docMkLst>
        <pc:docMk/>
      </pc:docMkLst>
      <pc:sldChg chg="del">
        <pc:chgData name="Fatih Serbest" userId="1ef1129c4ea1bb02" providerId="LiveId" clId="{08F61202-E653-49CA-BC81-0572D04E6A32}" dt="2022-11-19T17:03:12.685" v="19" actId="47"/>
        <pc:sldMkLst>
          <pc:docMk/>
          <pc:sldMk cId="0" sldId="256"/>
        </pc:sldMkLst>
      </pc:sldChg>
      <pc:sldChg chg="del">
        <pc:chgData name="Fatih Serbest" userId="1ef1129c4ea1bb02" providerId="LiveId" clId="{08F61202-E653-49CA-BC81-0572D04E6A32}" dt="2022-11-19T17:03:13.902" v="21" actId="47"/>
        <pc:sldMkLst>
          <pc:docMk/>
          <pc:sldMk cId="2152706023" sldId="260"/>
        </pc:sldMkLst>
      </pc:sldChg>
      <pc:sldChg chg="del">
        <pc:chgData name="Fatih Serbest" userId="1ef1129c4ea1bb02" providerId="LiveId" clId="{08F61202-E653-49CA-BC81-0572D04E6A32}" dt="2022-11-19T17:03:13.039" v="20" actId="47"/>
        <pc:sldMkLst>
          <pc:docMk/>
          <pc:sldMk cId="2571576094" sldId="261"/>
        </pc:sldMkLst>
      </pc:sldChg>
      <pc:sldChg chg="del">
        <pc:chgData name="Fatih Serbest" userId="1ef1129c4ea1bb02" providerId="LiveId" clId="{08F61202-E653-49CA-BC81-0572D04E6A32}" dt="2022-11-19T17:03:11.863" v="18" actId="47"/>
        <pc:sldMkLst>
          <pc:docMk/>
          <pc:sldMk cId="0" sldId="287"/>
        </pc:sldMkLst>
      </pc:sldChg>
      <pc:sldChg chg="del">
        <pc:chgData name="Fatih Serbest" userId="1ef1129c4ea1bb02" providerId="LiveId" clId="{08F61202-E653-49CA-BC81-0572D04E6A32}" dt="2022-11-19T17:03:08.629" v="8" actId="47"/>
        <pc:sldMkLst>
          <pc:docMk/>
          <pc:sldMk cId="2096204923" sldId="288"/>
        </pc:sldMkLst>
      </pc:sldChg>
      <pc:sldChg chg="del">
        <pc:chgData name="Fatih Serbest" userId="1ef1129c4ea1bb02" providerId="LiveId" clId="{08F61202-E653-49CA-BC81-0572D04E6A32}" dt="2022-11-19T17:03:08.498" v="7" actId="47"/>
        <pc:sldMkLst>
          <pc:docMk/>
          <pc:sldMk cId="2414192369" sldId="289"/>
        </pc:sldMkLst>
      </pc:sldChg>
      <pc:sldChg chg="del">
        <pc:chgData name="Fatih Serbest" userId="1ef1129c4ea1bb02" providerId="LiveId" clId="{08F61202-E653-49CA-BC81-0572D04E6A32}" dt="2022-11-19T17:03:08.332" v="6" actId="47"/>
        <pc:sldMkLst>
          <pc:docMk/>
          <pc:sldMk cId="3735645667" sldId="290"/>
        </pc:sldMkLst>
      </pc:sldChg>
      <pc:sldChg chg="del">
        <pc:chgData name="Fatih Serbest" userId="1ef1129c4ea1bb02" providerId="LiveId" clId="{08F61202-E653-49CA-BC81-0572D04E6A32}" dt="2022-11-19T17:03:08.174" v="5" actId="47"/>
        <pc:sldMkLst>
          <pc:docMk/>
          <pc:sldMk cId="2025887021" sldId="292"/>
        </pc:sldMkLst>
      </pc:sldChg>
      <pc:sldChg chg="del">
        <pc:chgData name="Fatih Serbest" userId="1ef1129c4ea1bb02" providerId="LiveId" clId="{08F61202-E653-49CA-BC81-0572D04E6A32}" dt="2022-11-19T17:03:09.944" v="16" actId="47"/>
        <pc:sldMkLst>
          <pc:docMk/>
          <pc:sldMk cId="2683714919" sldId="293"/>
        </pc:sldMkLst>
      </pc:sldChg>
      <pc:sldChg chg="del">
        <pc:chgData name="Fatih Serbest" userId="1ef1129c4ea1bb02" providerId="LiveId" clId="{08F61202-E653-49CA-BC81-0572D04E6A32}" dt="2022-11-19T17:03:10.087" v="17" actId="47"/>
        <pc:sldMkLst>
          <pc:docMk/>
          <pc:sldMk cId="3066003540" sldId="294"/>
        </pc:sldMkLst>
      </pc:sldChg>
      <pc:sldChg chg="del">
        <pc:chgData name="Fatih Serbest" userId="1ef1129c4ea1bb02" providerId="LiveId" clId="{08F61202-E653-49CA-BC81-0572D04E6A32}" dt="2022-11-19T17:03:09.741" v="15" actId="47"/>
        <pc:sldMkLst>
          <pc:docMk/>
          <pc:sldMk cId="4187561141" sldId="295"/>
        </pc:sldMkLst>
      </pc:sldChg>
      <pc:sldChg chg="del">
        <pc:chgData name="Fatih Serbest" userId="1ef1129c4ea1bb02" providerId="LiveId" clId="{08F61202-E653-49CA-BC81-0572D04E6A32}" dt="2022-11-19T17:03:09.587" v="14" actId="47"/>
        <pc:sldMkLst>
          <pc:docMk/>
          <pc:sldMk cId="2496016660" sldId="296"/>
        </pc:sldMkLst>
      </pc:sldChg>
      <pc:sldChg chg="del">
        <pc:chgData name="Fatih Serbest" userId="1ef1129c4ea1bb02" providerId="LiveId" clId="{08F61202-E653-49CA-BC81-0572D04E6A32}" dt="2022-11-19T17:03:09.419" v="13" actId="47"/>
        <pc:sldMkLst>
          <pc:docMk/>
          <pc:sldMk cId="4107561220" sldId="297"/>
        </pc:sldMkLst>
      </pc:sldChg>
      <pc:sldChg chg="del">
        <pc:chgData name="Fatih Serbest" userId="1ef1129c4ea1bb02" providerId="LiveId" clId="{08F61202-E653-49CA-BC81-0572D04E6A32}" dt="2022-11-19T17:03:09.244" v="12" actId="47"/>
        <pc:sldMkLst>
          <pc:docMk/>
          <pc:sldMk cId="2942030941" sldId="298"/>
        </pc:sldMkLst>
      </pc:sldChg>
      <pc:sldChg chg="del">
        <pc:chgData name="Fatih Serbest" userId="1ef1129c4ea1bb02" providerId="LiveId" clId="{08F61202-E653-49CA-BC81-0572D04E6A32}" dt="2022-11-19T17:03:09.120" v="11" actId="47"/>
        <pc:sldMkLst>
          <pc:docMk/>
          <pc:sldMk cId="2094516191" sldId="299"/>
        </pc:sldMkLst>
      </pc:sldChg>
      <pc:sldChg chg="del">
        <pc:chgData name="Fatih Serbest" userId="1ef1129c4ea1bb02" providerId="LiveId" clId="{08F61202-E653-49CA-BC81-0572D04E6A32}" dt="2022-11-19T17:03:08.938" v="10" actId="47"/>
        <pc:sldMkLst>
          <pc:docMk/>
          <pc:sldMk cId="2063130230" sldId="300"/>
        </pc:sldMkLst>
      </pc:sldChg>
      <pc:sldChg chg="del">
        <pc:chgData name="Fatih Serbest" userId="1ef1129c4ea1bb02" providerId="LiveId" clId="{08F61202-E653-49CA-BC81-0572D04E6A32}" dt="2022-11-19T17:03:08.794" v="9" actId="47"/>
        <pc:sldMkLst>
          <pc:docMk/>
          <pc:sldMk cId="2261214907" sldId="301"/>
        </pc:sldMkLst>
      </pc:sldChg>
      <pc:sldChg chg="del">
        <pc:chgData name="Fatih Serbest" userId="1ef1129c4ea1bb02" providerId="LiveId" clId="{08F61202-E653-49CA-BC81-0572D04E6A32}" dt="2022-11-19T17:03:08.002" v="4" actId="47"/>
        <pc:sldMkLst>
          <pc:docMk/>
          <pc:sldMk cId="0" sldId="302"/>
        </pc:sldMkLst>
      </pc:sldChg>
      <pc:sldChg chg="del">
        <pc:chgData name="Fatih Serbest" userId="1ef1129c4ea1bb02" providerId="LiveId" clId="{08F61202-E653-49CA-BC81-0572D04E6A32}" dt="2022-11-19T17:03:07.841" v="3" actId="47"/>
        <pc:sldMkLst>
          <pc:docMk/>
          <pc:sldMk cId="0" sldId="303"/>
        </pc:sldMkLst>
      </pc:sldChg>
      <pc:sldChg chg="del">
        <pc:chgData name="Fatih Serbest" userId="1ef1129c4ea1bb02" providerId="LiveId" clId="{08F61202-E653-49CA-BC81-0572D04E6A32}" dt="2022-11-19T17:03:07.675" v="2" actId="47"/>
        <pc:sldMkLst>
          <pc:docMk/>
          <pc:sldMk cId="0" sldId="304"/>
        </pc:sldMkLst>
      </pc:sldChg>
      <pc:sldChg chg="del">
        <pc:chgData name="Fatih Serbest" userId="1ef1129c4ea1bb02" providerId="LiveId" clId="{08F61202-E653-49CA-BC81-0572D04E6A32}" dt="2022-11-19T17:03:07.516" v="1" actId="47"/>
        <pc:sldMkLst>
          <pc:docMk/>
          <pc:sldMk cId="0" sldId="305"/>
        </pc:sldMkLst>
      </pc:sldChg>
      <pc:sldChg chg="del">
        <pc:chgData name="Fatih Serbest" userId="1ef1129c4ea1bb02" providerId="LiveId" clId="{08F61202-E653-49CA-BC81-0572D04E6A32}" dt="2022-11-19T17:03:07.201" v="0" actId="47"/>
        <pc:sldMkLst>
          <pc:docMk/>
          <pc:sldMk cId="0" sldId="306"/>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8EF4E4-B034-4540-BB5D-0A91DA3FD1BC}" type="doc">
      <dgm:prSet loTypeId="urn:microsoft.com/office/officeart/2005/8/layout/hierarchy1" loCatId="hierarchy" qsTypeId="urn:microsoft.com/office/officeart/2005/8/quickstyle/simple1" qsCatId="simple" csTypeId="urn:microsoft.com/office/officeart/2005/8/colors/accent3_5" csCatId="accent3" phldr="1"/>
      <dgm:spPr/>
      <dgm:t>
        <a:bodyPr/>
        <a:lstStyle/>
        <a:p>
          <a:endParaRPr lang="tr-TR"/>
        </a:p>
      </dgm:t>
    </dgm:pt>
    <dgm:pt modelId="{F2BE0908-7353-4047-B371-AEF74195EA4D}">
      <dgm:prSet phldrT="[Metin]"/>
      <dgm:spPr/>
      <dgm:t>
        <a:bodyPr/>
        <a:lstStyle/>
        <a:p>
          <a:r>
            <a:rPr lang="tr-TR" dirty="0"/>
            <a:t>SOSYAL GÜVENLİK</a:t>
          </a:r>
        </a:p>
      </dgm:t>
    </dgm:pt>
    <dgm:pt modelId="{61845E2A-4430-4F78-90CC-8F6B7C5F19DE}" type="parTrans" cxnId="{8DA5C583-EBE6-4B9A-9786-3B8C309902F3}">
      <dgm:prSet/>
      <dgm:spPr/>
      <dgm:t>
        <a:bodyPr/>
        <a:lstStyle/>
        <a:p>
          <a:endParaRPr lang="tr-TR"/>
        </a:p>
      </dgm:t>
    </dgm:pt>
    <dgm:pt modelId="{117FCAF0-89EC-441E-B5CC-94144D5878E7}" type="sibTrans" cxnId="{8DA5C583-EBE6-4B9A-9786-3B8C309902F3}">
      <dgm:prSet/>
      <dgm:spPr/>
      <dgm:t>
        <a:bodyPr/>
        <a:lstStyle/>
        <a:p>
          <a:endParaRPr lang="tr-TR"/>
        </a:p>
      </dgm:t>
    </dgm:pt>
    <dgm:pt modelId="{3FD793C0-3BFC-4BCF-BE3E-73D2BD98217F}">
      <dgm:prSet phldrT="[Metin]"/>
      <dgm:spPr/>
      <dgm:t>
        <a:bodyPr/>
        <a:lstStyle/>
        <a:p>
          <a:r>
            <a:rPr lang="tr-TR" dirty="0"/>
            <a:t>GENEL BÜTÇE İLE FİNANSE EDİLME</a:t>
          </a:r>
        </a:p>
      </dgm:t>
    </dgm:pt>
    <dgm:pt modelId="{CDEE0C79-2A6A-4A8F-8046-162CC56516D6}" type="parTrans" cxnId="{874B0F76-4A9A-46EA-ABB5-8B34ABAA3526}">
      <dgm:prSet/>
      <dgm:spPr/>
      <dgm:t>
        <a:bodyPr/>
        <a:lstStyle/>
        <a:p>
          <a:endParaRPr lang="tr-TR"/>
        </a:p>
      </dgm:t>
    </dgm:pt>
    <dgm:pt modelId="{98C97080-E0E1-4CF0-BEB0-7827CF47B084}" type="sibTrans" cxnId="{874B0F76-4A9A-46EA-ABB5-8B34ABAA3526}">
      <dgm:prSet/>
      <dgm:spPr/>
      <dgm:t>
        <a:bodyPr/>
        <a:lstStyle/>
        <a:p>
          <a:endParaRPr lang="tr-TR"/>
        </a:p>
      </dgm:t>
    </dgm:pt>
    <dgm:pt modelId="{18248832-4D0F-46C0-8B9A-7A186248E9DC}">
      <dgm:prSet phldrT="[Metin]"/>
      <dgm:spPr/>
      <dgm:t>
        <a:bodyPr/>
        <a:lstStyle/>
        <a:p>
          <a:r>
            <a:rPr lang="tr-TR" dirty="0"/>
            <a:t>SOSYAL YARDIM</a:t>
          </a:r>
        </a:p>
      </dgm:t>
    </dgm:pt>
    <dgm:pt modelId="{599D3D52-FA02-457C-852B-2FA4C371B11C}" type="parTrans" cxnId="{089AEDAE-D2EC-4A6A-AEBD-76E944E6C79C}">
      <dgm:prSet/>
      <dgm:spPr/>
      <dgm:t>
        <a:bodyPr/>
        <a:lstStyle/>
        <a:p>
          <a:endParaRPr lang="tr-TR"/>
        </a:p>
      </dgm:t>
    </dgm:pt>
    <dgm:pt modelId="{CE7D2B92-C49E-4DCB-8DF3-957C6F7DC8B7}" type="sibTrans" cxnId="{089AEDAE-D2EC-4A6A-AEBD-76E944E6C79C}">
      <dgm:prSet/>
      <dgm:spPr/>
      <dgm:t>
        <a:bodyPr/>
        <a:lstStyle/>
        <a:p>
          <a:endParaRPr lang="tr-TR"/>
        </a:p>
      </dgm:t>
    </dgm:pt>
    <dgm:pt modelId="{4C9B14E7-8923-4A90-8577-1772D8A3E96A}">
      <dgm:prSet phldrT="[Metin]"/>
      <dgm:spPr/>
      <dgm:t>
        <a:bodyPr/>
        <a:lstStyle/>
        <a:p>
          <a:r>
            <a:rPr lang="tr-TR" dirty="0"/>
            <a:t>SOSYAL HİMET</a:t>
          </a:r>
        </a:p>
      </dgm:t>
    </dgm:pt>
    <dgm:pt modelId="{FDE93393-A68B-46D1-80DC-A3BD6B9E2EAF}" type="parTrans" cxnId="{128F24B3-00BD-46CA-9F89-FA672564904B}">
      <dgm:prSet/>
      <dgm:spPr/>
      <dgm:t>
        <a:bodyPr/>
        <a:lstStyle/>
        <a:p>
          <a:endParaRPr lang="tr-TR"/>
        </a:p>
      </dgm:t>
    </dgm:pt>
    <dgm:pt modelId="{44973798-38DF-4B97-B88E-3BF28AEA7E0E}" type="sibTrans" cxnId="{128F24B3-00BD-46CA-9F89-FA672564904B}">
      <dgm:prSet/>
      <dgm:spPr/>
      <dgm:t>
        <a:bodyPr/>
        <a:lstStyle/>
        <a:p>
          <a:endParaRPr lang="tr-TR"/>
        </a:p>
      </dgm:t>
    </dgm:pt>
    <dgm:pt modelId="{4B6F690F-6625-44FD-8EEF-B7C2FDAC4EA5}">
      <dgm:prSet phldrT="[Metin]"/>
      <dgm:spPr/>
      <dgm:t>
        <a:bodyPr/>
        <a:lstStyle/>
        <a:p>
          <a:r>
            <a:rPr lang="tr-TR" dirty="0"/>
            <a:t>PRİMLERLE FİNANSE EDİLME,</a:t>
          </a:r>
        </a:p>
        <a:p>
          <a:r>
            <a:rPr lang="tr-TR" dirty="0"/>
            <a:t>(DAĞITIM METODU)</a:t>
          </a:r>
        </a:p>
      </dgm:t>
    </dgm:pt>
    <dgm:pt modelId="{DB848257-1665-4CE3-A1D8-419E6BC5FE95}" type="parTrans" cxnId="{238ADF76-F8DD-4E41-AB0F-0D8539CD9CF6}">
      <dgm:prSet/>
      <dgm:spPr/>
      <dgm:t>
        <a:bodyPr/>
        <a:lstStyle/>
        <a:p>
          <a:endParaRPr lang="tr-TR"/>
        </a:p>
      </dgm:t>
    </dgm:pt>
    <dgm:pt modelId="{7C17679E-6D62-4A68-A63F-E7BE50F3C7F7}" type="sibTrans" cxnId="{238ADF76-F8DD-4E41-AB0F-0D8539CD9CF6}">
      <dgm:prSet/>
      <dgm:spPr/>
      <dgm:t>
        <a:bodyPr/>
        <a:lstStyle/>
        <a:p>
          <a:endParaRPr lang="tr-TR"/>
        </a:p>
      </dgm:t>
    </dgm:pt>
    <dgm:pt modelId="{D3D6CF07-B16F-41B9-914E-1D93E4EB6D19}">
      <dgm:prSet phldrT="[Metin]"/>
      <dgm:spPr/>
      <dgm:t>
        <a:bodyPr/>
        <a:lstStyle/>
        <a:p>
          <a:r>
            <a:rPr lang="tr-TR" dirty="0"/>
            <a:t>SOSYAL SİGORTA</a:t>
          </a:r>
        </a:p>
      </dgm:t>
    </dgm:pt>
    <dgm:pt modelId="{9F262063-66D6-45F2-87B8-1D153EA78D91}" type="parTrans" cxnId="{4381DF66-30D6-4FBA-848F-ED853597EA6C}">
      <dgm:prSet/>
      <dgm:spPr/>
      <dgm:t>
        <a:bodyPr/>
        <a:lstStyle/>
        <a:p>
          <a:endParaRPr lang="tr-TR"/>
        </a:p>
      </dgm:t>
    </dgm:pt>
    <dgm:pt modelId="{A2309F23-9BD8-4939-87FC-044B1B51E57A}" type="sibTrans" cxnId="{4381DF66-30D6-4FBA-848F-ED853597EA6C}">
      <dgm:prSet/>
      <dgm:spPr/>
      <dgm:t>
        <a:bodyPr/>
        <a:lstStyle/>
        <a:p>
          <a:endParaRPr lang="tr-TR"/>
        </a:p>
      </dgm:t>
    </dgm:pt>
    <dgm:pt modelId="{854FAC2D-162A-4A98-AC20-6C6BA75CA7CB}" type="pres">
      <dgm:prSet presAssocID="{578EF4E4-B034-4540-BB5D-0A91DA3FD1BC}" presName="hierChild1" presStyleCnt="0">
        <dgm:presLayoutVars>
          <dgm:chPref val="1"/>
          <dgm:dir/>
          <dgm:animOne val="branch"/>
          <dgm:animLvl val="lvl"/>
          <dgm:resizeHandles/>
        </dgm:presLayoutVars>
      </dgm:prSet>
      <dgm:spPr/>
    </dgm:pt>
    <dgm:pt modelId="{0A1771B2-8D27-4BC9-A754-36460A7C441E}" type="pres">
      <dgm:prSet presAssocID="{F2BE0908-7353-4047-B371-AEF74195EA4D}" presName="hierRoot1" presStyleCnt="0"/>
      <dgm:spPr/>
    </dgm:pt>
    <dgm:pt modelId="{44F52B4D-E018-40CF-9959-617FFE89E8EA}" type="pres">
      <dgm:prSet presAssocID="{F2BE0908-7353-4047-B371-AEF74195EA4D}" presName="composite" presStyleCnt="0"/>
      <dgm:spPr/>
    </dgm:pt>
    <dgm:pt modelId="{C1C363C8-A8E8-41E0-B122-926CB653CB4E}" type="pres">
      <dgm:prSet presAssocID="{F2BE0908-7353-4047-B371-AEF74195EA4D}" presName="background" presStyleLbl="node0" presStyleIdx="0" presStyleCnt="1"/>
      <dgm:spPr/>
    </dgm:pt>
    <dgm:pt modelId="{D9B1BE7F-9F9C-4910-8120-5026184CBF89}" type="pres">
      <dgm:prSet presAssocID="{F2BE0908-7353-4047-B371-AEF74195EA4D}" presName="text" presStyleLbl="fgAcc0" presStyleIdx="0" presStyleCnt="1">
        <dgm:presLayoutVars>
          <dgm:chPref val="3"/>
        </dgm:presLayoutVars>
      </dgm:prSet>
      <dgm:spPr/>
    </dgm:pt>
    <dgm:pt modelId="{082FE2B8-C2E2-4B03-BC89-007626621113}" type="pres">
      <dgm:prSet presAssocID="{F2BE0908-7353-4047-B371-AEF74195EA4D}" presName="hierChild2" presStyleCnt="0"/>
      <dgm:spPr/>
    </dgm:pt>
    <dgm:pt modelId="{8C824682-7DCA-4C4C-B959-2D423A2B034F}" type="pres">
      <dgm:prSet presAssocID="{CDEE0C79-2A6A-4A8F-8046-162CC56516D6}" presName="Name10" presStyleLbl="parChTrans1D2" presStyleIdx="0" presStyleCnt="2"/>
      <dgm:spPr/>
    </dgm:pt>
    <dgm:pt modelId="{4097B9D4-3353-4881-A031-77BDE3FBD54D}" type="pres">
      <dgm:prSet presAssocID="{3FD793C0-3BFC-4BCF-BE3E-73D2BD98217F}" presName="hierRoot2" presStyleCnt="0"/>
      <dgm:spPr/>
    </dgm:pt>
    <dgm:pt modelId="{CBEC2ECA-6604-4657-9BE0-BEC0A3DBF7F1}" type="pres">
      <dgm:prSet presAssocID="{3FD793C0-3BFC-4BCF-BE3E-73D2BD98217F}" presName="composite2" presStyleCnt="0"/>
      <dgm:spPr/>
    </dgm:pt>
    <dgm:pt modelId="{7CE2C0E4-9C58-41D2-B5C6-0F398D13A5C9}" type="pres">
      <dgm:prSet presAssocID="{3FD793C0-3BFC-4BCF-BE3E-73D2BD98217F}" presName="background2" presStyleLbl="node2" presStyleIdx="0" presStyleCnt="2"/>
      <dgm:spPr/>
    </dgm:pt>
    <dgm:pt modelId="{C27D5ED6-7695-4923-B2F3-1CD2BD943197}" type="pres">
      <dgm:prSet presAssocID="{3FD793C0-3BFC-4BCF-BE3E-73D2BD98217F}" presName="text2" presStyleLbl="fgAcc2" presStyleIdx="0" presStyleCnt="2">
        <dgm:presLayoutVars>
          <dgm:chPref val="3"/>
        </dgm:presLayoutVars>
      </dgm:prSet>
      <dgm:spPr/>
    </dgm:pt>
    <dgm:pt modelId="{B27491F4-F88B-431D-AAB2-340D0ACFC1C3}" type="pres">
      <dgm:prSet presAssocID="{3FD793C0-3BFC-4BCF-BE3E-73D2BD98217F}" presName="hierChild3" presStyleCnt="0"/>
      <dgm:spPr/>
    </dgm:pt>
    <dgm:pt modelId="{30351699-9F20-47D3-A26D-40BAB0442A94}" type="pres">
      <dgm:prSet presAssocID="{599D3D52-FA02-457C-852B-2FA4C371B11C}" presName="Name17" presStyleLbl="parChTrans1D3" presStyleIdx="0" presStyleCnt="3"/>
      <dgm:spPr/>
    </dgm:pt>
    <dgm:pt modelId="{17B3668A-C563-4ED8-94FB-2AB874D43AC4}" type="pres">
      <dgm:prSet presAssocID="{18248832-4D0F-46C0-8B9A-7A186248E9DC}" presName="hierRoot3" presStyleCnt="0"/>
      <dgm:spPr/>
    </dgm:pt>
    <dgm:pt modelId="{53AD6331-FB6F-4884-8D29-DEA4352E74EE}" type="pres">
      <dgm:prSet presAssocID="{18248832-4D0F-46C0-8B9A-7A186248E9DC}" presName="composite3" presStyleCnt="0"/>
      <dgm:spPr/>
    </dgm:pt>
    <dgm:pt modelId="{F1E3E44F-EACE-4BA5-88DE-77F83DC16EE7}" type="pres">
      <dgm:prSet presAssocID="{18248832-4D0F-46C0-8B9A-7A186248E9DC}" presName="background3" presStyleLbl="node3" presStyleIdx="0" presStyleCnt="3"/>
      <dgm:spPr/>
    </dgm:pt>
    <dgm:pt modelId="{7C733BC9-CE45-4CF2-90F2-D374F8C21918}" type="pres">
      <dgm:prSet presAssocID="{18248832-4D0F-46C0-8B9A-7A186248E9DC}" presName="text3" presStyleLbl="fgAcc3" presStyleIdx="0" presStyleCnt="3">
        <dgm:presLayoutVars>
          <dgm:chPref val="3"/>
        </dgm:presLayoutVars>
      </dgm:prSet>
      <dgm:spPr/>
    </dgm:pt>
    <dgm:pt modelId="{C482BA60-B778-43BD-B647-2940513E87BD}" type="pres">
      <dgm:prSet presAssocID="{18248832-4D0F-46C0-8B9A-7A186248E9DC}" presName="hierChild4" presStyleCnt="0"/>
      <dgm:spPr/>
    </dgm:pt>
    <dgm:pt modelId="{239097B6-5EEE-41BD-AC01-878A6952266C}" type="pres">
      <dgm:prSet presAssocID="{FDE93393-A68B-46D1-80DC-A3BD6B9E2EAF}" presName="Name17" presStyleLbl="parChTrans1D3" presStyleIdx="1" presStyleCnt="3"/>
      <dgm:spPr/>
    </dgm:pt>
    <dgm:pt modelId="{E7247D41-F8A3-475D-A241-CA091E7E0109}" type="pres">
      <dgm:prSet presAssocID="{4C9B14E7-8923-4A90-8577-1772D8A3E96A}" presName="hierRoot3" presStyleCnt="0"/>
      <dgm:spPr/>
    </dgm:pt>
    <dgm:pt modelId="{4FBE0281-D4BE-45FD-83C2-51D37A71807F}" type="pres">
      <dgm:prSet presAssocID="{4C9B14E7-8923-4A90-8577-1772D8A3E96A}" presName="composite3" presStyleCnt="0"/>
      <dgm:spPr/>
    </dgm:pt>
    <dgm:pt modelId="{F1737611-4A34-46A9-944E-5F75586B2815}" type="pres">
      <dgm:prSet presAssocID="{4C9B14E7-8923-4A90-8577-1772D8A3E96A}" presName="background3" presStyleLbl="node3" presStyleIdx="1" presStyleCnt="3"/>
      <dgm:spPr/>
    </dgm:pt>
    <dgm:pt modelId="{70FF671A-7D32-4D01-8725-5F741ED03557}" type="pres">
      <dgm:prSet presAssocID="{4C9B14E7-8923-4A90-8577-1772D8A3E96A}" presName="text3" presStyleLbl="fgAcc3" presStyleIdx="1" presStyleCnt="3">
        <dgm:presLayoutVars>
          <dgm:chPref val="3"/>
        </dgm:presLayoutVars>
      </dgm:prSet>
      <dgm:spPr/>
    </dgm:pt>
    <dgm:pt modelId="{0D46CE75-F860-49B8-B1BD-E25A4AA5E8AB}" type="pres">
      <dgm:prSet presAssocID="{4C9B14E7-8923-4A90-8577-1772D8A3E96A}" presName="hierChild4" presStyleCnt="0"/>
      <dgm:spPr/>
    </dgm:pt>
    <dgm:pt modelId="{33FCD869-21A6-40E7-8C12-EA5996CCF2E3}" type="pres">
      <dgm:prSet presAssocID="{DB848257-1665-4CE3-A1D8-419E6BC5FE95}" presName="Name10" presStyleLbl="parChTrans1D2" presStyleIdx="1" presStyleCnt="2"/>
      <dgm:spPr/>
    </dgm:pt>
    <dgm:pt modelId="{9AE431E4-9286-497E-97C4-7F0894E623DC}" type="pres">
      <dgm:prSet presAssocID="{4B6F690F-6625-44FD-8EEF-B7C2FDAC4EA5}" presName="hierRoot2" presStyleCnt="0"/>
      <dgm:spPr/>
    </dgm:pt>
    <dgm:pt modelId="{5C8EB3F3-C76A-4EC5-A525-0E4F0E9711BE}" type="pres">
      <dgm:prSet presAssocID="{4B6F690F-6625-44FD-8EEF-B7C2FDAC4EA5}" presName="composite2" presStyleCnt="0"/>
      <dgm:spPr/>
    </dgm:pt>
    <dgm:pt modelId="{D0EFC23A-7704-49D2-967A-8F0248BAF3D6}" type="pres">
      <dgm:prSet presAssocID="{4B6F690F-6625-44FD-8EEF-B7C2FDAC4EA5}" presName="background2" presStyleLbl="node2" presStyleIdx="1" presStyleCnt="2"/>
      <dgm:spPr/>
    </dgm:pt>
    <dgm:pt modelId="{79D4A882-A560-4E02-9109-DBFC5FA57C46}" type="pres">
      <dgm:prSet presAssocID="{4B6F690F-6625-44FD-8EEF-B7C2FDAC4EA5}" presName="text2" presStyleLbl="fgAcc2" presStyleIdx="1" presStyleCnt="2">
        <dgm:presLayoutVars>
          <dgm:chPref val="3"/>
        </dgm:presLayoutVars>
      </dgm:prSet>
      <dgm:spPr/>
    </dgm:pt>
    <dgm:pt modelId="{B827DCFD-4389-43C8-B136-F16EBCCA45E3}" type="pres">
      <dgm:prSet presAssocID="{4B6F690F-6625-44FD-8EEF-B7C2FDAC4EA5}" presName="hierChild3" presStyleCnt="0"/>
      <dgm:spPr/>
    </dgm:pt>
    <dgm:pt modelId="{28E19B1D-C34C-436A-A318-36518755FDCD}" type="pres">
      <dgm:prSet presAssocID="{9F262063-66D6-45F2-87B8-1D153EA78D91}" presName="Name17" presStyleLbl="parChTrans1D3" presStyleIdx="2" presStyleCnt="3"/>
      <dgm:spPr/>
    </dgm:pt>
    <dgm:pt modelId="{8366598A-240E-4359-8E45-74FAD9E4565D}" type="pres">
      <dgm:prSet presAssocID="{D3D6CF07-B16F-41B9-914E-1D93E4EB6D19}" presName="hierRoot3" presStyleCnt="0"/>
      <dgm:spPr/>
    </dgm:pt>
    <dgm:pt modelId="{9E0D004E-9CC3-450F-80D8-E8713195212B}" type="pres">
      <dgm:prSet presAssocID="{D3D6CF07-B16F-41B9-914E-1D93E4EB6D19}" presName="composite3" presStyleCnt="0"/>
      <dgm:spPr/>
    </dgm:pt>
    <dgm:pt modelId="{35634AEB-7029-4236-BC8B-6019BB85585F}" type="pres">
      <dgm:prSet presAssocID="{D3D6CF07-B16F-41B9-914E-1D93E4EB6D19}" presName="background3" presStyleLbl="node3" presStyleIdx="2" presStyleCnt="3"/>
      <dgm:spPr/>
    </dgm:pt>
    <dgm:pt modelId="{F573F51C-B37C-4740-A9D7-F17BD975E172}" type="pres">
      <dgm:prSet presAssocID="{D3D6CF07-B16F-41B9-914E-1D93E4EB6D19}" presName="text3" presStyleLbl="fgAcc3" presStyleIdx="2" presStyleCnt="3">
        <dgm:presLayoutVars>
          <dgm:chPref val="3"/>
        </dgm:presLayoutVars>
      </dgm:prSet>
      <dgm:spPr/>
    </dgm:pt>
    <dgm:pt modelId="{3427E512-B8E9-406F-A6B9-ABDD2160CED2}" type="pres">
      <dgm:prSet presAssocID="{D3D6CF07-B16F-41B9-914E-1D93E4EB6D19}" presName="hierChild4" presStyleCnt="0"/>
      <dgm:spPr/>
    </dgm:pt>
  </dgm:ptLst>
  <dgm:cxnLst>
    <dgm:cxn modelId="{4532D313-30D3-4A68-9E86-84B42C3B162E}" type="presOf" srcId="{D3D6CF07-B16F-41B9-914E-1D93E4EB6D19}" destId="{F573F51C-B37C-4740-A9D7-F17BD975E172}" srcOrd="0" destOrd="0" presId="urn:microsoft.com/office/officeart/2005/8/layout/hierarchy1"/>
    <dgm:cxn modelId="{0D1BE71A-2A65-487A-A951-A37C060646A3}" type="presOf" srcId="{9F262063-66D6-45F2-87B8-1D153EA78D91}" destId="{28E19B1D-C34C-436A-A318-36518755FDCD}" srcOrd="0" destOrd="0" presId="urn:microsoft.com/office/officeart/2005/8/layout/hierarchy1"/>
    <dgm:cxn modelId="{BCF5E320-B0CC-44FF-8654-ADFE500238C5}" type="presOf" srcId="{4C9B14E7-8923-4A90-8577-1772D8A3E96A}" destId="{70FF671A-7D32-4D01-8725-5F741ED03557}" srcOrd="0" destOrd="0" presId="urn:microsoft.com/office/officeart/2005/8/layout/hierarchy1"/>
    <dgm:cxn modelId="{407B622F-034B-433E-82E6-40072F6797D3}" type="presOf" srcId="{F2BE0908-7353-4047-B371-AEF74195EA4D}" destId="{D9B1BE7F-9F9C-4910-8120-5026184CBF89}" srcOrd="0" destOrd="0" presId="urn:microsoft.com/office/officeart/2005/8/layout/hierarchy1"/>
    <dgm:cxn modelId="{4381DF66-30D6-4FBA-848F-ED853597EA6C}" srcId="{4B6F690F-6625-44FD-8EEF-B7C2FDAC4EA5}" destId="{D3D6CF07-B16F-41B9-914E-1D93E4EB6D19}" srcOrd="0" destOrd="0" parTransId="{9F262063-66D6-45F2-87B8-1D153EA78D91}" sibTransId="{A2309F23-9BD8-4939-87FC-044B1B51E57A}"/>
    <dgm:cxn modelId="{4ABB546E-0A06-4633-B98C-BEE1D96D12D2}" type="presOf" srcId="{DB848257-1665-4CE3-A1D8-419E6BC5FE95}" destId="{33FCD869-21A6-40E7-8C12-EA5996CCF2E3}" srcOrd="0" destOrd="0" presId="urn:microsoft.com/office/officeart/2005/8/layout/hierarchy1"/>
    <dgm:cxn modelId="{874B0F76-4A9A-46EA-ABB5-8B34ABAA3526}" srcId="{F2BE0908-7353-4047-B371-AEF74195EA4D}" destId="{3FD793C0-3BFC-4BCF-BE3E-73D2BD98217F}" srcOrd="0" destOrd="0" parTransId="{CDEE0C79-2A6A-4A8F-8046-162CC56516D6}" sibTransId="{98C97080-E0E1-4CF0-BEB0-7827CF47B084}"/>
    <dgm:cxn modelId="{238ADF76-F8DD-4E41-AB0F-0D8539CD9CF6}" srcId="{F2BE0908-7353-4047-B371-AEF74195EA4D}" destId="{4B6F690F-6625-44FD-8EEF-B7C2FDAC4EA5}" srcOrd="1" destOrd="0" parTransId="{DB848257-1665-4CE3-A1D8-419E6BC5FE95}" sibTransId="{7C17679E-6D62-4A68-A63F-E7BE50F3C7F7}"/>
    <dgm:cxn modelId="{9D316183-C89B-4EE7-900F-B333B94B6411}" type="presOf" srcId="{599D3D52-FA02-457C-852B-2FA4C371B11C}" destId="{30351699-9F20-47D3-A26D-40BAB0442A94}" srcOrd="0" destOrd="0" presId="urn:microsoft.com/office/officeart/2005/8/layout/hierarchy1"/>
    <dgm:cxn modelId="{8DA5C583-EBE6-4B9A-9786-3B8C309902F3}" srcId="{578EF4E4-B034-4540-BB5D-0A91DA3FD1BC}" destId="{F2BE0908-7353-4047-B371-AEF74195EA4D}" srcOrd="0" destOrd="0" parTransId="{61845E2A-4430-4F78-90CC-8F6B7C5F19DE}" sibTransId="{117FCAF0-89EC-441E-B5CC-94144D5878E7}"/>
    <dgm:cxn modelId="{82F88C9A-1F1E-4E68-9A0D-B5A384358603}" type="presOf" srcId="{FDE93393-A68B-46D1-80DC-A3BD6B9E2EAF}" destId="{239097B6-5EEE-41BD-AC01-878A6952266C}" srcOrd="0" destOrd="0" presId="urn:microsoft.com/office/officeart/2005/8/layout/hierarchy1"/>
    <dgm:cxn modelId="{089AEDAE-D2EC-4A6A-AEBD-76E944E6C79C}" srcId="{3FD793C0-3BFC-4BCF-BE3E-73D2BD98217F}" destId="{18248832-4D0F-46C0-8B9A-7A186248E9DC}" srcOrd="0" destOrd="0" parTransId="{599D3D52-FA02-457C-852B-2FA4C371B11C}" sibTransId="{CE7D2B92-C49E-4DCB-8DF3-957C6F7DC8B7}"/>
    <dgm:cxn modelId="{128F24B3-00BD-46CA-9F89-FA672564904B}" srcId="{3FD793C0-3BFC-4BCF-BE3E-73D2BD98217F}" destId="{4C9B14E7-8923-4A90-8577-1772D8A3E96A}" srcOrd="1" destOrd="0" parTransId="{FDE93393-A68B-46D1-80DC-A3BD6B9E2EAF}" sibTransId="{44973798-38DF-4B97-B88E-3BF28AEA7E0E}"/>
    <dgm:cxn modelId="{AC91AFB3-21AC-4EFE-A099-A71355557D34}" type="presOf" srcId="{4B6F690F-6625-44FD-8EEF-B7C2FDAC4EA5}" destId="{79D4A882-A560-4E02-9109-DBFC5FA57C46}" srcOrd="0" destOrd="0" presId="urn:microsoft.com/office/officeart/2005/8/layout/hierarchy1"/>
    <dgm:cxn modelId="{6FFD59B4-C204-4947-BC2F-CC5A8DA92325}" type="presOf" srcId="{CDEE0C79-2A6A-4A8F-8046-162CC56516D6}" destId="{8C824682-7DCA-4C4C-B959-2D423A2B034F}" srcOrd="0" destOrd="0" presId="urn:microsoft.com/office/officeart/2005/8/layout/hierarchy1"/>
    <dgm:cxn modelId="{576131DF-BB1F-4BE9-B182-DC7DB3AA774C}" type="presOf" srcId="{3FD793C0-3BFC-4BCF-BE3E-73D2BD98217F}" destId="{C27D5ED6-7695-4923-B2F3-1CD2BD943197}" srcOrd="0" destOrd="0" presId="urn:microsoft.com/office/officeart/2005/8/layout/hierarchy1"/>
    <dgm:cxn modelId="{22DF7AE2-61CA-4159-A18E-D72E574629FE}" type="presOf" srcId="{578EF4E4-B034-4540-BB5D-0A91DA3FD1BC}" destId="{854FAC2D-162A-4A98-AC20-6C6BA75CA7CB}" srcOrd="0" destOrd="0" presId="urn:microsoft.com/office/officeart/2005/8/layout/hierarchy1"/>
    <dgm:cxn modelId="{E40998E7-4379-44AF-85D1-5D276BF64696}" type="presOf" srcId="{18248832-4D0F-46C0-8B9A-7A186248E9DC}" destId="{7C733BC9-CE45-4CF2-90F2-D374F8C21918}" srcOrd="0" destOrd="0" presId="urn:microsoft.com/office/officeart/2005/8/layout/hierarchy1"/>
    <dgm:cxn modelId="{9EFF9E1D-E462-47A9-9194-9824C6D1EDF3}" type="presParOf" srcId="{854FAC2D-162A-4A98-AC20-6C6BA75CA7CB}" destId="{0A1771B2-8D27-4BC9-A754-36460A7C441E}" srcOrd="0" destOrd="0" presId="urn:microsoft.com/office/officeart/2005/8/layout/hierarchy1"/>
    <dgm:cxn modelId="{070D4BD3-5415-4B80-BBBE-1E9ED2A92EFA}" type="presParOf" srcId="{0A1771B2-8D27-4BC9-A754-36460A7C441E}" destId="{44F52B4D-E018-40CF-9959-617FFE89E8EA}" srcOrd="0" destOrd="0" presId="urn:microsoft.com/office/officeart/2005/8/layout/hierarchy1"/>
    <dgm:cxn modelId="{1241BCD4-E7F9-42BE-BB99-A6826B1F2250}" type="presParOf" srcId="{44F52B4D-E018-40CF-9959-617FFE89E8EA}" destId="{C1C363C8-A8E8-41E0-B122-926CB653CB4E}" srcOrd="0" destOrd="0" presId="urn:microsoft.com/office/officeart/2005/8/layout/hierarchy1"/>
    <dgm:cxn modelId="{F4FD0787-F9FC-4440-9823-239AD64AF7AE}" type="presParOf" srcId="{44F52B4D-E018-40CF-9959-617FFE89E8EA}" destId="{D9B1BE7F-9F9C-4910-8120-5026184CBF89}" srcOrd="1" destOrd="0" presId="urn:microsoft.com/office/officeart/2005/8/layout/hierarchy1"/>
    <dgm:cxn modelId="{3592E3A6-482A-4D09-9FCA-6893E0035870}" type="presParOf" srcId="{0A1771B2-8D27-4BC9-A754-36460A7C441E}" destId="{082FE2B8-C2E2-4B03-BC89-007626621113}" srcOrd="1" destOrd="0" presId="urn:microsoft.com/office/officeart/2005/8/layout/hierarchy1"/>
    <dgm:cxn modelId="{EF22FBBA-1AE4-4A1F-88BE-28167B95FD86}" type="presParOf" srcId="{082FE2B8-C2E2-4B03-BC89-007626621113}" destId="{8C824682-7DCA-4C4C-B959-2D423A2B034F}" srcOrd="0" destOrd="0" presId="urn:microsoft.com/office/officeart/2005/8/layout/hierarchy1"/>
    <dgm:cxn modelId="{8461F6AA-4AFB-4B3E-8DA9-802347DD3F2A}" type="presParOf" srcId="{082FE2B8-C2E2-4B03-BC89-007626621113}" destId="{4097B9D4-3353-4881-A031-77BDE3FBD54D}" srcOrd="1" destOrd="0" presId="urn:microsoft.com/office/officeart/2005/8/layout/hierarchy1"/>
    <dgm:cxn modelId="{686CC728-0196-4CB3-83E4-E544BA3CC630}" type="presParOf" srcId="{4097B9D4-3353-4881-A031-77BDE3FBD54D}" destId="{CBEC2ECA-6604-4657-9BE0-BEC0A3DBF7F1}" srcOrd="0" destOrd="0" presId="urn:microsoft.com/office/officeart/2005/8/layout/hierarchy1"/>
    <dgm:cxn modelId="{18A55B85-B222-4B59-9F8B-BAC932CDAC1D}" type="presParOf" srcId="{CBEC2ECA-6604-4657-9BE0-BEC0A3DBF7F1}" destId="{7CE2C0E4-9C58-41D2-B5C6-0F398D13A5C9}" srcOrd="0" destOrd="0" presId="urn:microsoft.com/office/officeart/2005/8/layout/hierarchy1"/>
    <dgm:cxn modelId="{AD7651DF-2E48-49BB-8C54-8F020305A9F7}" type="presParOf" srcId="{CBEC2ECA-6604-4657-9BE0-BEC0A3DBF7F1}" destId="{C27D5ED6-7695-4923-B2F3-1CD2BD943197}" srcOrd="1" destOrd="0" presId="urn:microsoft.com/office/officeart/2005/8/layout/hierarchy1"/>
    <dgm:cxn modelId="{93F73035-DD91-485A-9DE9-C7ACA651E8EE}" type="presParOf" srcId="{4097B9D4-3353-4881-A031-77BDE3FBD54D}" destId="{B27491F4-F88B-431D-AAB2-340D0ACFC1C3}" srcOrd="1" destOrd="0" presId="urn:microsoft.com/office/officeart/2005/8/layout/hierarchy1"/>
    <dgm:cxn modelId="{CE030C76-7C5D-4ACF-B532-509B248C532C}" type="presParOf" srcId="{B27491F4-F88B-431D-AAB2-340D0ACFC1C3}" destId="{30351699-9F20-47D3-A26D-40BAB0442A94}" srcOrd="0" destOrd="0" presId="urn:microsoft.com/office/officeart/2005/8/layout/hierarchy1"/>
    <dgm:cxn modelId="{8ED333A1-15B5-46CC-B71B-E14A646ECD2E}" type="presParOf" srcId="{B27491F4-F88B-431D-AAB2-340D0ACFC1C3}" destId="{17B3668A-C563-4ED8-94FB-2AB874D43AC4}" srcOrd="1" destOrd="0" presId="urn:microsoft.com/office/officeart/2005/8/layout/hierarchy1"/>
    <dgm:cxn modelId="{CB68F1C1-12E3-465C-8AF4-B6CE691C4892}" type="presParOf" srcId="{17B3668A-C563-4ED8-94FB-2AB874D43AC4}" destId="{53AD6331-FB6F-4884-8D29-DEA4352E74EE}" srcOrd="0" destOrd="0" presId="urn:microsoft.com/office/officeart/2005/8/layout/hierarchy1"/>
    <dgm:cxn modelId="{2C565EF7-C42B-4400-BE9D-0D623C360ACC}" type="presParOf" srcId="{53AD6331-FB6F-4884-8D29-DEA4352E74EE}" destId="{F1E3E44F-EACE-4BA5-88DE-77F83DC16EE7}" srcOrd="0" destOrd="0" presId="urn:microsoft.com/office/officeart/2005/8/layout/hierarchy1"/>
    <dgm:cxn modelId="{D7CC66B2-3EA4-4ED0-9365-C69A04CCEB9F}" type="presParOf" srcId="{53AD6331-FB6F-4884-8D29-DEA4352E74EE}" destId="{7C733BC9-CE45-4CF2-90F2-D374F8C21918}" srcOrd="1" destOrd="0" presId="urn:microsoft.com/office/officeart/2005/8/layout/hierarchy1"/>
    <dgm:cxn modelId="{973ED546-36D0-433B-BD20-2340921AF3AD}" type="presParOf" srcId="{17B3668A-C563-4ED8-94FB-2AB874D43AC4}" destId="{C482BA60-B778-43BD-B647-2940513E87BD}" srcOrd="1" destOrd="0" presId="urn:microsoft.com/office/officeart/2005/8/layout/hierarchy1"/>
    <dgm:cxn modelId="{93F7D296-8ECD-463B-8716-402D62F050EB}" type="presParOf" srcId="{B27491F4-F88B-431D-AAB2-340D0ACFC1C3}" destId="{239097B6-5EEE-41BD-AC01-878A6952266C}" srcOrd="2" destOrd="0" presId="urn:microsoft.com/office/officeart/2005/8/layout/hierarchy1"/>
    <dgm:cxn modelId="{821F784E-0CB7-42E2-9C45-111E8A6137EB}" type="presParOf" srcId="{B27491F4-F88B-431D-AAB2-340D0ACFC1C3}" destId="{E7247D41-F8A3-475D-A241-CA091E7E0109}" srcOrd="3" destOrd="0" presId="urn:microsoft.com/office/officeart/2005/8/layout/hierarchy1"/>
    <dgm:cxn modelId="{1C3135D9-5DB4-4D1D-933E-06C2084EEB9F}" type="presParOf" srcId="{E7247D41-F8A3-475D-A241-CA091E7E0109}" destId="{4FBE0281-D4BE-45FD-83C2-51D37A71807F}" srcOrd="0" destOrd="0" presId="urn:microsoft.com/office/officeart/2005/8/layout/hierarchy1"/>
    <dgm:cxn modelId="{7E6E3AE7-285C-479B-9197-DC721E60A7D1}" type="presParOf" srcId="{4FBE0281-D4BE-45FD-83C2-51D37A71807F}" destId="{F1737611-4A34-46A9-944E-5F75586B2815}" srcOrd="0" destOrd="0" presId="urn:microsoft.com/office/officeart/2005/8/layout/hierarchy1"/>
    <dgm:cxn modelId="{BEEAB263-92F8-42D2-9D33-B4A091E8CCDB}" type="presParOf" srcId="{4FBE0281-D4BE-45FD-83C2-51D37A71807F}" destId="{70FF671A-7D32-4D01-8725-5F741ED03557}" srcOrd="1" destOrd="0" presId="urn:microsoft.com/office/officeart/2005/8/layout/hierarchy1"/>
    <dgm:cxn modelId="{3DF677D0-177E-43AA-90AE-7FCB3247E4E7}" type="presParOf" srcId="{E7247D41-F8A3-475D-A241-CA091E7E0109}" destId="{0D46CE75-F860-49B8-B1BD-E25A4AA5E8AB}" srcOrd="1" destOrd="0" presId="urn:microsoft.com/office/officeart/2005/8/layout/hierarchy1"/>
    <dgm:cxn modelId="{5358785A-0BA0-4E45-9AFD-FCFC908C8D6E}" type="presParOf" srcId="{082FE2B8-C2E2-4B03-BC89-007626621113}" destId="{33FCD869-21A6-40E7-8C12-EA5996CCF2E3}" srcOrd="2" destOrd="0" presId="urn:microsoft.com/office/officeart/2005/8/layout/hierarchy1"/>
    <dgm:cxn modelId="{D11E3972-E730-46AA-8089-2CE2CBA045B4}" type="presParOf" srcId="{082FE2B8-C2E2-4B03-BC89-007626621113}" destId="{9AE431E4-9286-497E-97C4-7F0894E623DC}" srcOrd="3" destOrd="0" presId="urn:microsoft.com/office/officeart/2005/8/layout/hierarchy1"/>
    <dgm:cxn modelId="{C902E59C-C461-42BB-9C02-121963EF9902}" type="presParOf" srcId="{9AE431E4-9286-497E-97C4-7F0894E623DC}" destId="{5C8EB3F3-C76A-4EC5-A525-0E4F0E9711BE}" srcOrd="0" destOrd="0" presId="urn:microsoft.com/office/officeart/2005/8/layout/hierarchy1"/>
    <dgm:cxn modelId="{B5777C7A-EEE8-44D6-B3EF-13F6117149B6}" type="presParOf" srcId="{5C8EB3F3-C76A-4EC5-A525-0E4F0E9711BE}" destId="{D0EFC23A-7704-49D2-967A-8F0248BAF3D6}" srcOrd="0" destOrd="0" presId="urn:microsoft.com/office/officeart/2005/8/layout/hierarchy1"/>
    <dgm:cxn modelId="{9CD248EE-982F-4A61-8AE9-46CC87C5BCA0}" type="presParOf" srcId="{5C8EB3F3-C76A-4EC5-A525-0E4F0E9711BE}" destId="{79D4A882-A560-4E02-9109-DBFC5FA57C46}" srcOrd="1" destOrd="0" presId="urn:microsoft.com/office/officeart/2005/8/layout/hierarchy1"/>
    <dgm:cxn modelId="{D0A2F22A-9D73-4AB4-B3D6-F692930627F9}" type="presParOf" srcId="{9AE431E4-9286-497E-97C4-7F0894E623DC}" destId="{B827DCFD-4389-43C8-B136-F16EBCCA45E3}" srcOrd="1" destOrd="0" presId="urn:microsoft.com/office/officeart/2005/8/layout/hierarchy1"/>
    <dgm:cxn modelId="{728026E6-DBF5-4632-A265-E3E0011E031D}" type="presParOf" srcId="{B827DCFD-4389-43C8-B136-F16EBCCA45E3}" destId="{28E19B1D-C34C-436A-A318-36518755FDCD}" srcOrd="0" destOrd="0" presId="urn:microsoft.com/office/officeart/2005/8/layout/hierarchy1"/>
    <dgm:cxn modelId="{BE8713D6-AE44-4565-AFF4-54ADFE186C24}" type="presParOf" srcId="{B827DCFD-4389-43C8-B136-F16EBCCA45E3}" destId="{8366598A-240E-4359-8E45-74FAD9E4565D}" srcOrd="1" destOrd="0" presId="urn:microsoft.com/office/officeart/2005/8/layout/hierarchy1"/>
    <dgm:cxn modelId="{3970E2DF-51D5-4435-8979-B70645898A16}" type="presParOf" srcId="{8366598A-240E-4359-8E45-74FAD9E4565D}" destId="{9E0D004E-9CC3-450F-80D8-E8713195212B}" srcOrd="0" destOrd="0" presId="urn:microsoft.com/office/officeart/2005/8/layout/hierarchy1"/>
    <dgm:cxn modelId="{1549815C-C28C-48D7-82A8-3D7C8E4AE188}" type="presParOf" srcId="{9E0D004E-9CC3-450F-80D8-E8713195212B}" destId="{35634AEB-7029-4236-BC8B-6019BB85585F}" srcOrd="0" destOrd="0" presId="urn:microsoft.com/office/officeart/2005/8/layout/hierarchy1"/>
    <dgm:cxn modelId="{3153CC3D-443D-4D2A-98C3-48E5EE8431C7}" type="presParOf" srcId="{9E0D004E-9CC3-450F-80D8-E8713195212B}" destId="{F573F51C-B37C-4740-A9D7-F17BD975E172}" srcOrd="1" destOrd="0" presId="urn:microsoft.com/office/officeart/2005/8/layout/hierarchy1"/>
    <dgm:cxn modelId="{2B3FC3FA-B154-4469-8FEC-1882B737BEAC}" type="presParOf" srcId="{8366598A-240E-4359-8E45-74FAD9E4565D}" destId="{3427E512-B8E9-406F-A6B9-ABDD2160CED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E19B1D-C34C-436A-A318-36518755FDCD}">
      <dsp:nvSpPr>
        <dsp:cNvPr id="0" name=""/>
        <dsp:cNvSpPr/>
      </dsp:nvSpPr>
      <dsp:spPr>
        <a:xfrm>
          <a:off x="7169121" y="2619731"/>
          <a:ext cx="91440" cy="487862"/>
        </a:xfrm>
        <a:custGeom>
          <a:avLst/>
          <a:gdLst/>
          <a:ahLst/>
          <a:cxnLst/>
          <a:rect l="0" t="0" r="0" b="0"/>
          <a:pathLst>
            <a:path>
              <a:moveTo>
                <a:pt x="45720" y="0"/>
              </a:moveTo>
              <a:lnTo>
                <a:pt x="45720" y="487862"/>
              </a:lnTo>
            </a:path>
          </a:pathLst>
        </a:custGeom>
        <a:noFill/>
        <a:ln w="12700" cap="flat" cmpd="sng" algn="ctr">
          <a:solidFill>
            <a:schemeClr val="accent3">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FCD869-21A6-40E7-8C12-EA5996CCF2E3}">
      <dsp:nvSpPr>
        <dsp:cNvPr id="0" name=""/>
        <dsp:cNvSpPr/>
      </dsp:nvSpPr>
      <dsp:spPr>
        <a:xfrm>
          <a:off x="5677166" y="1066678"/>
          <a:ext cx="1537675" cy="487862"/>
        </a:xfrm>
        <a:custGeom>
          <a:avLst/>
          <a:gdLst/>
          <a:ahLst/>
          <a:cxnLst/>
          <a:rect l="0" t="0" r="0" b="0"/>
          <a:pathLst>
            <a:path>
              <a:moveTo>
                <a:pt x="0" y="0"/>
              </a:moveTo>
              <a:lnTo>
                <a:pt x="0" y="332464"/>
              </a:lnTo>
              <a:lnTo>
                <a:pt x="1537675" y="332464"/>
              </a:lnTo>
              <a:lnTo>
                <a:pt x="1537675" y="487862"/>
              </a:lnTo>
            </a:path>
          </a:pathLst>
        </a:custGeom>
        <a:noFill/>
        <a:ln w="12700" cap="flat" cmpd="sng" algn="ctr">
          <a:solidFill>
            <a:schemeClr val="accent3">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9097B6-5EEE-41BD-AC01-878A6952266C}">
      <dsp:nvSpPr>
        <dsp:cNvPr id="0" name=""/>
        <dsp:cNvSpPr/>
      </dsp:nvSpPr>
      <dsp:spPr>
        <a:xfrm>
          <a:off x="4139490" y="2619731"/>
          <a:ext cx="1025116" cy="487862"/>
        </a:xfrm>
        <a:custGeom>
          <a:avLst/>
          <a:gdLst/>
          <a:ahLst/>
          <a:cxnLst/>
          <a:rect l="0" t="0" r="0" b="0"/>
          <a:pathLst>
            <a:path>
              <a:moveTo>
                <a:pt x="0" y="0"/>
              </a:moveTo>
              <a:lnTo>
                <a:pt x="0" y="332464"/>
              </a:lnTo>
              <a:lnTo>
                <a:pt x="1025116" y="332464"/>
              </a:lnTo>
              <a:lnTo>
                <a:pt x="1025116" y="487862"/>
              </a:lnTo>
            </a:path>
          </a:pathLst>
        </a:custGeom>
        <a:noFill/>
        <a:ln w="12700" cap="flat" cmpd="sng" algn="ctr">
          <a:solidFill>
            <a:schemeClr val="accent3">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351699-9F20-47D3-A26D-40BAB0442A94}">
      <dsp:nvSpPr>
        <dsp:cNvPr id="0" name=""/>
        <dsp:cNvSpPr/>
      </dsp:nvSpPr>
      <dsp:spPr>
        <a:xfrm>
          <a:off x="3114373" y="2619731"/>
          <a:ext cx="1025116" cy="487862"/>
        </a:xfrm>
        <a:custGeom>
          <a:avLst/>
          <a:gdLst/>
          <a:ahLst/>
          <a:cxnLst/>
          <a:rect l="0" t="0" r="0" b="0"/>
          <a:pathLst>
            <a:path>
              <a:moveTo>
                <a:pt x="1025116" y="0"/>
              </a:moveTo>
              <a:lnTo>
                <a:pt x="1025116" y="332464"/>
              </a:lnTo>
              <a:lnTo>
                <a:pt x="0" y="332464"/>
              </a:lnTo>
              <a:lnTo>
                <a:pt x="0" y="487862"/>
              </a:lnTo>
            </a:path>
          </a:pathLst>
        </a:custGeom>
        <a:noFill/>
        <a:ln w="12700" cap="flat" cmpd="sng" algn="ctr">
          <a:solidFill>
            <a:schemeClr val="accent3">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C824682-7DCA-4C4C-B959-2D423A2B034F}">
      <dsp:nvSpPr>
        <dsp:cNvPr id="0" name=""/>
        <dsp:cNvSpPr/>
      </dsp:nvSpPr>
      <dsp:spPr>
        <a:xfrm>
          <a:off x="4139490" y="1066678"/>
          <a:ext cx="1537675" cy="487862"/>
        </a:xfrm>
        <a:custGeom>
          <a:avLst/>
          <a:gdLst/>
          <a:ahLst/>
          <a:cxnLst/>
          <a:rect l="0" t="0" r="0" b="0"/>
          <a:pathLst>
            <a:path>
              <a:moveTo>
                <a:pt x="1537675" y="0"/>
              </a:moveTo>
              <a:lnTo>
                <a:pt x="1537675" y="332464"/>
              </a:lnTo>
              <a:lnTo>
                <a:pt x="0" y="332464"/>
              </a:lnTo>
              <a:lnTo>
                <a:pt x="0" y="487862"/>
              </a:lnTo>
            </a:path>
          </a:pathLst>
        </a:custGeom>
        <a:noFill/>
        <a:ln w="12700" cap="flat" cmpd="sng" algn="ctr">
          <a:solidFill>
            <a:schemeClr val="accent3">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1C363C8-A8E8-41E0-B122-926CB653CB4E}">
      <dsp:nvSpPr>
        <dsp:cNvPr id="0" name=""/>
        <dsp:cNvSpPr/>
      </dsp:nvSpPr>
      <dsp:spPr>
        <a:xfrm>
          <a:off x="4838433" y="1489"/>
          <a:ext cx="1677464" cy="1065189"/>
        </a:xfrm>
        <a:prstGeom prst="roundRect">
          <a:avLst>
            <a:gd name="adj" fmla="val 10000"/>
          </a:avLst>
        </a:prstGeom>
        <a:solidFill>
          <a:schemeClr val="accent3">
            <a:alpha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B1BE7F-9F9C-4910-8120-5026184CBF89}">
      <dsp:nvSpPr>
        <dsp:cNvPr id="0" name=""/>
        <dsp:cNvSpPr/>
      </dsp:nvSpPr>
      <dsp:spPr>
        <a:xfrm>
          <a:off x="5024818" y="178554"/>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tr-TR" sz="1400" kern="1200" dirty="0"/>
            <a:t>SOSYAL GÜVENLİK</a:t>
          </a:r>
        </a:p>
      </dsp:txBody>
      <dsp:txXfrm>
        <a:off x="5056016" y="209752"/>
        <a:ext cx="1615068" cy="1002793"/>
      </dsp:txXfrm>
    </dsp:sp>
    <dsp:sp modelId="{7CE2C0E4-9C58-41D2-B5C6-0F398D13A5C9}">
      <dsp:nvSpPr>
        <dsp:cNvPr id="0" name=""/>
        <dsp:cNvSpPr/>
      </dsp:nvSpPr>
      <dsp:spPr>
        <a:xfrm>
          <a:off x="3300758" y="1554541"/>
          <a:ext cx="1677464" cy="1065189"/>
        </a:xfrm>
        <a:prstGeom prst="roundRect">
          <a:avLst>
            <a:gd name="adj" fmla="val 10000"/>
          </a:avLst>
        </a:prstGeom>
        <a:solidFill>
          <a:schemeClr val="accent3">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7D5ED6-7695-4923-B2F3-1CD2BD943197}">
      <dsp:nvSpPr>
        <dsp:cNvPr id="0" name=""/>
        <dsp:cNvSpPr/>
      </dsp:nvSpPr>
      <dsp:spPr>
        <a:xfrm>
          <a:off x="3487143" y="1731606"/>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3">
              <a:tint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tr-TR" sz="1400" kern="1200" dirty="0"/>
            <a:t>GENEL BÜTÇE İLE FİNANSE EDİLME</a:t>
          </a:r>
        </a:p>
      </dsp:txBody>
      <dsp:txXfrm>
        <a:off x="3518341" y="1762804"/>
        <a:ext cx="1615068" cy="1002793"/>
      </dsp:txXfrm>
    </dsp:sp>
    <dsp:sp modelId="{F1E3E44F-EACE-4BA5-88DE-77F83DC16EE7}">
      <dsp:nvSpPr>
        <dsp:cNvPr id="0" name=""/>
        <dsp:cNvSpPr/>
      </dsp:nvSpPr>
      <dsp:spPr>
        <a:xfrm>
          <a:off x="2275641" y="3107593"/>
          <a:ext cx="1677464" cy="1065189"/>
        </a:xfrm>
        <a:prstGeom prst="roundRect">
          <a:avLst>
            <a:gd name="adj" fmla="val 10000"/>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733BC9-CE45-4CF2-90F2-D374F8C21918}">
      <dsp:nvSpPr>
        <dsp:cNvPr id="0" name=""/>
        <dsp:cNvSpPr/>
      </dsp:nvSpPr>
      <dsp:spPr>
        <a:xfrm>
          <a:off x="2462026" y="3284659"/>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3">
              <a:tint val="7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tr-TR" sz="1400" kern="1200" dirty="0"/>
            <a:t>SOSYAL YARDIM</a:t>
          </a:r>
        </a:p>
      </dsp:txBody>
      <dsp:txXfrm>
        <a:off x="2493224" y="3315857"/>
        <a:ext cx="1615068" cy="1002793"/>
      </dsp:txXfrm>
    </dsp:sp>
    <dsp:sp modelId="{F1737611-4A34-46A9-944E-5F75586B2815}">
      <dsp:nvSpPr>
        <dsp:cNvPr id="0" name=""/>
        <dsp:cNvSpPr/>
      </dsp:nvSpPr>
      <dsp:spPr>
        <a:xfrm>
          <a:off x="4325875" y="3107593"/>
          <a:ext cx="1677464" cy="1065189"/>
        </a:xfrm>
        <a:prstGeom prst="roundRect">
          <a:avLst>
            <a:gd name="adj" fmla="val 10000"/>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FF671A-7D32-4D01-8725-5F741ED03557}">
      <dsp:nvSpPr>
        <dsp:cNvPr id="0" name=""/>
        <dsp:cNvSpPr/>
      </dsp:nvSpPr>
      <dsp:spPr>
        <a:xfrm>
          <a:off x="4512260" y="3284659"/>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3">
              <a:tint val="7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tr-TR" sz="1400" kern="1200" dirty="0"/>
            <a:t>SOSYAL HİMET</a:t>
          </a:r>
        </a:p>
      </dsp:txBody>
      <dsp:txXfrm>
        <a:off x="4543458" y="3315857"/>
        <a:ext cx="1615068" cy="1002793"/>
      </dsp:txXfrm>
    </dsp:sp>
    <dsp:sp modelId="{D0EFC23A-7704-49D2-967A-8F0248BAF3D6}">
      <dsp:nvSpPr>
        <dsp:cNvPr id="0" name=""/>
        <dsp:cNvSpPr/>
      </dsp:nvSpPr>
      <dsp:spPr>
        <a:xfrm>
          <a:off x="6376109" y="1554541"/>
          <a:ext cx="1677464" cy="1065189"/>
        </a:xfrm>
        <a:prstGeom prst="roundRect">
          <a:avLst>
            <a:gd name="adj" fmla="val 10000"/>
          </a:avLst>
        </a:prstGeom>
        <a:solidFill>
          <a:schemeClr val="accent3">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D4A882-A560-4E02-9109-DBFC5FA57C46}">
      <dsp:nvSpPr>
        <dsp:cNvPr id="0" name=""/>
        <dsp:cNvSpPr/>
      </dsp:nvSpPr>
      <dsp:spPr>
        <a:xfrm>
          <a:off x="6562494" y="1731606"/>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3">
              <a:tint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tr-TR" sz="1400" kern="1200" dirty="0"/>
            <a:t>PRİMLERLE FİNANSE EDİLME,</a:t>
          </a:r>
        </a:p>
        <a:p>
          <a:pPr marL="0" lvl="0" indent="0" algn="ctr" defTabSz="622300">
            <a:lnSpc>
              <a:spcPct val="90000"/>
            </a:lnSpc>
            <a:spcBef>
              <a:spcPct val="0"/>
            </a:spcBef>
            <a:spcAft>
              <a:spcPct val="35000"/>
            </a:spcAft>
            <a:buNone/>
          </a:pPr>
          <a:r>
            <a:rPr lang="tr-TR" sz="1400" kern="1200" dirty="0"/>
            <a:t>(DAĞITIM METODU)</a:t>
          </a:r>
        </a:p>
      </dsp:txBody>
      <dsp:txXfrm>
        <a:off x="6593692" y="1762804"/>
        <a:ext cx="1615068" cy="1002793"/>
      </dsp:txXfrm>
    </dsp:sp>
    <dsp:sp modelId="{35634AEB-7029-4236-BC8B-6019BB85585F}">
      <dsp:nvSpPr>
        <dsp:cNvPr id="0" name=""/>
        <dsp:cNvSpPr/>
      </dsp:nvSpPr>
      <dsp:spPr>
        <a:xfrm>
          <a:off x="6376109" y="3107593"/>
          <a:ext cx="1677464" cy="1065189"/>
        </a:xfrm>
        <a:prstGeom prst="roundRect">
          <a:avLst>
            <a:gd name="adj" fmla="val 10000"/>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73F51C-B37C-4740-A9D7-F17BD975E172}">
      <dsp:nvSpPr>
        <dsp:cNvPr id="0" name=""/>
        <dsp:cNvSpPr/>
      </dsp:nvSpPr>
      <dsp:spPr>
        <a:xfrm>
          <a:off x="6562494" y="3284659"/>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3">
              <a:tint val="7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tr-TR" sz="1400" kern="1200" dirty="0"/>
            <a:t>SOSYAL SİGORTA</a:t>
          </a:r>
        </a:p>
      </dsp:txBody>
      <dsp:txXfrm>
        <a:off x="6593692" y="3315857"/>
        <a:ext cx="1615068" cy="100279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5BFB3030-6057-4293-867E-AE0D486280A6}" type="datetimeFigureOut">
              <a:rPr lang="tr-TR" smtClean="0"/>
              <a:t>19.11.2022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20D22E-86E7-4F76-8EAF-A8E439387989}" type="slidenum">
              <a:rPr lang="tr-TR" smtClean="0"/>
              <a:t>‹#›</a:t>
            </a:fld>
            <a:endParaRPr lang="tr-TR"/>
          </a:p>
        </p:txBody>
      </p:sp>
    </p:spTree>
    <p:extLst>
      <p:ext uri="{BB962C8B-B14F-4D97-AF65-F5344CB8AC3E}">
        <p14:creationId xmlns:p14="http://schemas.microsoft.com/office/powerpoint/2010/main" val="1328124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BFB3030-6057-4293-867E-AE0D486280A6}" type="datetimeFigureOut">
              <a:rPr lang="tr-TR" smtClean="0"/>
              <a:t>19.11.2022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20D22E-86E7-4F76-8EAF-A8E439387989}" type="slidenum">
              <a:rPr lang="tr-TR" smtClean="0"/>
              <a:t>‹#›</a:t>
            </a:fld>
            <a:endParaRPr lang="tr-TR"/>
          </a:p>
        </p:txBody>
      </p:sp>
    </p:spTree>
    <p:extLst>
      <p:ext uri="{BB962C8B-B14F-4D97-AF65-F5344CB8AC3E}">
        <p14:creationId xmlns:p14="http://schemas.microsoft.com/office/powerpoint/2010/main" val="722400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BFB3030-6057-4293-867E-AE0D486280A6}" type="datetimeFigureOut">
              <a:rPr lang="tr-TR" smtClean="0"/>
              <a:t>19.11.2022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20D22E-86E7-4F76-8EAF-A8E439387989}" type="slidenum">
              <a:rPr lang="tr-TR" smtClean="0"/>
              <a:t>‹#›</a:t>
            </a:fld>
            <a:endParaRPr lang="tr-TR"/>
          </a:p>
        </p:txBody>
      </p:sp>
    </p:spTree>
    <p:extLst>
      <p:ext uri="{BB962C8B-B14F-4D97-AF65-F5344CB8AC3E}">
        <p14:creationId xmlns:p14="http://schemas.microsoft.com/office/powerpoint/2010/main" val="336171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BFB3030-6057-4293-867E-AE0D486280A6}" type="datetimeFigureOut">
              <a:rPr lang="tr-TR" smtClean="0"/>
              <a:t>19.11.2022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20D22E-86E7-4F76-8EAF-A8E439387989}" type="slidenum">
              <a:rPr lang="tr-TR" smtClean="0"/>
              <a:t>‹#›</a:t>
            </a:fld>
            <a:endParaRPr lang="tr-TR"/>
          </a:p>
        </p:txBody>
      </p:sp>
    </p:spTree>
    <p:extLst>
      <p:ext uri="{BB962C8B-B14F-4D97-AF65-F5344CB8AC3E}">
        <p14:creationId xmlns:p14="http://schemas.microsoft.com/office/powerpoint/2010/main" val="121502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5BFB3030-6057-4293-867E-AE0D486280A6}" type="datetimeFigureOut">
              <a:rPr lang="tr-TR" smtClean="0"/>
              <a:t>19.11.2022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20D22E-86E7-4F76-8EAF-A8E439387989}" type="slidenum">
              <a:rPr lang="tr-TR" smtClean="0"/>
              <a:t>‹#›</a:t>
            </a:fld>
            <a:endParaRPr lang="tr-TR"/>
          </a:p>
        </p:txBody>
      </p:sp>
    </p:spTree>
    <p:extLst>
      <p:ext uri="{BB962C8B-B14F-4D97-AF65-F5344CB8AC3E}">
        <p14:creationId xmlns:p14="http://schemas.microsoft.com/office/powerpoint/2010/main" val="4112210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5BFB3030-6057-4293-867E-AE0D486280A6}" type="datetimeFigureOut">
              <a:rPr lang="tr-TR" smtClean="0"/>
              <a:t>19.11.2022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20D22E-86E7-4F76-8EAF-A8E439387989}" type="slidenum">
              <a:rPr lang="tr-TR" smtClean="0"/>
              <a:t>‹#›</a:t>
            </a:fld>
            <a:endParaRPr lang="tr-TR"/>
          </a:p>
        </p:txBody>
      </p:sp>
    </p:spTree>
    <p:extLst>
      <p:ext uri="{BB962C8B-B14F-4D97-AF65-F5344CB8AC3E}">
        <p14:creationId xmlns:p14="http://schemas.microsoft.com/office/powerpoint/2010/main" val="429563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5BFB3030-6057-4293-867E-AE0D486280A6}" type="datetimeFigureOut">
              <a:rPr lang="tr-TR" smtClean="0"/>
              <a:t>19.11.2022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220D22E-86E7-4F76-8EAF-A8E439387989}" type="slidenum">
              <a:rPr lang="tr-TR" smtClean="0"/>
              <a:t>‹#›</a:t>
            </a:fld>
            <a:endParaRPr lang="tr-TR"/>
          </a:p>
        </p:txBody>
      </p:sp>
    </p:spTree>
    <p:extLst>
      <p:ext uri="{BB962C8B-B14F-4D97-AF65-F5344CB8AC3E}">
        <p14:creationId xmlns:p14="http://schemas.microsoft.com/office/powerpoint/2010/main" val="830160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5BFB3030-6057-4293-867E-AE0D486280A6}" type="datetimeFigureOut">
              <a:rPr lang="tr-TR" smtClean="0"/>
              <a:t>19.11.2022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220D22E-86E7-4F76-8EAF-A8E439387989}" type="slidenum">
              <a:rPr lang="tr-TR" smtClean="0"/>
              <a:t>‹#›</a:t>
            </a:fld>
            <a:endParaRPr lang="tr-TR"/>
          </a:p>
        </p:txBody>
      </p:sp>
    </p:spTree>
    <p:extLst>
      <p:ext uri="{BB962C8B-B14F-4D97-AF65-F5344CB8AC3E}">
        <p14:creationId xmlns:p14="http://schemas.microsoft.com/office/powerpoint/2010/main" val="1406016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BFB3030-6057-4293-867E-AE0D486280A6}" type="datetimeFigureOut">
              <a:rPr lang="tr-TR" smtClean="0"/>
              <a:t>19.11.2022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220D22E-86E7-4F76-8EAF-A8E439387989}" type="slidenum">
              <a:rPr lang="tr-TR" smtClean="0"/>
              <a:t>‹#›</a:t>
            </a:fld>
            <a:endParaRPr lang="tr-TR"/>
          </a:p>
        </p:txBody>
      </p:sp>
    </p:spTree>
    <p:extLst>
      <p:ext uri="{BB962C8B-B14F-4D97-AF65-F5344CB8AC3E}">
        <p14:creationId xmlns:p14="http://schemas.microsoft.com/office/powerpoint/2010/main" val="2348507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5BFB3030-6057-4293-867E-AE0D486280A6}" type="datetimeFigureOut">
              <a:rPr lang="tr-TR" smtClean="0"/>
              <a:t>19.11.2022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20D22E-86E7-4F76-8EAF-A8E439387989}" type="slidenum">
              <a:rPr lang="tr-TR" smtClean="0"/>
              <a:t>‹#›</a:t>
            </a:fld>
            <a:endParaRPr lang="tr-TR"/>
          </a:p>
        </p:txBody>
      </p:sp>
    </p:spTree>
    <p:extLst>
      <p:ext uri="{BB962C8B-B14F-4D97-AF65-F5344CB8AC3E}">
        <p14:creationId xmlns:p14="http://schemas.microsoft.com/office/powerpoint/2010/main" val="4067457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5BFB3030-6057-4293-867E-AE0D486280A6}" type="datetimeFigureOut">
              <a:rPr lang="tr-TR" smtClean="0"/>
              <a:t>19.11.2022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20D22E-86E7-4F76-8EAF-A8E439387989}" type="slidenum">
              <a:rPr lang="tr-TR" smtClean="0"/>
              <a:t>‹#›</a:t>
            </a:fld>
            <a:endParaRPr lang="tr-TR"/>
          </a:p>
        </p:txBody>
      </p:sp>
    </p:spTree>
    <p:extLst>
      <p:ext uri="{BB962C8B-B14F-4D97-AF65-F5344CB8AC3E}">
        <p14:creationId xmlns:p14="http://schemas.microsoft.com/office/powerpoint/2010/main" val="836452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FB3030-6057-4293-867E-AE0D486280A6}" type="datetimeFigureOut">
              <a:rPr lang="tr-TR" smtClean="0"/>
              <a:t>19.11.2022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20D22E-86E7-4F76-8EAF-A8E439387989}" type="slidenum">
              <a:rPr lang="tr-TR" smtClean="0"/>
              <a:t>‹#›</a:t>
            </a:fld>
            <a:endParaRPr lang="tr-TR"/>
          </a:p>
        </p:txBody>
      </p:sp>
    </p:spTree>
    <p:extLst>
      <p:ext uri="{BB962C8B-B14F-4D97-AF65-F5344CB8AC3E}">
        <p14:creationId xmlns:p14="http://schemas.microsoft.com/office/powerpoint/2010/main" val="2557068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a:t>SOSYAL SİGORTALARIN ÖZELLİKLERİ</a:t>
            </a:r>
          </a:p>
        </p:txBody>
      </p:sp>
      <p:sp>
        <p:nvSpPr>
          <p:cNvPr id="3" name="Subtitle 2"/>
          <p:cNvSpPr>
            <a:spLocks noGrp="1"/>
          </p:cNvSpPr>
          <p:nvPr>
            <p:ph type="subTitle" idx="1"/>
          </p:nvPr>
        </p:nvSpPr>
        <p:spPr/>
        <p:txBody>
          <a:bodyPr/>
          <a:lstStyle/>
          <a:p>
            <a:r>
              <a:rPr lang="tr-TR" dirty="0"/>
              <a:t>Dr. Öğr. Üyesi Fatih SERBEST</a:t>
            </a:r>
          </a:p>
          <a:p>
            <a:endParaRPr lang="tr-TR" dirty="0"/>
          </a:p>
        </p:txBody>
      </p:sp>
    </p:spTree>
    <p:extLst>
      <p:ext uri="{BB962C8B-B14F-4D97-AF65-F5344CB8AC3E}">
        <p14:creationId xmlns:p14="http://schemas.microsoft.com/office/powerpoint/2010/main" val="874239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SİGORTALI HAK SAHİBİ</a:t>
            </a:r>
          </a:p>
        </p:txBody>
      </p:sp>
      <p:sp>
        <p:nvSpPr>
          <p:cNvPr id="3" name="İçerik Yer Tutucusu 2"/>
          <p:cNvSpPr>
            <a:spLocks noGrp="1"/>
          </p:cNvSpPr>
          <p:nvPr>
            <p:ph idx="1"/>
          </p:nvPr>
        </p:nvSpPr>
        <p:spPr/>
        <p:txBody>
          <a:bodyPr/>
          <a:lstStyle/>
          <a:p>
            <a:r>
              <a:rPr lang="tr-TR" b="1" dirty="0"/>
              <a:t>Sigortalı</a:t>
            </a:r>
            <a:r>
              <a:rPr lang="tr-TR" dirty="0"/>
              <a:t>: Kısa ve/veya uzun vadeli sigorta kolları bakımından adına prim ödenmesi gereken veya kendi adına prim ödemesi gereken kişiyi, </a:t>
            </a:r>
          </a:p>
          <a:p>
            <a:endParaRPr lang="tr-TR" dirty="0"/>
          </a:p>
          <a:p>
            <a:r>
              <a:rPr lang="tr-TR" b="1" dirty="0"/>
              <a:t>Hak sahibi</a:t>
            </a:r>
            <a:r>
              <a:rPr lang="tr-TR" dirty="0"/>
              <a:t>: Sigortalının veya sürekli iş göremezlik </a:t>
            </a:r>
            <a:r>
              <a:rPr lang="tr-TR" dirty="0">
                <a:solidFill>
                  <a:srgbClr val="FF0000"/>
                </a:solidFill>
              </a:rPr>
              <a:t>geliri</a:t>
            </a:r>
            <a:r>
              <a:rPr lang="tr-TR" dirty="0"/>
              <a:t> ile </a:t>
            </a:r>
            <a:r>
              <a:rPr lang="tr-TR" dirty="0" err="1"/>
              <a:t>malûllük</a:t>
            </a:r>
            <a:r>
              <a:rPr lang="tr-TR" dirty="0"/>
              <a:t>, vazife </a:t>
            </a:r>
            <a:r>
              <a:rPr lang="tr-TR" dirty="0" err="1"/>
              <a:t>malûllüğü</a:t>
            </a:r>
            <a:r>
              <a:rPr lang="tr-TR" dirty="0"/>
              <a:t> veya yaşlılık </a:t>
            </a:r>
            <a:r>
              <a:rPr lang="tr-TR" dirty="0">
                <a:solidFill>
                  <a:srgbClr val="FF0000"/>
                </a:solidFill>
              </a:rPr>
              <a:t>aylığı</a:t>
            </a:r>
            <a:r>
              <a:rPr lang="tr-TR" dirty="0"/>
              <a:t> almakta olanların ölümü halinde, gelir veya aylık bağlanmasına veya toptan ödeme yapılmasına hak kazanan eş, çocuk, ana ve babasını,</a:t>
            </a:r>
          </a:p>
          <a:p>
            <a:endParaRPr lang="tr-TR" dirty="0"/>
          </a:p>
        </p:txBody>
      </p:sp>
    </p:spTree>
    <p:extLst>
      <p:ext uri="{BB962C8B-B14F-4D97-AF65-F5344CB8AC3E}">
        <p14:creationId xmlns:p14="http://schemas.microsoft.com/office/powerpoint/2010/main" val="4280073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SİGORTALI KİMDİR</a:t>
            </a:r>
          </a:p>
        </p:txBody>
      </p:sp>
      <p:sp>
        <p:nvSpPr>
          <p:cNvPr id="3" name="Content Placeholder 2"/>
          <p:cNvSpPr>
            <a:spLocks noGrp="1"/>
          </p:cNvSpPr>
          <p:nvPr>
            <p:ph idx="1"/>
          </p:nvPr>
        </p:nvSpPr>
        <p:spPr/>
        <p:txBody>
          <a:bodyPr>
            <a:normAutofit fontScale="62500" lnSpcReduction="20000"/>
          </a:bodyPr>
          <a:lstStyle/>
          <a:p>
            <a:r>
              <a:rPr lang="tr-TR" dirty="0"/>
              <a:t>a) Hizmet akdi (iş Sözleşmesi)  ile bir veya birden fazla işveren tarafından çalıştırılanlar,</a:t>
            </a:r>
          </a:p>
          <a:p>
            <a:r>
              <a:rPr lang="tr-TR" dirty="0"/>
              <a:t>b) Köy ve mahalle muhtarları ile hizmet akdine bağlı olmaksızın kendi adına ve hesabına bağımsız çalışanlardan ise;</a:t>
            </a:r>
          </a:p>
          <a:p>
            <a:r>
              <a:rPr lang="tr-TR" dirty="0"/>
              <a:t>-	Ticarî k veya serbest mes. kazancı nedeniyle gelir vergisi mükellefi olanlar,</a:t>
            </a:r>
          </a:p>
          <a:p>
            <a:r>
              <a:rPr lang="tr-TR" dirty="0"/>
              <a:t>-	Gelir vergisinden muaf olup, esnaf ve sanatkâr siciline kayıtlı olanlar,</a:t>
            </a:r>
          </a:p>
          <a:p>
            <a:r>
              <a:rPr lang="tr-TR" dirty="0"/>
              <a:t>-	Anonim şirketlerin yönetim kurulu üyesi olan ortakları, sermayesi paylara bölünmüş komandit şirketlerin komandite ortakları, diğer şirket ve donatma iştiraklerinin ise tüm ortakları,</a:t>
            </a:r>
          </a:p>
          <a:p>
            <a:r>
              <a:rPr lang="tr-TR" dirty="0"/>
              <a:t>-	Tarımsal faaliyette bulunanlar, (</a:t>
            </a:r>
          </a:p>
          <a:p>
            <a:r>
              <a:rPr lang="tr-TR" dirty="0"/>
              <a:t>c) Kamu idarelerinde; </a:t>
            </a:r>
          </a:p>
          <a:p>
            <a:r>
              <a:rPr lang="tr-TR" dirty="0"/>
              <a:t>-	Bu maddenin birinci fıkrasının (a) bendine tabi olmayanlardan, kadro ve pozisyonlarda sürekli olarak çalışanlar,</a:t>
            </a:r>
          </a:p>
          <a:p>
            <a:r>
              <a:rPr lang="tr-TR" dirty="0"/>
              <a:t>-	Bu maddenin birinci fıkrasının (a) ve (b) bentlerine tabi olmayanlardan, sözleşmeli olarak çalışanlar ile 657 sayılı Devlet Memurları Kanununun 86 ncı maddesi uyarınca açıktan vekil atananlar, </a:t>
            </a:r>
          </a:p>
          <a:p>
            <a:r>
              <a:rPr lang="tr-TR" dirty="0"/>
              <a:t>sigortalı sayılırlar.</a:t>
            </a:r>
          </a:p>
        </p:txBody>
      </p:sp>
    </p:spTree>
    <p:extLst>
      <p:ext uri="{BB962C8B-B14F-4D97-AF65-F5344CB8AC3E}">
        <p14:creationId xmlns:p14="http://schemas.microsoft.com/office/powerpoint/2010/main" val="583572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BAKMALLA YÜKÜMLÜ OLDUĞU KİŞİ</a:t>
            </a:r>
          </a:p>
        </p:txBody>
      </p:sp>
      <p:sp>
        <p:nvSpPr>
          <p:cNvPr id="3" name="İçerik Yer Tutucusu 2"/>
          <p:cNvSpPr>
            <a:spLocks noGrp="1"/>
          </p:cNvSpPr>
          <p:nvPr>
            <p:ph idx="1"/>
          </p:nvPr>
        </p:nvSpPr>
        <p:spPr/>
        <p:txBody>
          <a:bodyPr>
            <a:normAutofit fontScale="92500" lnSpcReduction="20000"/>
          </a:bodyPr>
          <a:lstStyle/>
          <a:p>
            <a:pPr marL="0" indent="0" algn="just">
              <a:buNone/>
            </a:pPr>
            <a:r>
              <a:rPr lang="tr-TR" dirty="0"/>
              <a:t>Bakmakla yükümlü olduğu kişi: askeri öğrenci adayları ile Jandarma ve Sahil Güvenlik Akademisi öğrenci adayları dışında kalan </a:t>
            </a:r>
            <a:r>
              <a:rPr lang="tr-TR" b="1" dirty="0">
                <a:solidFill>
                  <a:srgbClr val="FF0000"/>
                </a:solidFill>
              </a:rPr>
              <a:t>genel sağlık sigortalısının</a:t>
            </a:r>
            <a:r>
              <a:rPr lang="tr-TR" dirty="0"/>
              <a:t>, sigortalı sayılmayan veya isteğe bağlı sigortalı olmayan, kendi sigortalılığı nedeniyle gelir veya aylık bağlanmamış olan;</a:t>
            </a:r>
          </a:p>
          <a:p>
            <a:pPr marL="0" indent="0" algn="just">
              <a:buNone/>
            </a:pPr>
            <a:r>
              <a:rPr lang="tr-TR" dirty="0"/>
              <a:t>a) Eşini,</a:t>
            </a:r>
          </a:p>
          <a:p>
            <a:pPr marL="0" indent="0" algn="just">
              <a:buNone/>
            </a:pPr>
            <a:r>
              <a:rPr lang="tr-TR" dirty="0"/>
              <a:t>b) 18 yaşını, lise ve dengi öğrenim veya 5/6/1986 tarihli ve 3308 sayılı Meslekî Eğitim Kanununda belirtilen aday çıraklık ve çıraklık eğitimi ile işletmelerde meslekî eğitim görmesi halinde 20 yaşını, yüksek öğrenim görmesi halinde 25 yaşını doldurmamış ve evli olmayan çocukları ile yaşına bakılmaksızın bu Kanuna göre malûl olduğu tespit edilen evli olmayan çocuklarını, </a:t>
            </a:r>
          </a:p>
          <a:p>
            <a:pPr marL="0" indent="0" algn="just">
              <a:buNone/>
            </a:pPr>
            <a:r>
              <a:rPr lang="tr-TR" dirty="0"/>
              <a:t>c) Geçiminin genel sağlık sigortalısı tarafından sağlandığı Kurumca belirlenen kriterlere göre tespit edilen ana ve babasını,</a:t>
            </a:r>
          </a:p>
          <a:p>
            <a:endParaRPr lang="tr-TR" dirty="0"/>
          </a:p>
        </p:txBody>
      </p:sp>
    </p:spTree>
    <p:extLst>
      <p:ext uri="{BB962C8B-B14F-4D97-AF65-F5344CB8AC3E}">
        <p14:creationId xmlns:p14="http://schemas.microsoft.com/office/powerpoint/2010/main" val="1262060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SİGORTALI KİMDİR</a:t>
            </a:r>
          </a:p>
        </p:txBody>
      </p:sp>
      <p:sp>
        <p:nvSpPr>
          <p:cNvPr id="3" name="Content Placeholder 2"/>
          <p:cNvSpPr>
            <a:spLocks noGrp="1"/>
          </p:cNvSpPr>
          <p:nvPr>
            <p:ph idx="1"/>
          </p:nvPr>
        </p:nvSpPr>
        <p:spPr/>
        <p:txBody>
          <a:bodyPr>
            <a:normAutofit fontScale="62500" lnSpcReduction="20000"/>
          </a:bodyPr>
          <a:lstStyle/>
          <a:p>
            <a:pPr marL="0" indent="0">
              <a:buNone/>
            </a:pPr>
            <a:r>
              <a:rPr lang="tr-TR" dirty="0"/>
              <a:t>a) Hizmet akdi (iş Sözleşmesi)  ile bir veya birden fazla işveren tarafından çalıştırılanlar,</a:t>
            </a:r>
          </a:p>
          <a:p>
            <a:pPr marL="0" indent="0">
              <a:buNone/>
            </a:pPr>
            <a:r>
              <a:rPr lang="tr-TR" dirty="0"/>
              <a:t>b) Köy ve mahalle muhtarları ile hizmet akdine bağlı olmaksızın kendi adına ve hesabına bağımsız </a:t>
            </a:r>
            <a:r>
              <a:rPr lang="tr-TR" dirty="0" err="1"/>
              <a:t>çalışanlardanise</a:t>
            </a:r>
            <a:r>
              <a:rPr lang="tr-TR" dirty="0"/>
              <a:t>;</a:t>
            </a:r>
          </a:p>
          <a:p>
            <a:pPr marL="0" indent="0">
              <a:buNone/>
            </a:pPr>
            <a:r>
              <a:rPr lang="tr-TR" dirty="0"/>
              <a:t>-	Ticarî k veya serbest mes. kazancı nedeniyle gelir vergisi mükellefi olanlar,</a:t>
            </a:r>
          </a:p>
          <a:p>
            <a:pPr marL="0" indent="0">
              <a:buNone/>
            </a:pPr>
            <a:r>
              <a:rPr lang="tr-TR" dirty="0"/>
              <a:t>-	Gelir vergisinden muaf olup, esnaf ve sanatkâr siciline kayıtlı olanlar,</a:t>
            </a:r>
          </a:p>
          <a:p>
            <a:pPr marL="0" indent="0">
              <a:buNone/>
            </a:pPr>
            <a:r>
              <a:rPr lang="tr-TR" dirty="0"/>
              <a:t>-	Anonim şirketlerin yönetim kurulu üyesi olan ortakları, sermayesi paylara bölünmüş komandit şirketlerin komandite ortakları, diğer şirket ve donatma iştiraklerinin ise tüm ortakları,</a:t>
            </a:r>
          </a:p>
          <a:p>
            <a:pPr marL="0" indent="0">
              <a:buNone/>
            </a:pPr>
            <a:r>
              <a:rPr lang="tr-TR" dirty="0"/>
              <a:t>-	Tarımsal faaliyette bulunanlar, </a:t>
            </a:r>
          </a:p>
          <a:p>
            <a:pPr marL="0" indent="0">
              <a:buNone/>
            </a:pPr>
            <a:r>
              <a:rPr lang="tr-TR" dirty="0"/>
              <a:t>c) Kamu idarelerinde; </a:t>
            </a:r>
          </a:p>
          <a:p>
            <a:pPr marL="0" indent="0">
              <a:buNone/>
            </a:pPr>
            <a:r>
              <a:rPr lang="tr-TR" dirty="0"/>
              <a:t>-	Bu maddenin birinci fıkrasının (a) bendine tabi olmayanlardan, kadro ve pozisyonlarda sürekli olarak çalışanlar,</a:t>
            </a:r>
          </a:p>
          <a:p>
            <a:pPr marL="0" indent="0">
              <a:buNone/>
            </a:pPr>
            <a:r>
              <a:rPr lang="tr-TR" dirty="0"/>
              <a:t>-	Bu maddenin birinci fıkrasının (a) ve (b) bentlerine tabi olmayanlardan, sözleşmeli olarak çalışanlar ile 657 sayılı Devlet Memurları Kanununun 86 ncı maddesi uyarınca açıktan vekil atananlar, </a:t>
            </a:r>
          </a:p>
          <a:p>
            <a:pPr marL="0" indent="0">
              <a:buNone/>
            </a:pPr>
            <a:r>
              <a:rPr lang="tr-TR" dirty="0"/>
              <a:t>sigortalı sayılırlar.</a:t>
            </a:r>
          </a:p>
        </p:txBody>
      </p:sp>
    </p:spTree>
    <p:extLst>
      <p:ext uri="{BB962C8B-B14F-4D97-AF65-F5344CB8AC3E}">
        <p14:creationId xmlns:p14="http://schemas.microsoft.com/office/powerpoint/2010/main" val="2050205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t>Birinci fıkranın (a) bendi gereği sigortalı sayılanlara ilişkin hükümler;</a:t>
            </a:r>
          </a:p>
        </p:txBody>
      </p:sp>
      <p:sp>
        <p:nvSpPr>
          <p:cNvPr id="3" name="İçerik Yer Tutucusu 2"/>
          <p:cNvSpPr>
            <a:spLocks noGrp="1"/>
          </p:cNvSpPr>
          <p:nvPr>
            <p:ph idx="1"/>
          </p:nvPr>
        </p:nvSpPr>
        <p:spPr/>
        <p:txBody>
          <a:bodyPr>
            <a:normAutofit fontScale="62500" lnSpcReduction="20000"/>
          </a:bodyPr>
          <a:lstStyle/>
          <a:p>
            <a:r>
              <a:rPr lang="tr-TR" dirty="0"/>
              <a:t>a) İşçi sendikaları ve konfederasyonları ile sendika şubelerinin başkanlıkları ve yönetim kurullarına seçilenler,</a:t>
            </a:r>
          </a:p>
          <a:p>
            <a:r>
              <a:rPr lang="tr-TR" dirty="0"/>
              <a:t>b) Bir veya birden fazla işveren tarafından çalıştırılan; film, tiyatro, sahne, gösteri, ses ve saz sanatçıları ile müzik, resim, heykel, dekoratif ve benzeri diğer uğraşları içine alan bütün güzel sanat kollarında çalışanlar ile düşünürler ve yazarlar,</a:t>
            </a:r>
          </a:p>
          <a:p>
            <a:r>
              <a:rPr lang="tr-TR" dirty="0"/>
              <a:t>c) Mütekabiliyet esasına dayalı olarak uluslararası sosyal güvenlik sözleşmesi yapılmış ülke uyruğunda olanlar hariç olmak üzere, yabancı uyruklu kişilerden hizmet akdi ile çalışanlar,</a:t>
            </a:r>
          </a:p>
          <a:p>
            <a:r>
              <a:rPr lang="tr-TR" dirty="0"/>
              <a:t>d) 2/7/1941 tarihli ve 4081 sayılı Çiftçi Mallarının Korunması Hakkında Kanuna göre çalıştırılanlar,</a:t>
            </a:r>
          </a:p>
          <a:p>
            <a:r>
              <a:rPr lang="tr-TR" dirty="0"/>
              <a:t>e) 24/4/1930 tarihli ve 1593 sayılı Umumi </a:t>
            </a:r>
            <a:r>
              <a:rPr lang="tr-TR" dirty="0" err="1"/>
              <a:t>Hıfzısıhha</a:t>
            </a:r>
            <a:r>
              <a:rPr lang="tr-TR" dirty="0"/>
              <a:t> Kanununda belirtilen umumî kadınlar,</a:t>
            </a:r>
          </a:p>
          <a:p>
            <a:r>
              <a:rPr lang="tr-TR" dirty="0"/>
              <a:t>f) Milli Eğitim Bakanlığı tarafından düzenlenen kurslarda usta öğretici olarak çalıştırılanlar, kamu idarelerinde ders ücreti karşılığı görev verilenler ile 657 sayılı Devlet Memurları Kanununun 4 üncü maddesinin (C) bendi kapsamında çalıştırılanlar, </a:t>
            </a:r>
          </a:p>
          <a:p>
            <a:r>
              <a:rPr lang="tr-TR" dirty="0"/>
              <a:t>g) Türkiye İş Kurumu tarafından düzenlenen Toplum Yararına Çalışma Programlarından yararlananlar,</a:t>
            </a:r>
          </a:p>
          <a:p>
            <a:r>
              <a:rPr lang="tr-TR" dirty="0"/>
              <a:t>hakkında da uygulanır. Bu fıkranın (g) bendinde sayılanlar için Türkiye İş Kurumu prim ödeme yükümlüsü olmakla birlikte bu Kanun kapsamında işyeri ve işveren sayılmaz.</a:t>
            </a:r>
          </a:p>
          <a:p>
            <a:endParaRPr lang="tr-TR" dirty="0"/>
          </a:p>
        </p:txBody>
      </p:sp>
    </p:spTree>
    <p:extLst>
      <p:ext uri="{BB962C8B-B14F-4D97-AF65-F5344CB8AC3E}">
        <p14:creationId xmlns:p14="http://schemas.microsoft.com/office/powerpoint/2010/main" val="3131325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Birinci fıkranın (b) bendi gereği sigortalı sayılanlara ilişkin hükümler; </a:t>
            </a:r>
          </a:p>
          <a:p>
            <a:endParaRPr lang="tr-TR" dirty="0"/>
          </a:p>
          <a:p>
            <a:r>
              <a:rPr lang="tr-TR" dirty="0"/>
              <a:t>10/7/1953 tarihli ve 6132 sayılı At Yarışları Hakkında Kanuna tabi jokey ve antrenörler hakkında da uygulanır. </a:t>
            </a:r>
          </a:p>
        </p:txBody>
      </p:sp>
    </p:spTree>
    <p:extLst>
      <p:ext uri="{BB962C8B-B14F-4D97-AF65-F5344CB8AC3E}">
        <p14:creationId xmlns:p14="http://schemas.microsoft.com/office/powerpoint/2010/main" val="574201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Birinci fıkranın (c) bendi gereği sigortalı sayılanlara ilişkin hükümler;</a:t>
            </a:r>
          </a:p>
        </p:txBody>
      </p:sp>
      <p:sp>
        <p:nvSpPr>
          <p:cNvPr id="3" name="İçerik Yer Tutucusu 2"/>
          <p:cNvSpPr>
            <a:spLocks noGrp="1"/>
          </p:cNvSpPr>
          <p:nvPr>
            <p:ph idx="1"/>
          </p:nvPr>
        </p:nvSpPr>
        <p:spPr/>
        <p:txBody>
          <a:bodyPr>
            <a:normAutofit fontScale="62500" lnSpcReduction="20000"/>
          </a:bodyPr>
          <a:lstStyle/>
          <a:p>
            <a:r>
              <a:rPr lang="tr-TR" dirty="0"/>
              <a:t>a) Kuruluş ve personel kanunları veya diğer kanunlar gereğince seçimle veya atama yoluyla kamu idarelerinde göreve gelenlerden; bu görevleri sebebiyle kendilerine ilgili kanunlarında Devlet memurları gibi emeklilik hakkı tanınmış olanlardan hizmet akdi ile çalışmayanlar,</a:t>
            </a:r>
          </a:p>
          <a:p>
            <a:r>
              <a:rPr lang="tr-TR" dirty="0"/>
              <a:t>b) Başbakan, Cumhurbaşkanı yardımcıları, bakanlar, Türkiye Büyük Millet Meclisi üyeleri, belediye başkanları, il encümeninin seçimle gelen üyeleri, </a:t>
            </a:r>
          </a:p>
          <a:p>
            <a:r>
              <a:rPr lang="tr-TR" dirty="0"/>
              <a:t>c) Birinci fıkranın (c) bendi kapsamında iken, bu kapsamdaki kişilerin kurduğu sendikalar ve konfederasyonları ile sendika şubelerinin başkanlıkları ve yönetim kurullarına seçilenlerden aylıksız izne ayrılanlar,</a:t>
            </a:r>
          </a:p>
          <a:p>
            <a:r>
              <a:rPr lang="tr-TR" dirty="0"/>
              <a:t>d) Harp okulları ile fakülte ve yüksek okullarda, Milli Savunma Bakanlığı hesabına okuyan veya kendi hesabına okumakta iken askerî öğrenci olanlar ile astsubay meslek yüksek okulları ve astsubay naspedilmek üzere temel askerlik eğitimine tâbi tutulan adaylar,</a:t>
            </a:r>
          </a:p>
          <a:p>
            <a:r>
              <a:rPr lang="tr-TR" dirty="0"/>
              <a:t>e) Polis Akademisi ile fakülte ve yüksek okullarda, Emniyet Genel Müdürlüğü hesabına okuyan veya kendi hesabına okumakta iken Emniyet Genel Müdürlüğü hesabına okumaya devam eden öğrenciler </a:t>
            </a:r>
            <a:r>
              <a:rPr lang="en-US" dirty="0" err="1"/>
              <a:t>ile</a:t>
            </a:r>
            <a:r>
              <a:rPr lang="en-US" dirty="0"/>
              <a:t> polis </a:t>
            </a:r>
            <a:r>
              <a:rPr lang="en-US" dirty="0" err="1"/>
              <a:t>nasbedilmek</a:t>
            </a:r>
            <a:r>
              <a:rPr lang="en-US" dirty="0"/>
              <a:t> </a:t>
            </a:r>
            <a:r>
              <a:rPr lang="en-US" dirty="0" err="1"/>
              <a:t>üzere</a:t>
            </a:r>
            <a:r>
              <a:rPr lang="en-US" dirty="0"/>
              <a:t> Polis </a:t>
            </a:r>
            <a:r>
              <a:rPr lang="en-US" dirty="0" err="1"/>
              <a:t>Meslek</a:t>
            </a:r>
            <a:r>
              <a:rPr lang="en-US" dirty="0"/>
              <a:t> </a:t>
            </a:r>
            <a:r>
              <a:rPr lang="en-US" dirty="0" err="1"/>
              <a:t>Eğitim</a:t>
            </a:r>
            <a:r>
              <a:rPr lang="en-US" dirty="0"/>
              <a:t> </a:t>
            </a:r>
            <a:r>
              <a:rPr lang="en-US" dirty="0" err="1"/>
              <a:t>Merkezlerinde</a:t>
            </a:r>
            <a:r>
              <a:rPr lang="en-US" dirty="0"/>
              <a:t> </a:t>
            </a:r>
            <a:r>
              <a:rPr lang="en-US" dirty="0" err="1"/>
              <a:t>polislik</a:t>
            </a:r>
            <a:r>
              <a:rPr lang="en-US" dirty="0"/>
              <a:t> </a:t>
            </a:r>
            <a:r>
              <a:rPr lang="en-US" dirty="0" err="1"/>
              <a:t>eğitimine</a:t>
            </a:r>
            <a:r>
              <a:rPr lang="en-US" dirty="0"/>
              <a:t> </a:t>
            </a:r>
            <a:r>
              <a:rPr lang="en-US" dirty="0" err="1"/>
              <a:t>tabi</a:t>
            </a:r>
            <a:r>
              <a:rPr lang="en-US" dirty="0"/>
              <a:t> </a:t>
            </a:r>
            <a:r>
              <a:rPr lang="en-US" dirty="0" err="1"/>
              <a:t>tutulan</a:t>
            </a:r>
            <a:r>
              <a:rPr lang="en-US" dirty="0"/>
              <a:t> </a:t>
            </a:r>
            <a:r>
              <a:rPr lang="en-US" dirty="0" err="1"/>
              <a:t>adaylar</a:t>
            </a:r>
            <a:r>
              <a:rPr lang="tr-TR" dirty="0"/>
              <a:t>,</a:t>
            </a:r>
          </a:p>
          <a:p>
            <a:r>
              <a:rPr lang="tr-TR" dirty="0"/>
              <a:t>f) Jandarma ve Sahil Güvenlik Akademisi ile fakülte ve yüksekokullarda Jandarma Genel Komutanlığı ve Sahil Güvenlik Komutanlığı nam ve hesabına okuyan veya kendi hesabına okumakta iken Jandarma Genel Komutanlığı ve Sahil Güvenlik Komutanlığı nam ve hesabına okumaya devam edenler ile subay ve astsubay naspedilmek üzere temel askerlik eğitimine tabi tutulan adaylar,</a:t>
            </a:r>
          </a:p>
          <a:p>
            <a:r>
              <a:rPr lang="tr-TR" dirty="0"/>
              <a:t>hakkında da uygulanır.</a:t>
            </a:r>
          </a:p>
          <a:p>
            <a:endParaRPr lang="tr-TR" dirty="0"/>
          </a:p>
        </p:txBody>
      </p:sp>
    </p:spTree>
    <p:extLst>
      <p:ext uri="{BB962C8B-B14F-4D97-AF65-F5344CB8AC3E}">
        <p14:creationId xmlns:p14="http://schemas.microsoft.com/office/powerpoint/2010/main" val="1443820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KISMİ SİGORTALILAR</a:t>
            </a:r>
            <a:br>
              <a:rPr lang="tr-TR" b="1" dirty="0"/>
            </a:br>
            <a:r>
              <a:rPr lang="tr-TR" b="1" dirty="0"/>
              <a:t>Bazı sigorta kollarının uygulanacağı sigortalılar</a:t>
            </a:r>
            <a:endParaRPr lang="tr-TR" dirty="0"/>
          </a:p>
        </p:txBody>
      </p:sp>
      <p:sp>
        <p:nvSpPr>
          <p:cNvPr id="3" name="İçerik Yer Tutucusu 2"/>
          <p:cNvSpPr>
            <a:spLocks noGrp="1"/>
          </p:cNvSpPr>
          <p:nvPr>
            <p:ph idx="1"/>
          </p:nvPr>
        </p:nvSpPr>
        <p:spPr/>
        <p:txBody>
          <a:bodyPr>
            <a:normAutofit fontScale="62500" lnSpcReduction="20000"/>
          </a:bodyPr>
          <a:lstStyle/>
          <a:p>
            <a:r>
              <a:rPr lang="tr-TR" dirty="0"/>
              <a:t>a) Hizmet akdi ile çalışmamakla birlikte, ceza infaz kurumları ile tutukevleri bünyesinde oluşturulan tesis, atölye ve benzeri ünitelerde çalıştırılan hükümlü ve tutuklular hakkında, iş kazası ve meslek hastalığı ile analık sigortası uygulanır</a:t>
            </a:r>
          </a:p>
          <a:p>
            <a:r>
              <a:rPr lang="tr-TR" dirty="0"/>
              <a:t>b) 5/6/1986 tarihli ve 3308 sayılı Meslekî Eğitim Kanununda belirtilen </a:t>
            </a:r>
            <a:r>
              <a:rPr lang="tr-TR" dirty="0">
                <a:solidFill>
                  <a:srgbClr val="FF0000"/>
                </a:solidFill>
              </a:rPr>
              <a:t>aday çırak, çırak ve işletmelerde meslekî eğitim gören öğrenciler hakkında iş kazası ve meslek hastalığı ile hastalık sigortası; </a:t>
            </a:r>
            <a:endParaRPr lang="tr-TR" dirty="0"/>
          </a:p>
          <a:p>
            <a:r>
              <a:rPr lang="tr-TR" dirty="0"/>
              <a:t>c) Harp malulleri ile 2330 sayılı Nakdi Tazminat ve Aylık Bağlanması Hakkında Kanuna veya 2330 sayılı Kanun hükümleri veya 8/6/1949 tarihli ve 5434 sayılı Kanunun 56 </a:t>
            </a:r>
            <a:r>
              <a:rPr lang="tr-TR" dirty="0" err="1"/>
              <a:t>ncı</a:t>
            </a:r>
            <a:r>
              <a:rPr lang="tr-TR" dirty="0"/>
              <a:t> maddesi uygulanarak aylık bağlanmasını gerektiren kanunlara göre vazife malullüğü aylığı bağlanmış malullerden, 4 üncü maddenin birinci fıkrasının (a), (b) ve (c) bentleri kapsamında sigortalı olarak çalışmaya başlayanların aylıkları kesilmez.</a:t>
            </a:r>
            <a:r>
              <a:rPr lang="tr-TR" b="1" dirty="0"/>
              <a:t> </a:t>
            </a:r>
            <a:r>
              <a:rPr lang="tr-TR" dirty="0"/>
              <a:t>Aylıkları kesilmeksizin 4 üncü maddenin birinci fıkrasının (c) bendi kapsamında çalışanlar hakkında uzun vadeli sigorta kolları</a:t>
            </a:r>
            <a:r>
              <a:rPr lang="tr-TR" dirty="0">
                <a:solidFill>
                  <a:srgbClr val="FF0000"/>
                </a:solidFill>
              </a:rPr>
              <a:t>, 4 üncü maddenin birinci fıkrasının (a) ve (b) bentleri kapsamında çalışanlar hakkında ise iş kazası ve meslek hastalığı sigortası hükümleri uygulanır</a:t>
            </a:r>
            <a:r>
              <a:rPr lang="tr-TR" dirty="0"/>
              <a:t>. İş kazası ve meslek hastalığı sigortası hükümleri uygulananların uzun vadeli sigorta kollarına tabi olmayı isteyebilirler</a:t>
            </a:r>
          </a:p>
          <a:p>
            <a:r>
              <a:rPr lang="tr-TR" dirty="0"/>
              <a:t>d) Türkiye İş Kurumu tarafından düzenlenen meslek edindirme, geliştirme ve değiştirme eğitimine katılan kursiyerler, 4 üncü maddenin birinci fıkrasının (a) bendi kapsamında sigortalı sayılırlar ve bunlar hakkında iş kazası ve meslek hastalığı sigortası ile genel sağlık sigortası hükümleri uygulanır.</a:t>
            </a:r>
            <a:r>
              <a:rPr lang="tr-TR" b="1" dirty="0"/>
              <a:t> </a:t>
            </a:r>
            <a:r>
              <a:rPr lang="tr-TR" dirty="0"/>
              <a:t>Bunlar için Türkiye İş Kurumu prim ödeme yükümlüsü olmakla birlikte bu Kanun kapsamında işyeri ve işveren sayılmaz.</a:t>
            </a:r>
          </a:p>
          <a:p>
            <a:r>
              <a:rPr lang="tr-TR" dirty="0"/>
              <a:t>	</a:t>
            </a:r>
          </a:p>
        </p:txBody>
      </p:sp>
    </p:spTree>
    <p:extLst>
      <p:ext uri="{BB962C8B-B14F-4D97-AF65-F5344CB8AC3E}">
        <p14:creationId xmlns:p14="http://schemas.microsoft.com/office/powerpoint/2010/main" val="1915172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b="1" dirty="0"/>
              <a:t>Ülkemiz ile sosyal güvenlik sözleşmesi olmayan ülkelerde iş üstlenen işverenlerce yurt dışındaki işyerlerinde çalıştırılmak üzere götürülen Türk işçileri </a:t>
            </a:r>
            <a:r>
              <a:rPr lang="tr-TR" dirty="0"/>
              <a:t>;</a:t>
            </a:r>
          </a:p>
          <a:p>
            <a:r>
              <a:rPr lang="tr-TR" dirty="0"/>
              <a:t>- 4 üncü maddenin birinci fıkrasının (a) bendi kapsamında sigortalı sayılır ve bunlar hakkında kısa vadeli sigorta kolları ile genel sağlık sigortası hükümleri uygulanır. </a:t>
            </a:r>
          </a:p>
          <a:p>
            <a:r>
              <a:rPr lang="tr-TR" dirty="0"/>
              <a:t>- Bu sigortalıların uzun vadeli sigorta kollarına tabi olmak istemeleri halinde, 50 </a:t>
            </a:r>
            <a:r>
              <a:rPr lang="tr-TR" dirty="0" err="1"/>
              <a:t>nci</a:t>
            </a:r>
            <a:r>
              <a:rPr lang="tr-TR" dirty="0"/>
              <a:t> maddenin ikinci fıkrasındaki Türkiye’de yasal olarak ikamet etme şartı ile haklarında isteğe bağlı sigorta hükümleri uygulanır. </a:t>
            </a:r>
          </a:p>
          <a:p>
            <a:r>
              <a:rPr lang="tr-TR" dirty="0"/>
              <a:t>- Bu kapsamda, isteğe bağlı sigorta hükümlerinden yararlananlardan ayrıca genel sağlık sigortası primi alınmaz.</a:t>
            </a:r>
          </a:p>
          <a:p>
            <a:r>
              <a:rPr lang="tr-TR" dirty="0"/>
              <a:t>- Bu bent kapsamında yurt dışındaki işyerlerinde çalışan sigortalıların, bu sürede ödedikleri isteğe bağlı sigorta primleri 4 üncü maddenin birinci fıkrasının (a) bendi kapsamında sigortalılık sayılır. (</a:t>
            </a:r>
            <a:r>
              <a:rPr lang="tr-TR" i="1" u="sng" dirty="0"/>
              <a:t>Normal Durumda isteğe bağlı sigortalılar 4-b sigortalılardır</a:t>
            </a:r>
            <a:r>
              <a:rPr lang="tr-TR" dirty="0"/>
              <a:t>)</a:t>
            </a:r>
          </a:p>
        </p:txBody>
      </p:sp>
    </p:spTree>
    <p:extLst>
      <p:ext uri="{BB962C8B-B14F-4D97-AF65-F5344CB8AC3E}">
        <p14:creationId xmlns:p14="http://schemas.microsoft.com/office/powerpoint/2010/main" val="148850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Sigortalı sayılmayanlar </a:t>
            </a:r>
            <a:endParaRPr lang="tr-TR" dirty="0"/>
          </a:p>
        </p:txBody>
      </p:sp>
      <p:sp>
        <p:nvSpPr>
          <p:cNvPr id="3" name="İçerik Yer Tutucusu 2"/>
          <p:cNvSpPr>
            <a:spLocks noGrp="1"/>
          </p:cNvSpPr>
          <p:nvPr>
            <p:ph idx="1"/>
          </p:nvPr>
        </p:nvSpPr>
        <p:spPr/>
        <p:txBody>
          <a:bodyPr>
            <a:normAutofit fontScale="55000" lnSpcReduction="20000"/>
          </a:bodyPr>
          <a:lstStyle/>
          <a:p>
            <a:r>
              <a:rPr lang="tr-TR" dirty="0"/>
              <a:t>İşverenin işyerinde ücretsiz çalışan eşi,</a:t>
            </a:r>
          </a:p>
          <a:p>
            <a:r>
              <a:rPr lang="tr-TR" dirty="0"/>
              <a:t>Aynı konutta birlikte yaşayan ve üçüncü derece dahil bu dereceye kadar hısımlar arasında ve aralarına dışardan başka kimse katılmaksızın, yaşadıkları konut içinde yapılan işlerde çalışanlar,</a:t>
            </a:r>
          </a:p>
          <a:p>
            <a:r>
              <a:rPr lang="tr-TR" dirty="0"/>
              <a:t>Ev hizmetlerinde çalışanlar (Kanunun ek 9 uncu maddesinin ikinci fıkrası kapsamında sigortalı olanlar ile ücretle aynı kişi yanında ay içinde 10 gün ve daha fazla süreyle çalışanlar hariç),</a:t>
            </a:r>
          </a:p>
          <a:p>
            <a:r>
              <a:rPr lang="tr-TR" dirty="0"/>
              <a:t>Askerlik hizmetlerini er ve erbaş olarak yapmakta olanlar ile yedek subay okulu öğrencileri,</a:t>
            </a:r>
          </a:p>
          <a:p>
            <a:r>
              <a:rPr lang="tr-TR" dirty="0"/>
              <a:t>Uluslararası sosyal güvenlik sözleşmeleri hükümleri saklı kalmak kaydıyla; </a:t>
            </a:r>
            <a:r>
              <a:rPr lang="tr-TR" b="1" dirty="0"/>
              <a:t>yabancı bir ülkede kurulu herhangi bir kuruluş tarafından ve o kuruluş adına ve hesabına Türkiye’ye üç ayı geçmemek üzere bir iş için gönderilen ve yabancı ülkede sosyal sigortaya tabi olduğunu belgeleyen kişiler ile Türkiye’de kendi adına ve hesabına bağımsız çalışanlardan, yurt dışında ikamet eden ve o ülke sosyal güvenlik mevzuatına tabi olanlar</a:t>
            </a:r>
            <a:r>
              <a:rPr lang="tr-TR" dirty="0"/>
              <a:t>,</a:t>
            </a:r>
          </a:p>
          <a:p>
            <a:r>
              <a:rPr lang="tr-TR" dirty="0"/>
              <a:t>yüksek okullarda fiilen normal eğitim süreleri içinde yapılan, tatbikî mahiyetteki yapım ve üretim işlerinde çalışan öğrenciler,</a:t>
            </a:r>
          </a:p>
          <a:p>
            <a:r>
              <a:rPr lang="tr-TR" dirty="0"/>
              <a:t>Sağlık hizmet sunucuları tarafından işe alıştırılmakta olan veya </a:t>
            </a:r>
            <a:r>
              <a:rPr lang="tr-TR" dirty="0" err="1"/>
              <a:t>rehabilite</a:t>
            </a:r>
            <a:r>
              <a:rPr lang="tr-TR" dirty="0"/>
              <a:t> edilen, hasta veya malûller,</a:t>
            </a:r>
          </a:p>
          <a:p>
            <a:r>
              <a:rPr lang="tr-TR" dirty="0"/>
              <a:t>4 üncü maddenin birinci fıkrasının (b) ve (c) bentleri gereği sigortalı sayılması gerekenlerden 18 yaşını doldurmamış olanlar,</a:t>
            </a:r>
          </a:p>
          <a:p>
            <a:r>
              <a:rPr lang="tr-TR" u="sng" dirty="0"/>
              <a:t>Kamu idarelerinde </a:t>
            </a:r>
            <a:r>
              <a:rPr lang="tr-TR" dirty="0"/>
              <a:t>ve Kanunun ek 5 inci maddesi kapsamında sayılanlar hariç olmak üzere, </a:t>
            </a:r>
            <a:r>
              <a:rPr lang="tr-TR" u="sng" dirty="0"/>
              <a:t>tarım işlerinde veya orman işlerinde </a:t>
            </a:r>
            <a:r>
              <a:rPr lang="tr-TR" dirty="0"/>
              <a:t>hizmet akdiyle süreksiz işlerde çalışanlar ile tarımda kendi adına ve hesabına bağımsız çalışanlardan; tarımsal faaliyette bulunan ve yıllık tarımsal faaliyet gelirlerinden, bu faaliyete ilişkin masraflar düşüldükten sonra kalan tutarın aylık ortalamasının, bu Kanunda tanımlanan prime esas günlük kazanç alt sınırının otuz katından az olduğunu belgeleyenler ile 65 yaşını dolduranlardan talepte bulunanlar,</a:t>
            </a:r>
          </a:p>
          <a:p>
            <a:pPr marL="0" indent="0">
              <a:buNone/>
            </a:pPr>
            <a:r>
              <a:rPr lang="tr-TR" dirty="0"/>
              <a:t> </a:t>
            </a:r>
          </a:p>
          <a:p>
            <a:endParaRPr lang="tr-TR" dirty="0"/>
          </a:p>
          <a:p>
            <a:endParaRPr lang="tr-TR" dirty="0"/>
          </a:p>
        </p:txBody>
      </p:sp>
    </p:spTree>
    <p:extLst>
      <p:ext uri="{BB962C8B-B14F-4D97-AF65-F5344CB8AC3E}">
        <p14:creationId xmlns:p14="http://schemas.microsoft.com/office/powerpoint/2010/main" val="2985862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820883-9CB7-EFB3-DDCE-54CDAA7F70C1}"/>
              </a:ext>
            </a:extLst>
          </p:cNvPr>
          <p:cNvSpPr>
            <a:spLocks noGrp="1"/>
          </p:cNvSpPr>
          <p:nvPr>
            <p:ph type="title"/>
          </p:nvPr>
        </p:nvSpPr>
        <p:spPr/>
        <p:txBody>
          <a:bodyPr/>
          <a:lstStyle/>
          <a:p>
            <a:r>
              <a:rPr lang="tr-TR" b="1" dirty="0"/>
              <a:t>Sosyal Sigortaları Biçimlendiren Temel İlkeler</a:t>
            </a:r>
          </a:p>
        </p:txBody>
      </p:sp>
      <p:sp>
        <p:nvSpPr>
          <p:cNvPr id="3" name="İçerik Yer Tutucusu 2">
            <a:extLst>
              <a:ext uri="{FF2B5EF4-FFF2-40B4-BE49-F238E27FC236}">
                <a16:creationId xmlns:a16="http://schemas.microsoft.com/office/drawing/2014/main" id="{C1998FBE-E7CC-F74F-0EB4-BF016F1E8B1D}"/>
              </a:ext>
            </a:extLst>
          </p:cNvPr>
          <p:cNvSpPr>
            <a:spLocks noGrp="1"/>
          </p:cNvSpPr>
          <p:nvPr>
            <p:ph idx="1"/>
          </p:nvPr>
        </p:nvSpPr>
        <p:spPr/>
        <p:txBody>
          <a:bodyPr/>
          <a:lstStyle/>
          <a:p>
            <a:pPr marL="514350" indent="-514350">
              <a:buAutoNum type="arabicPeriod"/>
            </a:pPr>
            <a:r>
              <a:rPr lang="tr-TR" dirty="0"/>
              <a:t>Sosyal koruma ilkesi</a:t>
            </a:r>
          </a:p>
          <a:p>
            <a:pPr marL="0" indent="0">
              <a:buNone/>
            </a:pPr>
            <a:endParaRPr lang="tr-TR" dirty="0"/>
          </a:p>
          <a:p>
            <a:pPr marL="0" indent="0">
              <a:buNone/>
            </a:pPr>
            <a:r>
              <a:rPr lang="tr-TR" dirty="0"/>
              <a:t>2. Dayanışma ilkesi</a:t>
            </a:r>
          </a:p>
          <a:p>
            <a:pPr marL="0" indent="0">
              <a:buNone/>
            </a:pPr>
            <a:endParaRPr lang="tr-TR" dirty="0"/>
          </a:p>
          <a:p>
            <a:pPr marL="0" indent="0">
              <a:buNone/>
            </a:pPr>
            <a:r>
              <a:rPr lang="tr-TR" dirty="0"/>
              <a:t>3. Sosyal </a:t>
            </a:r>
            <a:r>
              <a:rPr lang="tr-TR"/>
              <a:t>denkleştirme ilkesi</a:t>
            </a:r>
          </a:p>
          <a:p>
            <a:pPr marL="0" indent="0">
              <a:buNone/>
            </a:pPr>
            <a:endParaRPr lang="tr-TR" dirty="0"/>
          </a:p>
          <a:p>
            <a:pPr marL="0" indent="0">
              <a:buNone/>
            </a:pPr>
            <a:r>
              <a:rPr lang="tr-TR" dirty="0"/>
              <a:t>4. Zorunluluk ilkesi</a:t>
            </a:r>
          </a:p>
          <a:p>
            <a:endParaRPr lang="tr-TR" dirty="0"/>
          </a:p>
        </p:txBody>
      </p:sp>
    </p:spTree>
    <p:extLst>
      <p:ext uri="{BB962C8B-B14F-4D97-AF65-F5344CB8AC3E}">
        <p14:creationId xmlns:p14="http://schemas.microsoft.com/office/powerpoint/2010/main" val="35562856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Sigortalı bildirimi ve tescili</a:t>
            </a:r>
            <a:endParaRPr lang="tr-TR" dirty="0"/>
          </a:p>
        </p:txBody>
      </p:sp>
      <p:sp>
        <p:nvSpPr>
          <p:cNvPr id="3" name="İçerik Yer Tutucusu 2"/>
          <p:cNvSpPr>
            <a:spLocks noGrp="1"/>
          </p:cNvSpPr>
          <p:nvPr>
            <p:ph idx="1"/>
          </p:nvPr>
        </p:nvSpPr>
        <p:spPr/>
        <p:txBody>
          <a:bodyPr>
            <a:normAutofit fontScale="62500" lnSpcReduction="20000"/>
          </a:bodyPr>
          <a:lstStyle/>
          <a:p>
            <a:r>
              <a:rPr lang="tr-TR" dirty="0"/>
              <a:t>İşverenler, 4 üncü maddenin birinci fıkrasının (a) bendi kapsamında sigortalı sayılan kişileri, 7 </a:t>
            </a:r>
            <a:r>
              <a:rPr lang="tr-TR" dirty="0" err="1"/>
              <a:t>nci</a:t>
            </a:r>
            <a:r>
              <a:rPr lang="tr-TR" dirty="0"/>
              <a:t> maddenin birinci fıkrasının (a) bendinde belirtilen sigortalılık başlangıç tarihinden önce, sigortalı işe giriş bildirgesi ile Kuruma bildirmekle yükümlüdür. Ancak işveren tarafından sigortalı işe giriş bildirgesi;</a:t>
            </a:r>
          </a:p>
          <a:p>
            <a:r>
              <a:rPr lang="tr-TR" dirty="0"/>
              <a:t>a) İnşaat, balıkçılık ve tarım işyerlerinde işe başlatılacak sigortalılar için, en geç çalışmaya başlatıldığı gün,</a:t>
            </a:r>
          </a:p>
          <a:p>
            <a:r>
              <a:rPr lang="tr-TR" dirty="0"/>
              <a:t>b) Yabancı ülkelere sefer yapan ulaştırma araçlarına sefer esnasında alınarak çalıştırılanlar ile Kuruma ilk defa işyeri bildirgesi verilecek işyerlerinde; ilk defa sigortalı çalıştırmaya başlanılan tarihten itibaren bir ay içinde çalışmaya başlayan sigortalılar için, çalışmaya başladıkları tarihten itibaren en geç söz konusu bir aylık sürenin dolduğu tarihe kadar,</a:t>
            </a:r>
          </a:p>
          <a:p>
            <a:r>
              <a:rPr lang="tr-TR" dirty="0"/>
              <a:t>c) Kamu idarelerince istihdam edilen 4447 sayılı İşsizlik Sigortası Kanununa göre işsizlik sigortasına tabi olmayan sözleşmeli personel ile kamu idarelerince yurt dışı görevde çalışmak üzere işe alınanların, çalışmaya başladıkları tarihten itibaren bir ay içinde, </a:t>
            </a:r>
          </a:p>
          <a:p>
            <a:r>
              <a:rPr lang="tr-TR" dirty="0"/>
              <a:t>Kuruma verilmesi halinde, sigortalılık başlangıcından önce bildirilmiş sayılır.</a:t>
            </a:r>
          </a:p>
          <a:p>
            <a:r>
              <a:rPr lang="tr-TR" dirty="0"/>
              <a:t>Sigortalılar, çalışmaya başladıkları tarihten itibaren en geç bir ay içinde, sigortalı olarak çalışmaya başladıklarını Kuruma bildirirler. Ancak, sigortalının kendini bildirmemesi, sigortalı aleyhine delil teşkil etmez.</a:t>
            </a:r>
          </a:p>
        </p:txBody>
      </p:sp>
    </p:spTree>
    <p:extLst>
      <p:ext uri="{BB962C8B-B14F-4D97-AF65-F5344CB8AC3E}">
        <p14:creationId xmlns:p14="http://schemas.microsoft.com/office/powerpoint/2010/main" val="2664740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vergisinden muaf olup, esnaf ve sanatkâr siciline kayıtlı olanlardan, aylık faaliyet gelirlerinden bu faaliyetine ilişkin masraflar düşüldükten sonra kalan tutarı, prime esas günlük kazanç alt sınırının otuz katından az olduğunu belgeleyenler,</a:t>
            </a:r>
          </a:p>
          <a:p>
            <a:r>
              <a:rPr lang="tr-TR" dirty="0"/>
              <a:t>Kamu idarelerinin dış temsilciliklerinde istihdam edilen ve temsilciliğin bulunduğu ülkede sürekli ikamet izni veya bu devletin vatandaşlığını da haiz bulunan Türk uyruklu sözleşmeli personelden, bulunduğu ülkenin sosyal güvenlik kurumunda sigortalı olduğunu belgeleyenler ile kamu idarelerinin dış temsilciliklerinde istihdam edilen sözleşmeli personelin uluslararası sosyal güvenlik sözleşmeleri çerçevesinde ve temsilciliğin bulunduğu ülkenin ilgili mevzuatının zorunlu kıldığı hallerde, işverenleri tarafından bulunulan ülkede sosyal sigorta kapsamında sigortalı yapılanlar,</a:t>
            </a:r>
          </a:p>
          <a:p>
            <a:r>
              <a:rPr lang="tr-TR" dirty="0"/>
              <a:t>Gençlik ve Spor Bakanlığı, Spor Genel Müdürlüğü, Türkiye Futbol Federasyonu, bağımsız spor federasyonları tarafından yapılan her türlü gençlik ve spor faaliyetleri ile bu faaliyetlerle ilgili kamp, eğitim ve hazırlık çalışmalarında süreklilik arz etmeyecek şekilde görevlendirilenler, </a:t>
            </a:r>
          </a:p>
          <a:p>
            <a:r>
              <a:rPr lang="tr-TR" dirty="0"/>
              <a:t>30 uncu maddenin üçüncü fıkrasının (b) bendi kapsamında (</a:t>
            </a:r>
            <a:r>
              <a:rPr lang="tr-TR" dirty="0">
                <a:solidFill>
                  <a:srgbClr val="FF0000"/>
                </a:solidFill>
              </a:rPr>
              <a:t>emekli iken çalışmaya başlayanlardan aylığının kesilmesini isteyenler</a:t>
            </a:r>
            <a:r>
              <a:rPr lang="tr-TR" dirty="0"/>
              <a:t>) olanlar hariç olmak üzere, yaşlılık aylığı almaktayken bu aylıkları kesilmeksizin 4 üncü maddenin birinci fıkrasının (b) bendi kapsamında çalışanlar,</a:t>
            </a:r>
          </a:p>
        </p:txBody>
      </p:sp>
    </p:spTree>
    <p:extLst>
      <p:ext uri="{BB962C8B-B14F-4D97-AF65-F5344CB8AC3E}">
        <p14:creationId xmlns:p14="http://schemas.microsoft.com/office/powerpoint/2010/main" val="2378984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Sigortalılığın başlangıcı</a:t>
            </a:r>
            <a:endParaRPr lang="tr-TR" dirty="0"/>
          </a:p>
        </p:txBody>
      </p:sp>
      <p:sp>
        <p:nvSpPr>
          <p:cNvPr id="3" name="İçerik Yer Tutucusu 2"/>
          <p:cNvSpPr>
            <a:spLocks noGrp="1"/>
          </p:cNvSpPr>
          <p:nvPr>
            <p:ph idx="1"/>
          </p:nvPr>
        </p:nvSpPr>
        <p:spPr/>
        <p:txBody>
          <a:bodyPr>
            <a:normAutofit fontScale="62500" lnSpcReduction="20000"/>
          </a:bodyPr>
          <a:lstStyle/>
          <a:p>
            <a:r>
              <a:rPr lang="tr-TR" dirty="0"/>
              <a:t>Sigorta hak ve yükümlülükleri 4 üncü maddenin birinci fıkrasının;</a:t>
            </a:r>
          </a:p>
          <a:p>
            <a:r>
              <a:rPr lang="tr-TR" dirty="0"/>
              <a:t>a) (a) bendi kapsamında sigortalı sayılanlar için </a:t>
            </a:r>
            <a:r>
              <a:rPr lang="tr-TR" dirty="0">
                <a:solidFill>
                  <a:srgbClr val="FF0000"/>
                </a:solidFill>
              </a:rPr>
              <a:t>çalışmaya</a:t>
            </a:r>
            <a:r>
              <a:rPr lang="tr-TR" dirty="0"/>
              <a:t>, meslekî ve teknik eğitime, meslekî ve teknik ortaöğretim sırasında </a:t>
            </a:r>
            <a:r>
              <a:rPr lang="tr-TR" dirty="0">
                <a:solidFill>
                  <a:srgbClr val="FF0000"/>
                </a:solidFill>
              </a:rPr>
              <a:t>tamamlayıcı eğitim ya da alan eğitimine</a:t>
            </a:r>
            <a:r>
              <a:rPr lang="tr-TR" dirty="0"/>
              <a:t>, staja veya </a:t>
            </a:r>
            <a:r>
              <a:rPr lang="tr-TR" dirty="0" err="1"/>
              <a:t>bursiyer</a:t>
            </a:r>
            <a:r>
              <a:rPr lang="tr-TR" dirty="0"/>
              <a:t> olarak </a:t>
            </a:r>
            <a:r>
              <a:rPr lang="tr-TR" dirty="0">
                <a:solidFill>
                  <a:srgbClr val="FF0000"/>
                </a:solidFill>
              </a:rPr>
              <a:t>göreve </a:t>
            </a:r>
            <a:r>
              <a:rPr lang="tr-TR" dirty="0"/>
              <a:t>başladıkları tarihten, </a:t>
            </a:r>
          </a:p>
          <a:p>
            <a:r>
              <a:rPr lang="tr-TR" dirty="0"/>
              <a:t>b) </a:t>
            </a:r>
            <a:r>
              <a:rPr lang="tr-TR" b="1" dirty="0"/>
              <a:t> </a:t>
            </a:r>
            <a:r>
              <a:rPr lang="tr-TR" dirty="0"/>
              <a:t>(b) bendi kapsamında sigortalı sayılanlardan, gelir vergisi mükellefi olanlar ile şahıs şirketlerinden kolektif, adi komandit şirketlerin komandite ve komanditer ortakları ve donatma iştiraki ortaklarının </a:t>
            </a:r>
            <a:r>
              <a:rPr lang="tr-TR" dirty="0">
                <a:solidFill>
                  <a:srgbClr val="FF0000"/>
                </a:solidFill>
              </a:rPr>
              <a:t>vergi mükellefiyetlerinin başladıkları tarihten</a:t>
            </a:r>
            <a:r>
              <a:rPr lang="tr-TR" dirty="0"/>
              <a:t>; sermaye şirketlerinden </a:t>
            </a:r>
            <a:r>
              <a:rPr lang="tr-TR" dirty="0" err="1"/>
              <a:t>limited</a:t>
            </a:r>
            <a:r>
              <a:rPr lang="tr-TR" dirty="0"/>
              <a:t> şirket ortakları ile sermayesi paylara bölünmüş komandit şirketlerin komandite ortaklarının, şirketin ticaret sicil memurluklarınca </a:t>
            </a:r>
            <a:r>
              <a:rPr lang="tr-TR" dirty="0">
                <a:solidFill>
                  <a:srgbClr val="FF0000"/>
                </a:solidFill>
              </a:rPr>
              <a:t>tescil edildikleri tarihten</a:t>
            </a:r>
            <a:r>
              <a:rPr lang="tr-TR" dirty="0"/>
              <a:t>; anonim şirketlerin yönetim kurulu üyesi olan ortaklarının </a:t>
            </a:r>
            <a:r>
              <a:rPr lang="tr-TR" dirty="0">
                <a:solidFill>
                  <a:srgbClr val="FF0000"/>
                </a:solidFill>
              </a:rPr>
              <a:t>yönetim kuruluna seçildikleri tarihten</a:t>
            </a:r>
            <a:r>
              <a:rPr lang="tr-TR" dirty="0"/>
              <a:t>; gelir vergisinden muaf olanların ise </a:t>
            </a:r>
            <a:r>
              <a:rPr lang="tr-TR" dirty="0">
                <a:solidFill>
                  <a:srgbClr val="FF0000"/>
                </a:solidFill>
              </a:rPr>
              <a:t>esnaf ve sanatkâr siciline kayıtlı oldukları</a:t>
            </a:r>
            <a:r>
              <a:rPr lang="tr-TR" dirty="0"/>
              <a:t> tarihten; tarımda kendi adına ve hesabına bağımsız çalışanlar için tarımsal faaliyetlerinin kanunla kurulu ilgili meslek kuruluşlarınca veya kendilerince, bir yıl içinde bildirilmesi halinde kaydedildiği tarihten, bu süre içinde bildirilmemesi halinde ise bildirimin Kuruma yapıldığı tarihten; köy ve mahalle muhtarları için seçildikleri tarihten; </a:t>
            </a:r>
          </a:p>
          <a:p>
            <a:r>
              <a:rPr lang="tr-TR" dirty="0"/>
              <a:t>c) (c) bendi kapsamında sigortalı sayılanlar için, </a:t>
            </a:r>
            <a:r>
              <a:rPr lang="tr-TR" dirty="0">
                <a:solidFill>
                  <a:srgbClr val="FF0000"/>
                </a:solidFill>
              </a:rPr>
              <a:t>göreve başladıkları </a:t>
            </a:r>
            <a:r>
              <a:rPr lang="tr-TR" dirty="0"/>
              <a:t>veya bu Kanunun 4 üncü maddesinin dördüncü fıkrasının (d), (e) ve (f) bentleri kapsamındaki okullarda </a:t>
            </a:r>
            <a:r>
              <a:rPr lang="tr-TR" dirty="0">
                <a:solidFill>
                  <a:srgbClr val="FF0000"/>
                </a:solidFill>
              </a:rPr>
              <a:t>öğrenime başladıkları tarihten</a:t>
            </a:r>
            <a:r>
              <a:rPr lang="tr-TR" dirty="0"/>
              <a:t>,</a:t>
            </a:r>
          </a:p>
          <a:p>
            <a:r>
              <a:rPr lang="tr-TR" dirty="0"/>
              <a:t>itibaren başlar.</a:t>
            </a:r>
          </a:p>
        </p:txBody>
      </p:sp>
    </p:spTree>
    <p:extLst>
      <p:ext uri="{BB962C8B-B14F-4D97-AF65-F5344CB8AC3E}">
        <p14:creationId xmlns:p14="http://schemas.microsoft.com/office/powerpoint/2010/main" val="1229172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buNone/>
            </a:pPr>
            <a:r>
              <a:rPr lang="tr-TR" dirty="0"/>
              <a:t>4 üncü maddenin birinci fıkrasının (b) bendi  (tarımsal çalışanlar hariç)</a:t>
            </a:r>
          </a:p>
          <a:p>
            <a:pPr>
              <a:buFontTx/>
              <a:buChar char="-"/>
            </a:pPr>
            <a:r>
              <a:rPr lang="tr-TR" dirty="0"/>
              <a:t>köy ve mahalle muhtarları için seçildiklerine ilişkin mazbatalarını ilgili seçim kurulundan aldıkları tarihten, </a:t>
            </a:r>
          </a:p>
          <a:p>
            <a:pPr>
              <a:buFontTx/>
              <a:buChar char="-"/>
            </a:pPr>
            <a:r>
              <a:rPr lang="tr-TR" dirty="0"/>
              <a:t>sigortalılıkları vergi mükellefiyetlerinin başladığı tarihten başlayan sigortalılar için vergi mükellefiyeti işleminin tesis tarihinden itibaren iki ayı geçmemek üzere ilgili vergi dairesince vergi mükellefinin işe başlama işlemlerinin tekemmül ettirildiği tarihten ve diğerleri için 7 </a:t>
            </a:r>
            <a:r>
              <a:rPr lang="tr-TR" dirty="0" err="1"/>
              <a:t>nci</a:t>
            </a:r>
            <a:r>
              <a:rPr lang="tr-TR" dirty="0"/>
              <a:t> maddenin birinci fıkrasının (b) bendinde belirtilen sigortalılık başlangıcından; </a:t>
            </a:r>
          </a:p>
          <a:p>
            <a:pPr>
              <a:buFontTx/>
              <a:buChar char="-"/>
            </a:pPr>
            <a:r>
              <a:rPr lang="tr-TR" dirty="0"/>
              <a:t>(4) numaralı alt bendi kapsamında sigortalı sayılanlar için ise kanunla kurulu meslek kuruluşlarına kayıt tarihinden itibaren kendi mevzuatına göre kayıt veya tescili yapan ilgili kurum, kuruluş ve birlikler, vergi daireleri ve Esnaf ve Sanatkâr Sicil Müdürlüğü sigortalı işe giriş bildirgesi düzenleyerek Kuruma vermekle yükümlüdür.</a:t>
            </a:r>
          </a:p>
        </p:txBody>
      </p:sp>
    </p:spTree>
    <p:extLst>
      <p:ext uri="{BB962C8B-B14F-4D97-AF65-F5344CB8AC3E}">
        <p14:creationId xmlns:p14="http://schemas.microsoft.com/office/powerpoint/2010/main" val="6818423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4 üncü maddenin birinci fıkrasının (c) bendi kapsamında sigortalı sayılan kişileri çalıştıracak işverenler, bu kapsamda ilk defa veya tekrar çalıştırmaya başlattıkları kişileri, göreve başladığı tarihten itibaren </a:t>
            </a:r>
            <a:r>
              <a:rPr lang="tr-TR" dirty="0" err="1"/>
              <a:t>onbeş</a:t>
            </a:r>
            <a:r>
              <a:rPr lang="tr-TR" dirty="0"/>
              <a:t> gün içinde sigortalı işe giriş bildirgesi ile Kuruma bildirmekle yükümlüdürler. Aynı kamu idaresinin farklı birimleri arasındaki naklen tayin ve görevlendirmelerde bildirim yapılmaz.</a:t>
            </a:r>
          </a:p>
        </p:txBody>
      </p:sp>
    </p:spTree>
    <p:extLst>
      <p:ext uri="{BB962C8B-B14F-4D97-AF65-F5344CB8AC3E}">
        <p14:creationId xmlns:p14="http://schemas.microsoft.com/office/powerpoint/2010/main" val="3664401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Sigortalılığın sona ermesi </a:t>
            </a:r>
            <a:endParaRPr lang="tr-TR" dirty="0"/>
          </a:p>
        </p:txBody>
      </p:sp>
      <p:sp>
        <p:nvSpPr>
          <p:cNvPr id="3" name="İçerik Yer Tutucusu 2"/>
          <p:cNvSpPr>
            <a:spLocks noGrp="1"/>
          </p:cNvSpPr>
          <p:nvPr>
            <p:ph idx="1"/>
          </p:nvPr>
        </p:nvSpPr>
        <p:spPr/>
        <p:txBody>
          <a:bodyPr>
            <a:normAutofit fontScale="62500" lnSpcReduction="20000"/>
          </a:bodyPr>
          <a:lstStyle/>
          <a:p>
            <a:pPr marL="0" indent="0">
              <a:buNone/>
            </a:pPr>
            <a:r>
              <a:rPr lang="tr-TR" dirty="0"/>
              <a:t>Kısa ve uzun vadeli sigorta kolları bakımından sigortalılık; </a:t>
            </a:r>
          </a:p>
          <a:p>
            <a:r>
              <a:rPr lang="tr-TR" b="1" dirty="0"/>
              <a:t>4 üncü maddenin birinci fıkrasının (a) bendi kapsamındaki sigortalıların</a:t>
            </a:r>
            <a:r>
              <a:rPr lang="tr-TR" dirty="0"/>
              <a:t>, hizmet akdinin sona erdiği tarihten,</a:t>
            </a:r>
          </a:p>
          <a:p>
            <a:r>
              <a:rPr lang="tr-TR" b="1" dirty="0"/>
              <a:t>4 üncü maddenin birinci fıkrasının (b) bendi kapsamındaki sigortalıların</a:t>
            </a:r>
            <a:r>
              <a:rPr lang="tr-TR" dirty="0"/>
              <a:t>;</a:t>
            </a:r>
          </a:p>
          <a:p>
            <a:r>
              <a:rPr lang="tr-TR" dirty="0"/>
              <a:t>	1) Gelir vergisi mükellefi olanlar için, mükellefiyetlerini gerektiren faaliyetlerine son verdikleri tarihten,</a:t>
            </a:r>
          </a:p>
          <a:p>
            <a:r>
              <a:rPr lang="tr-TR" dirty="0"/>
              <a:t>	2) Gelir vergisinden muaf olanlar için, esnaf ve sanatkâr sicili kaydının silindiği </a:t>
            </a:r>
          </a:p>
          <a:p>
            <a:r>
              <a:rPr lang="tr-TR" dirty="0"/>
              <a:t>	3) Şirket ortaklarından, şahıs şirketlerinden kolektif, adi komandit şirketlerin komandite ve komanditer ortakları ve donatma iştiraki ortaklarının vergi mükellefiyetlerinin sona erdiği tarihten, sermayesi paylara bölünmüş komandit şirketlerin komandite ortaklarının, şirketin ticaret sicil memurluğundan kaydının silindiği tarihten, </a:t>
            </a:r>
            <a:r>
              <a:rPr lang="tr-TR" u="sng" dirty="0" err="1"/>
              <a:t>limited</a:t>
            </a:r>
            <a:r>
              <a:rPr lang="tr-TR" u="sng" dirty="0"/>
              <a:t> şirket ortaklarından hisselerinin tamamını devreden sigortalıların, hisse devrinin yapılmasına ortaklar kurulunca karar verildiği tarihten</a:t>
            </a:r>
            <a:r>
              <a:rPr lang="tr-TR" dirty="0"/>
              <a:t>, anonim şirketlerin yönetim kurulu üyesi olan ortaklarının yönetim kurulu üyeliklerinin sona erdiği tarihten, iflas veya tasfiye durumu ile münfesih duruma düşen şirketler için ortağın talep etmesi halinde, mahkeme kararı ile iflasın, tasfiyenin açılmasına, ortaklar kurulu kararı ile tasfiyenin başlamasına veya şirketin münfesih duruma düşmesine karar verildiği, ortakların talepte bulunmaması halinde, mahkemece iflasın kapatılmasına karar verildiği, tasfiyesi sonuçlanan şirketlerin ortaklıklarının ise tasfiye kurulu kararının ticaret sicili memurluğunca tescil edildiği tarihten,</a:t>
            </a:r>
          </a:p>
          <a:p>
            <a:endParaRPr lang="tr-TR" dirty="0"/>
          </a:p>
        </p:txBody>
      </p:sp>
    </p:spTree>
    <p:extLst>
      <p:ext uri="{BB962C8B-B14F-4D97-AF65-F5344CB8AC3E}">
        <p14:creationId xmlns:p14="http://schemas.microsoft.com/office/powerpoint/2010/main" val="3302709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b="1" dirty="0"/>
              <a:t>4 üncü maddenin birinci fıkrasının (c) bendi kapsamında sigortalı sayılanların</a:t>
            </a:r>
            <a:r>
              <a:rPr lang="tr-TR" dirty="0"/>
              <a:t>;</a:t>
            </a:r>
          </a:p>
          <a:p>
            <a:r>
              <a:rPr lang="tr-TR" dirty="0"/>
              <a:t>	1) Ölüm veya aylık bağlanmasını gerektiren hallerde görev aylıklarının kesildiği tarihi, </a:t>
            </a:r>
          </a:p>
          <a:p>
            <a:r>
              <a:rPr lang="tr-TR" dirty="0"/>
              <a:t>	2) Diğer hallerde ise görevden ayrıldıkları tarihten,</a:t>
            </a:r>
          </a:p>
          <a:p>
            <a:r>
              <a:rPr lang="tr-TR" b="1" dirty="0"/>
              <a:t>5 inci madde gereği bazı sigorta kollarına tâbi tutulanların</a:t>
            </a:r>
            <a:r>
              <a:rPr lang="tr-TR" dirty="0"/>
              <a:t>, sigortalı sayılmalarını gerektiren halin sona erdiği tarihten, </a:t>
            </a:r>
          </a:p>
          <a:p>
            <a:r>
              <a:rPr lang="tr-TR" dirty="0"/>
              <a:t>6 </a:t>
            </a:r>
            <a:r>
              <a:rPr lang="tr-TR" dirty="0" err="1"/>
              <a:t>ncı</a:t>
            </a:r>
            <a:r>
              <a:rPr lang="tr-TR" dirty="0"/>
              <a:t> maddenin birinci fıkrasının (l) bendi kapsamında olanlardan, çalışmakta iken bulunduğu ülkenin sosyal güvenlik kurumu ile irtibatlandırılanlar ile uluslararası sosyal güvenlik sözleşmeleri çerçevesinde, seçimini bu yönde kullananlar için sigortalandıkları tarihten, </a:t>
            </a:r>
          </a:p>
          <a:p>
            <a:r>
              <a:rPr lang="tr-TR" dirty="0"/>
              <a:t>itibaren sona erer. </a:t>
            </a:r>
          </a:p>
        </p:txBody>
      </p:sp>
    </p:spTree>
    <p:extLst>
      <p:ext uri="{BB962C8B-B14F-4D97-AF65-F5344CB8AC3E}">
        <p14:creationId xmlns:p14="http://schemas.microsoft.com/office/powerpoint/2010/main" val="35688482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Hastalık ve analık hükümlerinin uygulanmasında sigortalılık;</a:t>
            </a:r>
          </a:p>
          <a:p>
            <a:r>
              <a:rPr lang="tr-TR" dirty="0"/>
              <a:t>	a) İlgili kanunlar gereği sigortalının ücretsiz izinli olması, greve iştirak etmesi veya işverenin lokavt yapması hallerinde, bu hallerin sona ermesini,</a:t>
            </a:r>
          </a:p>
          <a:p>
            <a:r>
              <a:rPr lang="tr-TR" dirty="0"/>
              <a:t>	b) Diğer hallerde ise sigortalılığın sona erdiği belirtilen tarihleri,</a:t>
            </a:r>
          </a:p>
          <a:p>
            <a:r>
              <a:rPr lang="tr-TR" dirty="0"/>
              <a:t>	takip eden </a:t>
            </a:r>
            <a:r>
              <a:rPr lang="tr-TR" b="1" dirty="0"/>
              <a:t>onuncu günden </a:t>
            </a:r>
            <a:r>
              <a:rPr lang="tr-TR" dirty="0"/>
              <a:t>başlanarak yitirilmiş sayılır. </a:t>
            </a:r>
          </a:p>
        </p:txBody>
      </p:sp>
    </p:spTree>
    <p:extLst>
      <p:ext uri="{BB962C8B-B14F-4D97-AF65-F5344CB8AC3E}">
        <p14:creationId xmlns:p14="http://schemas.microsoft.com/office/powerpoint/2010/main" val="885918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3900E8-25C8-3BB0-C41E-42C991AB6671}"/>
              </a:ext>
            </a:extLst>
          </p:cNvPr>
          <p:cNvSpPr>
            <a:spLocks noGrp="1"/>
          </p:cNvSpPr>
          <p:nvPr>
            <p:ph type="title"/>
          </p:nvPr>
        </p:nvSpPr>
        <p:spPr/>
        <p:txBody>
          <a:bodyPr/>
          <a:lstStyle/>
          <a:p>
            <a:r>
              <a:rPr lang="tr-TR" b="1" dirty="0"/>
              <a:t>Sosyal Sigortaların Özellikleri</a:t>
            </a:r>
          </a:p>
        </p:txBody>
      </p:sp>
      <p:sp>
        <p:nvSpPr>
          <p:cNvPr id="3" name="İçerik Yer Tutucusu 2">
            <a:extLst>
              <a:ext uri="{FF2B5EF4-FFF2-40B4-BE49-F238E27FC236}">
                <a16:creationId xmlns:a16="http://schemas.microsoft.com/office/drawing/2014/main" id="{341FE440-2633-B5DA-C4C5-B4B5F724CA4E}"/>
              </a:ext>
            </a:extLst>
          </p:cNvPr>
          <p:cNvSpPr>
            <a:spLocks noGrp="1"/>
          </p:cNvSpPr>
          <p:nvPr>
            <p:ph idx="1"/>
          </p:nvPr>
        </p:nvSpPr>
        <p:spPr/>
        <p:txBody>
          <a:bodyPr/>
          <a:lstStyle/>
          <a:p>
            <a:pPr marL="0" indent="0">
              <a:buNone/>
            </a:pPr>
            <a:r>
              <a:rPr lang="tr-TR" b="1" dirty="0"/>
              <a:t>1. Sosyal sigorta ilişkisi kurar</a:t>
            </a:r>
          </a:p>
          <a:p>
            <a:pPr marL="0" indent="0">
              <a:buNone/>
            </a:pPr>
            <a:r>
              <a:rPr lang="tr-TR" dirty="0"/>
              <a:t>Bir kamu hukuku ilişkisidir.</a:t>
            </a:r>
          </a:p>
          <a:p>
            <a:pPr marL="0" indent="0">
              <a:buNone/>
            </a:pPr>
            <a:r>
              <a:rPr lang="tr-TR" b="1" dirty="0"/>
              <a:t>2. Zorunluluk esasına dayanır</a:t>
            </a:r>
          </a:p>
          <a:p>
            <a:pPr marL="0" indent="0" algn="just">
              <a:buNone/>
            </a:pPr>
            <a:r>
              <a:rPr lang="tr-TR" dirty="0"/>
              <a:t>5510 m. 92: </a:t>
            </a:r>
            <a:r>
              <a:rPr lang="tr-TR" i="1" dirty="0"/>
              <a:t>«Kısa ve uzun vadeli sigorta kapsamındaki kişilerin sigortalı ve genel sağlık sigortalısı olması, genel sağlık sigortası kapsamındaki kişilerin ise genel sağlık sigortalısı olması zorunludur. Bu Kanunda yer alan sigorta hak ve yükümlülüklerini ortadan kaldırmak, azaltmak, vazgeçmek veya başkasına devretmek için sözleşmelere konulan hükümler geçersizdir».</a:t>
            </a:r>
          </a:p>
          <a:p>
            <a:pPr marL="0" indent="0">
              <a:buNone/>
            </a:pPr>
            <a:endParaRPr lang="tr-TR" dirty="0"/>
          </a:p>
        </p:txBody>
      </p:sp>
    </p:spTree>
    <p:extLst>
      <p:ext uri="{BB962C8B-B14F-4D97-AF65-F5344CB8AC3E}">
        <p14:creationId xmlns:p14="http://schemas.microsoft.com/office/powerpoint/2010/main" val="3484964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3900E8-25C8-3BB0-C41E-42C991AB6671}"/>
              </a:ext>
            </a:extLst>
          </p:cNvPr>
          <p:cNvSpPr>
            <a:spLocks noGrp="1"/>
          </p:cNvSpPr>
          <p:nvPr>
            <p:ph type="title"/>
          </p:nvPr>
        </p:nvSpPr>
        <p:spPr/>
        <p:txBody>
          <a:bodyPr/>
          <a:lstStyle/>
          <a:p>
            <a:r>
              <a:rPr lang="tr-TR" b="1" dirty="0"/>
              <a:t>Sosyal Sigortaların Özellikleri</a:t>
            </a:r>
          </a:p>
        </p:txBody>
      </p:sp>
      <p:sp>
        <p:nvSpPr>
          <p:cNvPr id="3" name="İçerik Yer Tutucusu 2">
            <a:extLst>
              <a:ext uri="{FF2B5EF4-FFF2-40B4-BE49-F238E27FC236}">
                <a16:creationId xmlns:a16="http://schemas.microsoft.com/office/drawing/2014/main" id="{341FE440-2633-B5DA-C4C5-B4B5F724CA4E}"/>
              </a:ext>
            </a:extLst>
          </p:cNvPr>
          <p:cNvSpPr>
            <a:spLocks noGrp="1"/>
          </p:cNvSpPr>
          <p:nvPr>
            <p:ph idx="1"/>
          </p:nvPr>
        </p:nvSpPr>
        <p:spPr/>
        <p:txBody>
          <a:bodyPr>
            <a:normAutofit fontScale="92500"/>
          </a:bodyPr>
          <a:lstStyle/>
          <a:p>
            <a:pPr marL="0" indent="0">
              <a:buNone/>
            </a:pPr>
            <a:r>
              <a:rPr lang="tr-TR" b="1" dirty="0"/>
              <a:t>3. Aile ödenekleri sigortasını kapsamına almamıştır.</a:t>
            </a:r>
          </a:p>
          <a:p>
            <a:pPr marL="0" indent="0">
              <a:buNone/>
            </a:pPr>
            <a:r>
              <a:rPr lang="tr-TR" dirty="0"/>
              <a:t>5510 s. K. kısa vadeli sigorta kolları kapsamında iş kazası ve meslek hastalığı, hastalık, analık halini, uzun vadeli sigorta kolları kapsamında malullük, yaşlılık ve ölüm halini ve genel sağlık sigortasını ayrıca 4447 s. K. ile işsizlik sigortasını kapsama almış, bir tek aile ödeneklerini kapsam dışı bırakmıştır.</a:t>
            </a:r>
          </a:p>
          <a:p>
            <a:pPr marL="0" indent="0">
              <a:buNone/>
            </a:pPr>
            <a:r>
              <a:rPr lang="tr-TR" b="1" dirty="0"/>
              <a:t>4. Devletin sınırlı mali desteği benimsenmiştir.</a:t>
            </a:r>
          </a:p>
          <a:p>
            <a:pPr marL="0" indent="0">
              <a:buNone/>
            </a:pPr>
            <a:r>
              <a:rPr lang="tr-TR" b="1" dirty="0"/>
              <a:t>5. Uyuşmazlıklara İş Mahkemeleri bakar.</a:t>
            </a:r>
          </a:p>
          <a:p>
            <a:pPr marL="0" indent="0">
              <a:buNone/>
            </a:pPr>
            <a:r>
              <a:rPr lang="tr-TR" i="1" dirty="0"/>
              <a:t>«Bu Kanunda aksine hüküm bulunmayan hallerde, bu Kanun hükümlerinin uygulanmasıyla ilgili ortaya çıkan uyuşmazlıklar iş mahkemelerinde görülür». </a:t>
            </a:r>
            <a:r>
              <a:rPr lang="tr-TR" dirty="0"/>
              <a:t>(m. 101).</a:t>
            </a:r>
          </a:p>
          <a:p>
            <a:pPr marL="0" indent="0">
              <a:buNone/>
            </a:pPr>
            <a:endParaRPr lang="tr-TR" dirty="0"/>
          </a:p>
        </p:txBody>
      </p:sp>
    </p:spTree>
    <p:extLst>
      <p:ext uri="{BB962C8B-B14F-4D97-AF65-F5344CB8AC3E}">
        <p14:creationId xmlns:p14="http://schemas.microsoft.com/office/powerpoint/2010/main" val="148952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SİGORTA İLİŞKİSİ</a:t>
            </a:r>
          </a:p>
        </p:txBody>
      </p:sp>
      <p:sp>
        <p:nvSpPr>
          <p:cNvPr id="3" name="İçerik Yer Tutucusu 2"/>
          <p:cNvSpPr>
            <a:spLocks noGrp="1"/>
          </p:cNvSpPr>
          <p:nvPr>
            <p:ph idx="1"/>
          </p:nvPr>
        </p:nvSpPr>
        <p:spPr/>
        <p:txBody>
          <a:bodyPr/>
          <a:lstStyle/>
          <a:p>
            <a:r>
              <a:rPr lang="tr-TR" dirty="0"/>
              <a:t>Kamu Hukuku ilişkisidir. Özel Hukuk </a:t>
            </a:r>
            <a:r>
              <a:rPr lang="tr-TR"/>
              <a:t>İlişkisinden Farklıdır</a:t>
            </a:r>
            <a:endParaRPr lang="tr-TR" dirty="0"/>
          </a:p>
          <a:p>
            <a:r>
              <a:rPr lang="tr-TR" dirty="0"/>
              <a:t>Kendiliğinden Doğar.</a:t>
            </a:r>
          </a:p>
          <a:p>
            <a:r>
              <a:rPr lang="tr-TR" dirty="0"/>
              <a:t>Bildirim Kurucu Unsur Değildir.</a:t>
            </a:r>
          </a:p>
        </p:txBody>
      </p:sp>
    </p:spTree>
    <p:extLst>
      <p:ext uri="{BB962C8B-B14F-4D97-AF65-F5344CB8AC3E}">
        <p14:creationId xmlns:p14="http://schemas.microsoft.com/office/powerpoint/2010/main" val="3897791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graphicFrame>
        <p:nvGraphicFramePr>
          <p:cNvPr id="4" name="İçerik Yer Tutucusu 3"/>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3562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ACA3221-C9EB-9F09-F96E-F14745CE7F04}"/>
              </a:ext>
            </a:extLst>
          </p:cNvPr>
          <p:cNvSpPr>
            <a:spLocks noGrp="1"/>
          </p:cNvSpPr>
          <p:nvPr>
            <p:ph type="title"/>
          </p:nvPr>
        </p:nvSpPr>
        <p:spPr/>
        <p:txBody>
          <a:bodyPr/>
          <a:lstStyle/>
          <a:p>
            <a:r>
              <a:rPr lang="tr-TR" b="1" dirty="0"/>
              <a:t>Sosyal Sigortalarda Edimler (Yardımlar)</a:t>
            </a:r>
          </a:p>
        </p:txBody>
      </p:sp>
      <p:sp>
        <p:nvSpPr>
          <p:cNvPr id="3" name="İçerik Yer Tutucusu 2">
            <a:extLst>
              <a:ext uri="{FF2B5EF4-FFF2-40B4-BE49-F238E27FC236}">
                <a16:creationId xmlns:a16="http://schemas.microsoft.com/office/drawing/2014/main" id="{54F32C94-4CF4-EF2C-1D8A-9B62A210BE8D}"/>
              </a:ext>
            </a:extLst>
          </p:cNvPr>
          <p:cNvSpPr>
            <a:spLocks noGrp="1"/>
          </p:cNvSpPr>
          <p:nvPr>
            <p:ph idx="1"/>
          </p:nvPr>
        </p:nvSpPr>
        <p:spPr/>
        <p:txBody>
          <a:bodyPr/>
          <a:lstStyle/>
          <a:p>
            <a:r>
              <a:rPr lang="tr-TR" dirty="0"/>
              <a:t>Türleri</a:t>
            </a:r>
          </a:p>
          <a:p>
            <a:r>
              <a:rPr lang="tr-TR" dirty="0"/>
              <a:t>Sosyal edim (yardım) hakkının doğuşu</a:t>
            </a:r>
          </a:p>
          <a:p>
            <a:r>
              <a:rPr lang="tr-TR" dirty="0"/>
              <a:t>Sosyal edimlerin birleşmesi</a:t>
            </a:r>
          </a:p>
          <a:p>
            <a:r>
              <a:rPr lang="tr-TR" dirty="0"/>
              <a:t>Sosyal edimlerin kesilmesi ve geri alınması</a:t>
            </a:r>
          </a:p>
          <a:p>
            <a:r>
              <a:rPr lang="tr-TR" dirty="0"/>
              <a:t>Sosyal edimin zamanaşımına ya da hak düşümüne uğraması ve haczedilmezlik</a:t>
            </a:r>
          </a:p>
        </p:txBody>
      </p:sp>
    </p:spTree>
    <p:extLst>
      <p:ext uri="{BB962C8B-B14F-4D97-AF65-F5344CB8AC3E}">
        <p14:creationId xmlns:p14="http://schemas.microsoft.com/office/powerpoint/2010/main" val="3985318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Dağıtım Metodu ve Gelir Dağılımına Etkisi</a:t>
            </a:r>
          </a:p>
        </p:txBody>
      </p:sp>
      <p:sp>
        <p:nvSpPr>
          <p:cNvPr id="3" name="İçerik Yer Tutucusu 2"/>
          <p:cNvSpPr>
            <a:spLocks noGrp="1"/>
          </p:cNvSpPr>
          <p:nvPr>
            <p:ph idx="1"/>
          </p:nvPr>
        </p:nvSpPr>
        <p:spPr/>
        <p:txBody>
          <a:bodyPr>
            <a:normAutofit fontScale="92500" lnSpcReduction="10000"/>
          </a:bodyPr>
          <a:lstStyle/>
          <a:p>
            <a:r>
              <a:rPr lang="tr-TR" dirty="0"/>
              <a:t>Başlangıç Rezervi:</a:t>
            </a:r>
          </a:p>
          <a:p>
            <a:endParaRPr lang="tr-TR" dirty="0"/>
          </a:p>
          <a:p>
            <a:r>
              <a:rPr lang="tr-TR" dirty="0"/>
              <a:t>Aynı Dönemde Aktif Çalışanlardan, Pasif Çalışanlara Gelir Transferi</a:t>
            </a:r>
          </a:p>
          <a:p>
            <a:r>
              <a:rPr lang="tr-TR" dirty="0"/>
              <a:t>Kuşaklar Arası Gelir Dağılımı</a:t>
            </a:r>
          </a:p>
          <a:p>
            <a:r>
              <a:rPr lang="tr-TR" dirty="0"/>
              <a:t>Gelir Dağılımı ve </a:t>
            </a:r>
            <a:r>
              <a:rPr lang="tr-TR" dirty="0" err="1"/>
              <a:t>Aktüeryal</a:t>
            </a:r>
            <a:r>
              <a:rPr lang="tr-TR" dirty="0"/>
              <a:t> Denge</a:t>
            </a:r>
          </a:p>
          <a:p>
            <a:r>
              <a:rPr lang="tr-TR" dirty="0"/>
              <a:t>Anayasamızın 65nci maddesi dikkate alındığında Türkiye şartlarında 4 aktif sigortalıya 1 pasif sigortalı düşmelidir.</a:t>
            </a:r>
          </a:p>
          <a:p>
            <a:r>
              <a:rPr lang="tr-TR" dirty="0"/>
              <a:t>Ülkemizde 1,8 sigortalıya 1 pasif sigortalı düşmektedir. Türkiye şartlarında çalışan pasif sigortalıların SGDP (Sosyal Güvenlik Destek Primi) ödemeleri dikkate alındığında denge devlet borçlanması ile birlikte denge korunabilmektedir.</a:t>
            </a:r>
          </a:p>
        </p:txBody>
      </p:sp>
    </p:spTree>
    <p:extLst>
      <p:ext uri="{BB962C8B-B14F-4D97-AF65-F5344CB8AC3E}">
        <p14:creationId xmlns:p14="http://schemas.microsoft.com/office/powerpoint/2010/main" val="282907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Sistemin Sürdürülebilirlik Şartları</a:t>
            </a:r>
          </a:p>
        </p:txBody>
      </p:sp>
      <p:sp>
        <p:nvSpPr>
          <p:cNvPr id="3" name="Content Placeholder 2"/>
          <p:cNvSpPr>
            <a:spLocks noGrp="1"/>
          </p:cNvSpPr>
          <p:nvPr>
            <p:ph idx="1"/>
          </p:nvPr>
        </p:nvSpPr>
        <p:spPr/>
        <p:txBody>
          <a:bodyPr>
            <a:normAutofit/>
          </a:bodyPr>
          <a:lstStyle/>
          <a:p>
            <a:r>
              <a:rPr lang="tr-TR" dirty="0"/>
              <a:t>a-	Toplumda sağlıklı bir nüfus artışına sahip olmak,</a:t>
            </a:r>
          </a:p>
          <a:p>
            <a:r>
              <a:rPr lang="tr-TR" dirty="0"/>
              <a:t>b-	İnsan ömrünün uzamaması gereği,</a:t>
            </a:r>
          </a:p>
          <a:p>
            <a:r>
              <a:rPr lang="tr-TR" dirty="0"/>
              <a:t> c-	İstihdamın sürekli olarak artışı ve iş gücü piyasasının gelişmiş olması,</a:t>
            </a:r>
          </a:p>
          <a:p>
            <a:r>
              <a:rPr lang="tr-TR" dirty="0"/>
              <a:t>d-	Güçlü bir finans piyasasının bulunması,</a:t>
            </a:r>
          </a:p>
          <a:p>
            <a:r>
              <a:rPr lang="tr-TR" dirty="0"/>
              <a:t>e-	 İstikrarlı bir siyasal yapının gerekliliği,</a:t>
            </a:r>
          </a:p>
          <a:p>
            <a:r>
              <a:rPr lang="tr-TR" dirty="0"/>
              <a:t>f-	Sigorta siteminin düzgün dizayn edilmesi,</a:t>
            </a:r>
          </a:p>
        </p:txBody>
      </p:sp>
    </p:spTree>
    <p:extLst>
      <p:ext uri="{BB962C8B-B14F-4D97-AF65-F5344CB8AC3E}">
        <p14:creationId xmlns:p14="http://schemas.microsoft.com/office/powerpoint/2010/main" val="175424567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TotalTime>
  <Words>3208</Words>
  <Application>Microsoft Office PowerPoint</Application>
  <PresentationFormat>Geniş ekran</PresentationFormat>
  <Paragraphs>165</Paragraphs>
  <Slides>27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27</vt:i4>
      </vt:variant>
    </vt:vector>
  </HeadingPairs>
  <TitlesOfParts>
    <vt:vector size="31" baseType="lpstr">
      <vt:lpstr>Arial</vt:lpstr>
      <vt:lpstr>Calibri</vt:lpstr>
      <vt:lpstr>Calibri Light</vt:lpstr>
      <vt:lpstr>Office Teması</vt:lpstr>
      <vt:lpstr>SOSYAL SİGORTALARIN ÖZELLİKLERİ</vt:lpstr>
      <vt:lpstr>Sosyal Sigortaları Biçimlendiren Temel İlkeler</vt:lpstr>
      <vt:lpstr>Sosyal Sigortaların Özellikleri</vt:lpstr>
      <vt:lpstr>Sosyal Sigortaların Özellikleri</vt:lpstr>
      <vt:lpstr>SİGORTA İLİŞKİSİ</vt:lpstr>
      <vt:lpstr>PowerPoint Sunusu</vt:lpstr>
      <vt:lpstr>Sosyal Sigortalarda Edimler (Yardımlar)</vt:lpstr>
      <vt:lpstr>Dağıtım Metodu ve Gelir Dağılımına Etkisi</vt:lpstr>
      <vt:lpstr>Sistemin Sürdürülebilirlik Şartları</vt:lpstr>
      <vt:lpstr>SİGORTALI HAK SAHİBİ</vt:lpstr>
      <vt:lpstr>SİGORTALI KİMDİR</vt:lpstr>
      <vt:lpstr>BAKMALLA YÜKÜMLÜ OLDUĞU KİŞİ</vt:lpstr>
      <vt:lpstr>SİGORTALI KİMDİR</vt:lpstr>
      <vt:lpstr>Birinci fıkranın (a) bendi gereği sigortalı sayılanlara ilişkin hükümler;</vt:lpstr>
      <vt:lpstr>PowerPoint Sunusu</vt:lpstr>
      <vt:lpstr>Birinci fıkranın (c) bendi gereği sigortalı sayılanlara ilişkin hükümler;</vt:lpstr>
      <vt:lpstr>KISMİ SİGORTALILAR Bazı sigorta kollarının uygulanacağı sigortalılar</vt:lpstr>
      <vt:lpstr>PowerPoint Sunusu</vt:lpstr>
      <vt:lpstr>Sigortalı sayılmayanlar </vt:lpstr>
      <vt:lpstr>Sigortalı bildirimi ve tescili</vt:lpstr>
      <vt:lpstr>PowerPoint Sunusu</vt:lpstr>
      <vt:lpstr>Sigortalılığın başlangıcı</vt:lpstr>
      <vt:lpstr>PowerPoint Sunusu</vt:lpstr>
      <vt:lpstr>PowerPoint Sunusu</vt:lpstr>
      <vt:lpstr>Sigortalılığın sona ermesi </vt:lpstr>
      <vt:lpstr>PowerPoint Sunusu</vt:lpstr>
      <vt:lpstr>PowerPoint Sunusu</vt:lpstr>
    </vt:vector>
  </TitlesOfParts>
  <Company>T.C. Istanbul Sabahattin Zaim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2</dc:title>
  <dc:creator>Aydın BAŞBUĞ</dc:creator>
  <cp:lastModifiedBy>Fatih Serbest</cp:lastModifiedBy>
  <cp:revision>12</cp:revision>
  <dcterms:created xsi:type="dcterms:W3CDTF">2019-03-05T07:49:23Z</dcterms:created>
  <dcterms:modified xsi:type="dcterms:W3CDTF">2022-11-19T17:03:17Z</dcterms:modified>
</cp:coreProperties>
</file>