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90" r:id="rId4"/>
    <p:sldId id="280" r:id="rId5"/>
    <p:sldId id="291" r:id="rId6"/>
    <p:sldId id="277" r:id="rId7"/>
    <p:sldId id="292" r:id="rId8"/>
    <p:sldId id="293" r:id="rId9"/>
    <p:sldId id="294" r:id="rId10"/>
    <p:sldId id="295" r:id="rId11"/>
    <p:sldId id="296" r:id="rId12"/>
    <p:sldId id="297" r:id="rId13"/>
    <p:sldId id="298" r:id="rId14"/>
    <p:sldId id="299" r:id="rId15"/>
    <p:sldId id="300" r:id="rId16"/>
    <p:sldId id="301" r:id="rId17"/>
    <p:sldId id="30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9751B-6024-4357-A9A9-64B44E55078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304BD07D-8C81-4F87-88BE-BB22627D7765}">
      <dgm:prSet/>
      <dgm:spPr/>
      <dgm:t>
        <a:bodyPr/>
        <a:lstStyle/>
        <a:p>
          <a:r>
            <a:rPr lang="tr-TR" b="0" i="0"/>
            <a:t>Mezun olmadan önce yapmanız gereken işlerden en önemlisi, harika bir özgeçmişe sahip olmak olacaktır. Profesyonel bir CV hazırlamak için üniversite süreciniz boyunca yaptığınız işler, stajlar, gönüllülük çalışmaları, araştırma projeleriniz ve çok sayıda faydalı etkinliği özgeçmişinize ekleyebilirsiniz. </a:t>
          </a:r>
          <a:endParaRPr lang="en-US"/>
        </a:p>
      </dgm:t>
    </dgm:pt>
    <dgm:pt modelId="{AAB18EF6-DEDB-4025-8199-7C03A5FFE752}" type="parTrans" cxnId="{01A87D15-7E1D-4319-AF5C-3917A9B7EE37}">
      <dgm:prSet/>
      <dgm:spPr/>
      <dgm:t>
        <a:bodyPr/>
        <a:lstStyle/>
        <a:p>
          <a:endParaRPr lang="en-US"/>
        </a:p>
      </dgm:t>
    </dgm:pt>
    <dgm:pt modelId="{C6F377D1-ACB3-4D66-ACDB-76ECFA4C5CDC}" type="sibTrans" cxnId="{01A87D15-7E1D-4319-AF5C-3917A9B7EE37}">
      <dgm:prSet/>
      <dgm:spPr/>
      <dgm:t>
        <a:bodyPr/>
        <a:lstStyle/>
        <a:p>
          <a:endParaRPr lang="en-US"/>
        </a:p>
      </dgm:t>
    </dgm:pt>
    <dgm:pt modelId="{E94678BA-FD1E-4444-BBCB-2D65DF124D40}">
      <dgm:prSet/>
      <dgm:spPr/>
      <dgm:t>
        <a:bodyPr/>
        <a:lstStyle/>
        <a:p>
          <a:r>
            <a:rPr lang="tr-TR" b="0" i="0"/>
            <a:t>Ancak bunu yaparken, CV’nizin şık ve sade bir görünüme, bölümünüze ya da amaca yönelik olmasına dikkat edin!</a:t>
          </a:r>
          <a:endParaRPr lang="en-US"/>
        </a:p>
      </dgm:t>
    </dgm:pt>
    <dgm:pt modelId="{DE4CDFB8-9539-470D-A0C2-21C60C9F2ABD}" type="parTrans" cxnId="{B955E78B-5F72-4E58-969A-7C93569009DE}">
      <dgm:prSet/>
      <dgm:spPr/>
      <dgm:t>
        <a:bodyPr/>
        <a:lstStyle/>
        <a:p>
          <a:endParaRPr lang="en-US"/>
        </a:p>
      </dgm:t>
    </dgm:pt>
    <dgm:pt modelId="{05B83CBE-3419-437C-A71D-4A654F78F882}" type="sibTrans" cxnId="{B955E78B-5F72-4E58-969A-7C93569009DE}">
      <dgm:prSet/>
      <dgm:spPr/>
      <dgm:t>
        <a:bodyPr/>
        <a:lstStyle/>
        <a:p>
          <a:endParaRPr lang="en-US"/>
        </a:p>
      </dgm:t>
    </dgm:pt>
    <dgm:pt modelId="{21E22F6E-C6EB-4B7C-848F-A7296B085B58}" type="pres">
      <dgm:prSet presAssocID="{0BB9751B-6024-4357-A9A9-64B44E55078D}" presName="Name0" presStyleCnt="0">
        <dgm:presLayoutVars>
          <dgm:dir/>
          <dgm:animLvl val="lvl"/>
          <dgm:resizeHandles val="exact"/>
        </dgm:presLayoutVars>
      </dgm:prSet>
      <dgm:spPr/>
    </dgm:pt>
    <dgm:pt modelId="{75A6B285-57F3-4DB9-B7D0-BA71C1BD33CB}" type="pres">
      <dgm:prSet presAssocID="{E94678BA-FD1E-4444-BBCB-2D65DF124D40}" presName="boxAndChildren" presStyleCnt="0"/>
      <dgm:spPr/>
    </dgm:pt>
    <dgm:pt modelId="{25DAF7C3-0A0E-4DCD-BF4F-1391F8C1A4AB}" type="pres">
      <dgm:prSet presAssocID="{E94678BA-FD1E-4444-BBCB-2D65DF124D40}" presName="parentTextBox" presStyleLbl="node1" presStyleIdx="0" presStyleCnt="2"/>
      <dgm:spPr/>
    </dgm:pt>
    <dgm:pt modelId="{5AC83098-9016-4F35-BEEA-5667FCE9B48D}" type="pres">
      <dgm:prSet presAssocID="{C6F377D1-ACB3-4D66-ACDB-76ECFA4C5CDC}" presName="sp" presStyleCnt="0"/>
      <dgm:spPr/>
    </dgm:pt>
    <dgm:pt modelId="{46EA9BE1-2DE8-4EB8-8663-156829869E66}" type="pres">
      <dgm:prSet presAssocID="{304BD07D-8C81-4F87-88BE-BB22627D7765}" presName="arrowAndChildren" presStyleCnt="0"/>
      <dgm:spPr/>
    </dgm:pt>
    <dgm:pt modelId="{755C2B64-6D5E-4FE5-8B82-9CE7F64F1AE6}" type="pres">
      <dgm:prSet presAssocID="{304BD07D-8C81-4F87-88BE-BB22627D7765}" presName="parentTextArrow" presStyleLbl="node1" presStyleIdx="1" presStyleCnt="2"/>
      <dgm:spPr/>
    </dgm:pt>
  </dgm:ptLst>
  <dgm:cxnLst>
    <dgm:cxn modelId="{01A87D15-7E1D-4319-AF5C-3917A9B7EE37}" srcId="{0BB9751B-6024-4357-A9A9-64B44E55078D}" destId="{304BD07D-8C81-4F87-88BE-BB22627D7765}" srcOrd="0" destOrd="0" parTransId="{AAB18EF6-DEDB-4025-8199-7C03A5FFE752}" sibTransId="{C6F377D1-ACB3-4D66-ACDB-76ECFA4C5CDC}"/>
    <dgm:cxn modelId="{649D1330-653B-42ED-AD62-DA5D4745D7C6}" type="presOf" srcId="{304BD07D-8C81-4F87-88BE-BB22627D7765}" destId="{755C2B64-6D5E-4FE5-8B82-9CE7F64F1AE6}" srcOrd="0" destOrd="0" presId="urn:microsoft.com/office/officeart/2005/8/layout/process4"/>
    <dgm:cxn modelId="{17437F68-6990-4A23-AD4A-080128FE7900}" type="presOf" srcId="{E94678BA-FD1E-4444-BBCB-2D65DF124D40}" destId="{25DAF7C3-0A0E-4DCD-BF4F-1391F8C1A4AB}" srcOrd="0" destOrd="0" presId="urn:microsoft.com/office/officeart/2005/8/layout/process4"/>
    <dgm:cxn modelId="{DAC3F780-FC02-412E-BC64-A56651D70C6A}" type="presOf" srcId="{0BB9751B-6024-4357-A9A9-64B44E55078D}" destId="{21E22F6E-C6EB-4B7C-848F-A7296B085B58}" srcOrd="0" destOrd="0" presId="urn:microsoft.com/office/officeart/2005/8/layout/process4"/>
    <dgm:cxn modelId="{B955E78B-5F72-4E58-969A-7C93569009DE}" srcId="{0BB9751B-6024-4357-A9A9-64B44E55078D}" destId="{E94678BA-FD1E-4444-BBCB-2D65DF124D40}" srcOrd="1" destOrd="0" parTransId="{DE4CDFB8-9539-470D-A0C2-21C60C9F2ABD}" sibTransId="{05B83CBE-3419-437C-A71D-4A654F78F882}"/>
    <dgm:cxn modelId="{7F40C286-90A4-46C8-A228-FC678AD5337C}" type="presParOf" srcId="{21E22F6E-C6EB-4B7C-848F-A7296B085B58}" destId="{75A6B285-57F3-4DB9-B7D0-BA71C1BD33CB}" srcOrd="0" destOrd="0" presId="urn:microsoft.com/office/officeart/2005/8/layout/process4"/>
    <dgm:cxn modelId="{0B3FBC78-9564-457A-8194-70988933E4C5}" type="presParOf" srcId="{75A6B285-57F3-4DB9-B7D0-BA71C1BD33CB}" destId="{25DAF7C3-0A0E-4DCD-BF4F-1391F8C1A4AB}" srcOrd="0" destOrd="0" presId="urn:microsoft.com/office/officeart/2005/8/layout/process4"/>
    <dgm:cxn modelId="{A3DDC8BD-2B93-4EBB-9C1C-77AB6E22048B}" type="presParOf" srcId="{21E22F6E-C6EB-4B7C-848F-A7296B085B58}" destId="{5AC83098-9016-4F35-BEEA-5667FCE9B48D}" srcOrd="1" destOrd="0" presId="urn:microsoft.com/office/officeart/2005/8/layout/process4"/>
    <dgm:cxn modelId="{5E8953A4-7542-43A1-B289-A65A1B0133C7}" type="presParOf" srcId="{21E22F6E-C6EB-4B7C-848F-A7296B085B58}" destId="{46EA9BE1-2DE8-4EB8-8663-156829869E66}" srcOrd="2" destOrd="0" presId="urn:microsoft.com/office/officeart/2005/8/layout/process4"/>
    <dgm:cxn modelId="{6270297E-8C93-4CF5-A7C3-382F508A4847}" type="presParOf" srcId="{46EA9BE1-2DE8-4EB8-8663-156829869E66}" destId="{755C2B64-6D5E-4FE5-8B82-9CE7F64F1AE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AF7C3-0A0E-4DCD-BF4F-1391F8C1A4AB}">
      <dsp:nvSpPr>
        <dsp:cNvPr id="0" name=""/>
        <dsp:cNvSpPr/>
      </dsp:nvSpPr>
      <dsp:spPr>
        <a:xfrm>
          <a:off x="0" y="2147241"/>
          <a:ext cx="10224299" cy="14088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0" i="0" kern="1200"/>
            <a:t>Ancak bunu yaparken, CV’nizin şık ve sade bir görünüme, bölümünüze ya da amaca yönelik olmasına dikkat edin!</a:t>
          </a:r>
          <a:endParaRPr lang="en-US" sz="2000" kern="1200"/>
        </a:p>
      </dsp:txBody>
      <dsp:txXfrm>
        <a:off x="0" y="2147241"/>
        <a:ext cx="10224299" cy="1408823"/>
      </dsp:txXfrm>
    </dsp:sp>
    <dsp:sp modelId="{755C2B64-6D5E-4FE5-8B82-9CE7F64F1AE6}">
      <dsp:nvSpPr>
        <dsp:cNvPr id="0" name=""/>
        <dsp:cNvSpPr/>
      </dsp:nvSpPr>
      <dsp:spPr>
        <a:xfrm rot="10800000">
          <a:off x="0" y="1604"/>
          <a:ext cx="10224299" cy="216676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tr-TR" sz="2000" b="0" i="0" kern="1200"/>
            <a:t>Mezun olmadan önce yapmanız gereken işlerden en önemlisi, harika bir özgeçmişe sahip olmak olacaktır. Profesyonel bir CV hazırlamak için üniversite süreciniz boyunca yaptığınız işler, stajlar, gönüllülük çalışmaları, araştırma projeleriniz ve çok sayıda faydalı etkinliği özgeçmişinize ekleyebilirsiniz. </a:t>
          </a:r>
          <a:endParaRPr lang="en-US" sz="2000" kern="1200"/>
        </a:p>
      </dsp:txBody>
      <dsp:txXfrm rot="10800000">
        <a:off x="0" y="1604"/>
        <a:ext cx="10224299" cy="14079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3/24/2024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801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14946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2911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680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5493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3/24/2024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92711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8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0633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206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871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3/24/2024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29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3/24/2024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77319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00C53-B7BE-4938-81FB-B32F719061FF}"/>
              </a:ext>
            </a:extLst>
          </p:cNvPr>
          <p:cNvSpPr>
            <a:spLocks noGrp="1"/>
          </p:cNvSpPr>
          <p:nvPr>
            <p:ph type="ctrTitle"/>
          </p:nvPr>
        </p:nvSpPr>
        <p:spPr>
          <a:xfrm>
            <a:off x="6047980" y="491612"/>
            <a:ext cx="6905455" cy="4857136"/>
          </a:xfrm>
        </p:spPr>
        <p:txBody>
          <a:bodyPr anchor="ctr">
            <a:normAutofit/>
          </a:bodyPr>
          <a:lstStyle/>
          <a:p>
            <a:pPr algn="l"/>
            <a:r>
              <a:rPr lang="tr-TR" b="1" dirty="0"/>
              <a:t>KARİYERİME NASIL HAZIRLANIRIM?</a:t>
            </a:r>
          </a:p>
        </p:txBody>
      </p:sp>
      <p:sp>
        <p:nvSpPr>
          <p:cNvPr id="3" name="Subtitle 2">
            <a:extLst>
              <a:ext uri="{FF2B5EF4-FFF2-40B4-BE49-F238E27FC236}">
                <a16:creationId xmlns:a16="http://schemas.microsoft.com/office/drawing/2014/main" id="{15BBBDA7-37BA-4EFE-BDAD-5326CD763368}"/>
              </a:ext>
            </a:extLst>
          </p:cNvPr>
          <p:cNvSpPr>
            <a:spLocks noGrp="1"/>
          </p:cNvSpPr>
          <p:nvPr>
            <p:ph type="subTitle" idx="1"/>
          </p:nvPr>
        </p:nvSpPr>
        <p:spPr>
          <a:xfrm>
            <a:off x="6047980" y="4691564"/>
            <a:ext cx="5068121" cy="1136029"/>
          </a:xfrm>
        </p:spPr>
        <p:txBody>
          <a:bodyPr>
            <a:normAutofit/>
          </a:bodyPr>
          <a:lstStyle/>
          <a:p>
            <a:pPr algn="l"/>
            <a:r>
              <a:rPr lang="tr-TR" dirty="0"/>
              <a:t>Dr. Öğr. Üyesi Fatih SERBEST</a:t>
            </a:r>
          </a:p>
          <a:p>
            <a:pPr algn="l"/>
            <a:r>
              <a:rPr lang="tr-TR" dirty="0"/>
              <a:t>05456002218</a:t>
            </a:r>
          </a:p>
          <a:p>
            <a:pPr algn="l"/>
            <a:endParaRPr lang="tr-TR" dirty="0"/>
          </a:p>
        </p:txBody>
      </p:sp>
      <p:pic>
        <p:nvPicPr>
          <p:cNvPr id="4" name="Picture 3" descr="Coloured paper in a stack">
            <a:extLst>
              <a:ext uri="{FF2B5EF4-FFF2-40B4-BE49-F238E27FC236}">
                <a16:creationId xmlns:a16="http://schemas.microsoft.com/office/drawing/2014/main" id="{967B37AA-DAA1-7937-41CA-8A31CA0ADAE3}"/>
              </a:ext>
            </a:extLst>
          </p:cNvPr>
          <p:cNvPicPr>
            <a:picLocks noChangeAspect="1"/>
          </p:cNvPicPr>
          <p:nvPr/>
        </p:nvPicPr>
        <p:blipFill rotWithShape="1">
          <a:blip r:embed="rId2"/>
          <a:srcRect l="29269" r="18128" b="-1"/>
          <a:stretch/>
        </p:blipFill>
        <p:spPr>
          <a:xfrm>
            <a:off x="20" y="10"/>
            <a:ext cx="5404493" cy="6857990"/>
          </a:xfrm>
          <a:prstGeom prst="rect">
            <a:avLst/>
          </a:prstGeom>
        </p:spPr>
      </p:pic>
    </p:spTree>
    <p:extLst>
      <p:ext uri="{BB962C8B-B14F-4D97-AF65-F5344CB8AC3E}">
        <p14:creationId xmlns:p14="http://schemas.microsoft.com/office/powerpoint/2010/main" val="69958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B60D403-7F36-5DF5-EE47-4B89ABDF3C5E}"/>
              </a:ext>
            </a:extLst>
          </p:cNvPr>
          <p:cNvSpPr>
            <a:spLocks noGrp="1"/>
          </p:cNvSpPr>
          <p:nvPr>
            <p:ph type="title"/>
          </p:nvPr>
        </p:nvSpPr>
        <p:spPr>
          <a:xfrm>
            <a:off x="6163464" y="755650"/>
            <a:ext cx="5266535" cy="1345115"/>
          </a:xfrm>
        </p:spPr>
        <p:txBody>
          <a:bodyPr>
            <a:normAutofit/>
          </a:bodyPr>
          <a:lstStyle/>
          <a:p>
            <a:r>
              <a:rPr lang="tr-TR" sz="3600" b="1" i="0">
                <a:effectLst/>
                <a:latin typeface="Calibri" panose="020F0502020204030204" pitchFamily="34" charset="0"/>
              </a:rPr>
              <a:t>9. Üniversite Kulüplerinde Aktif Üye Olun</a:t>
            </a:r>
            <a:endParaRPr lang="tr-TR" sz="3600"/>
          </a:p>
        </p:txBody>
      </p:sp>
      <p:pic>
        <p:nvPicPr>
          <p:cNvPr id="5" name="Picture 4" descr="Dış mekan konser mikrofonunun sesini kapat">
            <a:extLst>
              <a:ext uri="{FF2B5EF4-FFF2-40B4-BE49-F238E27FC236}">
                <a16:creationId xmlns:a16="http://schemas.microsoft.com/office/drawing/2014/main" id="{3CE8F22A-AFF8-C779-67A4-273379988586}"/>
              </a:ext>
            </a:extLst>
          </p:cNvPr>
          <p:cNvPicPr>
            <a:picLocks noChangeAspect="1"/>
          </p:cNvPicPr>
          <p:nvPr/>
        </p:nvPicPr>
        <p:blipFill rotWithShape="1">
          <a:blip r:embed="rId2"/>
          <a:srcRect l="19649" r="27748" b="-1"/>
          <a:stretch/>
        </p:blipFill>
        <p:spPr>
          <a:xfrm>
            <a:off x="20" y="10"/>
            <a:ext cx="5404493" cy="6857990"/>
          </a:xfrm>
          <a:prstGeom prst="rect">
            <a:avLst/>
          </a:prstGeom>
        </p:spPr>
      </p:pic>
      <p:sp>
        <p:nvSpPr>
          <p:cNvPr id="3" name="İçerik Yer Tutucusu 2">
            <a:extLst>
              <a:ext uri="{FF2B5EF4-FFF2-40B4-BE49-F238E27FC236}">
                <a16:creationId xmlns:a16="http://schemas.microsoft.com/office/drawing/2014/main" id="{38425A5A-FE92-3391-EE72-AE1AB43E00FB}"/>
              </a:ext>
            </a:extLst>
          </p:cNvPr>
          <p:cNvSpPr>
            <a:spLocks noGrp="1"/>
          </p:cNvSpPr>
          <p:nvPr>
            <p:ph idx="1"/>
          </p:nvPr>
        </p:nvSpPr>
        <p:spPr>
          <a:xfrm>
            <a:off x="6163464" y="2207969"/>
            <a:ext cx="5266535" cy="3884983"/>
          </a:xfrm>
        </p:spPr>
        <p:txBody>
          <a:bodyPr>
            <a:normAutofit/>
          </a:bodyPr>
          <a:lstStyle/>
          <a:p>
            <a:pPr algn="just"/>
            <a:r>
              <a:rPr lang="tr-TR" sz="2400" b="0" i="0" dirty="0">
                <a:effectLst/>
                <a:latin typeface="Open Sans" panose="020B0606030504020204" pitchFamily="34" charset="0"/>
              </a:rPr>
              <a:t>Üniversiteler, ilginizi çeken konular ya da bölümünüzle ilgili katılabileceğiniz çok sayıda </a:t>
            </a:r>
            <a:r>
              <a:rPr lang="tr-TR" sz="2400" b="0" i="0" dirty="0" err="1">
                <a:effectLst/>
                <a:latin typeface="Open Sans" panose="020B0606030504020204" pitchFamily="34" charset="0"/>
              </a:rPr>
              <a:t>klüplere</a:t>
            </a:r>
            <a:r>
              <a:rPr lang="tr-TR" sz="2400" b="0" i="0" dirty="0">
                <a:effectLst/>
                <a:latin typeface="Open Sans" panose="020B0606030504020204" pitchFamily="34" charset="0"/>
              </a:rPr>
              <a:t> sahiptir. Müzik, sanat, spor, politika, kültür, yabancı dil öğrenimi gibi çok sayıda konuda keşfedebileceğiniz muhtemelen kampüsünüzde bunun için bir </a:t>
            </a:r>
            <a:r>
              <a:rPr lang="tr-TR" sz="2400" b="0" i="0" dirty="0" err="1">
                <a:effectLst/>
                <a:latin typeface="Open Sans" panose="020B0606030504020204" pitchFamily="34" charset="0"/>
              </a:rPr>
              <a:t>klüp</a:t>
            </a:r>
            <a:r>
              <a:rPr lang="tr-TR" sz="2400" b="0" i="0" dirty="0">
                <a:effectLst/>
                <a:latin typeface="Open Sans" panose="020B0606030504020204" pitchFamily="34" charset="0"/>
              </a:rPr>
              <a:t> bulunacaktır.</a:t>
            </a:r>
            <a:endParaRPr lang="tr-TR" sz="2400" dirty="0"/>
          </a:p>
        </p:txBody>
      </p:sp>
    </p:spTree>
    <p:extLst>
      <p:ext uri="{BB962C8B-B14F-4D97-AF65-F5344CB8AC3E}">
        <p14:creationId xmlns:p14="http://schemas.microsoft.com/office/powerpoint/2010/main" val="11004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462E1EB-7643-4B15-6884-F9379BA67264}"/>
              </a:ext>
            </a:extLst>
          </p:cNvPr>
          <p:cNvSpPr>
            <a:spLocks noGrp="1"/>
          </p:cNvSpPr>
          <p:nvPr>
            <p:ph type="title"/>
          </p:nvPr>
        </p:nvSpPr>
        <p:spPr>
          <a:xfrm>
            <a:off x="6163464" y="755650"/>
            <a:ext cx="5266535" cy="1345115"/>
          </a:xfrm>
        </p:spPr>
        <p:txBody>
          <a:bodyPr>
            <a:normAutofit/>
          </a:bodyPr>
          <a:lstStyle/>
          <a:p>
            <a:r>
              <a:rPr lang="tr-TR" b="1" i="0" dirty="0">
                <a:effectLst/>
                <a:latin typeface="Open Sans Bold" panose="020B0806030504020204" pitchFamily="34" charset="0"/>
              </a:rPr>
              <a:t>10. Staj yapın</a:t>
            </a:r>
            <a:br>
              <a:rPr lang="tr-TR" b="1" i="0" dirty="0">
                <a:effectLst/>
                <a:latin typeface="Open Sans Bold" panose="020B0806030504020204" pitchFamily="34" charset="0"/>
              </a:rPr>
            </a:br>
            <a:endParaRPr lang="tr-TR" dirty="0"/>
          </a:p>
        </p:txBody>
      </p:sp>
      <p:pic>
        <p:nvPicPr>
          <p:cNvPr id="5" name="Picture 4" descr="Bir kitabın üzerinde gözlük">
            <a:extLst>
              <a:ext uri="{FF2B5EF4-FFF2-40B4-BE49-F238E27FC236}">
                <a16:creationId xmlns:a16="http://schemas.microsoft.com/office/drawing/2014/main" id="{B989C5D2-C7E9-5F3F-71CB-CFA6003B7A51}"/>
              </a:ext>
            </a:extLst>
          </p:cNvPr>
          <p:cNvPicPr>
            <a:picLocks noChangeAspect="1"/>
          </p:cNvPicPr>
          <p:nvPr/>
        </p:nvPicPr>
        <p:blipFill rotWithShape="1">
          <a:blip r:embed="rId2"/>
          <a:srcRect l="11229" r="36561" b="-1"/>
          <a:stretch/>
        </p:blipFill>
        <p:spPr>
          <a:xfrm>
            <a:off x="20" y="10"/>
            <a:ext cx="5404493" cy="6857990"/>
          </a:xfrm>
          <a:prstGeom prst="rect">
            <a:avLst/>
          </a:prstGeom>
        </p:spPr>
      </p:pic>
      <p:sp>
        <p:nvSpPr>
          <p:cNvPr id="3" name="İçerik Yer Tutucusu 2">
            <a:extLst>
              <a:ext uri="{FF2B5EF4-FFF2-40B4-BE49-F238E27FC236}">
                <a16:creationId xmlns:a16="http://schemas.microsoft.com/office/drawing/2014/main" id="{802C7B71-E119-1FBF-2DEF-EF0E8403D593}"/>
              </a:ext>
            </a:extLst>
          </p:cNvPr>
          <p:cNvSpPr>
            <a:spLocks noGrp="1"/>
          </p:cNvSpPr>
          <p:nvPr>
            <p:ph idx="1"/>
          </p:nvPr>
        </p:nvSpPr>
        <p:spPr>
          <a:xfrm>
            <a:off x="6163464" y="2207969"/>
            <a:ext cx="5266535" cy="3884983"/>
          </a:xfrm>
        </p:spPr>
        <p:txBody>
          <a:bodyPr>
            <a:normAutofit/>
          </a:bodyPr>
          <a:lstStyle/>
          <a:p>
            <a:pPr algn="ctr">
              <a:lnSpc>
                <a:spcPct val="95000"/>
              </a:lnSpc>
            </a:pPr>
            <a:r>
              <a:rPr lang="tr-TR" b="0" i="0" dirty="0">
                <a:effectLst/>
                <a:latin typeface="Open Sans" panose="020B0606030504020204" pitchFamily="34" charset="0"/>
              </a:rPr>
              <a:t>Üniversitede okurken bir yandan özgeçmiş hazırlıklarınızı devam ettiriyorsanız, yaptığınız stajların faydalı olacağını unutmayın! Stajyer olarak çalışmak, olası kariyer deneyimlerini ilk elden elde etmenizi ve profesyonel beceriler kazanmanızı sağlar.</a:t>
            </a:r>
            <a:endParaRPr lang="tr-TR" dirty="0"/>
          </a:p>
        </p:txBody>
      </p:sp>
    </p:spTree>
    <p:extLst>
      <p:ext uri="{BB962C8B-B14F-4D97-AF65-F5344CB8AC3E}">
        <p14:creationId xmlns:p14="http://schemas.microsoft.com/office/powerpoint/2010/main" val="342217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E1090DD-04B9-F8E1-758B-1D913555A95C}"/>
              </a:ext>
            </a:extLst>
          </p:cNvPr>
          <p:cNvSpPr>
            <a:spLocks noGrp="1"/>
          </p:cNvSpPr>
          <p:nvPr>
            <p:ph type="title"/>
          </p:nvPr>
        </p:nvSpPr>
        <p:spPr>
          <a:xfrm>
            <a:off x="6096000" y="1517650"/>
            <a:ext cx="4565650" cy="1344613"/>
          </a:xfrm>
        </p:spPr>
        <p:txBody>
          <a:bodyPr>
            <a:normAutofit/>
          </a:bodyPr>
          <a:lstStyle/>
          <a:p>
            <a:r>
              <a:rPr lang="tr-TR" sz="2600" b="1" i="0">
                <a:effectLst/>
                <a:latin typeface="Open Sans Bold" panose="020B0806030504020204" pitchFamily="34" charset="0"/>
              </a:rPr>
              <a:t>11. Bir oda arkadaşıyla yaşayın</a:t>
            </a:r>
            <a:br>
              <a:rPr lang="tr-TR" sz="2600" b="1" i="0">
                <a:effectLst/>
                <a:latin typeface="Open Sans Bold" panose="020B0806030504020204" pitchFamily="34" charset="0"/>
              </a:rPr>
            </a:br>
            <a:endParaRPr lang="tr-TR" sz="2600"/>
          </a:p>
        </p:txBody>
      </p:sp>
      <p:pic>
        <p:nvPicPr>
          <p:cNvPr id="5" name="Picture 4" descr="Açık kapılar">
            <a:extLst>
              <a:ext uri="{FF2B5EF4-FFF2-40B4-BE49-F238E27FC236}">
                <a16:creationId xmlns:a16="http://schemas.microsoft.com/office/drawing/2014/main" id="{301A1D20-2596-1707-9978-A0802561D44A}"/>
              </a:ext>
            </a:extLst>
          </p:cNvPr>
          <p:cNvPicPr>
            <a:picLocks noChangeAspect="1"/>
          </p:cNvPicPr>
          <p:nvPr/>
        </p:nvPicPr>
        <p:blipFill rotWithShape="1">
          <a:blip r:embed="rId2"/>
          <a:srcRect l="30335" r="2937" b="-2"/>
          <a:stretch/>
        </p:blipFill>
        <p:spPr>
          <a:xfrm>
            <a:off x="20" y="758953"/>
            <a:ext cx="5333979" cy="5335854"/>
          </a:xfrm>
          <a:prstGeom prst="rect">
            <a:avLst/>
          </a:prstGeom>
        </p:spPr>
      </p:pic>
      <p:sp>
        <p:nvSpPr>
          <p:cNvPr id="3" name="İçerik Yer Tutucusu 2">
            <a:extLst>
              <a:ext uri="{FF2B5EF4-FFF2-40B4-BE49-F238E27FC236}">
                <a16:creationId xmlns:a16="http://schemas.microsoft.com/office/drawing/2014/main" id="{8708B6F0-FA02-3664-5F36-6C94C2B6DA19}"/>
              </a:ext>
            </a:extLst>
          </p:cNvPr>
          <p:cNvSpPr>
            <a:spLocks noGrp="1"/>
          </p:cNvSpPr>
          <p:nvPr>
            <p:ph idx="1"/>
          </p:nvPr>
        </p:nvSpPr>
        <p:spPr>
          <a:xfrm>
            <a:off x="6095998" y="2970213"/>
            <a:ext cx="4565651" cy="3125787"/>
          </a:xfrm>
        </p:spPr>
        <p:txBody>
          <a:bodyPr>
            <a:normAutofit/>
          </a:bodyPr>
          <a:lstStyle/>
          <a:p>
            <a:pPr marL="0" indent="0" algn="just">
              <a:lnSpc>
                <a:spcPct val="95000"/>
              </a:lnSpc>
              <a:buNone/>
            </a:pPr>
            <a:r>
              <a:rPr lang="tr-TR" sz="1800" b="0" i="0" dirty="0">
                <a:effectLst/>
                <a:latin typeface="Open Sans" panose="020B0606030504020204" pitchFamily="34" charset="0"/>
              </a:rPr>
              <a:t>Üniversite hayatınızın bir noktasında, kesinlikle bir oda arkadaşıyla ya da yalnız olarak yaşam deneyimini tatmalısınız. Ailenizden başka biriyle ve uzakta yaşamak biraz rahatsız edici ya da korkutucu gelebilir, ancak bu durum, başkalarına karşı düşünceli olma, sorumluluk alma, karar verme gibi pek çok beceriyi size kazandıracaktır. </a:t>
            </a:r>
            <a:endParaRPr lang="tr-TR" sz="1800" dirty="0"/>
          </a:p>
        </p:txBody>
      </p:sp>
    </p:spTree>
    <p:extLst>
      <p:ext uri="{BB962C8B-B14F-4D97-AF65-F5344CB8AC3E}">
        <p14:creationId xmlns:p14="http://schemas.microsoft.com/office/powerpoint/2010/main" val="225019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EA1C83-A724-6876-7C16-0C28ABF732B3}"/>
              </a:ext>
            </a:extLst>
          </p:cNvPr>
          <p:cNvSpPr>
            <a:spLocks noGrp="1"/>
          </p:cNvSpPr>
          <p:nvPr>
            <p:ph type="title"/>
          </p:nvPr>
        </p:nvSpPr>
        <p:spPr/>
        <p:txBody>
          <a:bodyPr/>
          <a:lstStyle/>
          <a:p>
            <a:r>
              <a:rPr lang="tr-TR" b="1" i="0" dirty="0">
                <a:solidFill>
                  <a:srgbClr val="464646"/>
                </a:solidFill>
                <a:effectLst/>
                <a:latin typeface="Open Sans Bold" panose="020B0806030504020204" pitchFamily="34" charset="0"/>
              </a:rPr>
              <a:t>12. Seyahat edin</a:t>
            </a:r>
            <a:br>
              <a:rPr lang="tr-TR" b="1" i="0" dirty="0">
                <a:solidFill>
                  <a:srgbClr val="464646"/>
                </a:solidFill>
                <a:effectLst/>
                <a:latin typeface="Open Sans Bold" panose="020B0806030504020204" pitchFamily="34" charset="0"/>
              </a:rPr>
            </a:br>
            <a:endParaRPr lang="tr-TR" dirty="0"/>
          </a:p>
        </p:txBody>
      </p:sp>
      <p:sp>
        <p:nvSpPr>
          <p:cNvPr id="3" name="İçerik Yer Tutucusu 2">
            <a:extLst>
              <a:ext uri="{FF2B5EF4-FFF2-40B4-BE49-F238E27FC236}">
                <a16:creationId xmlns:a16="http://schemas.microsoft.com/office/drawing/2014/main" id="{30AC3E12-DC6E-5798-35DF-39C873293E16}"/>
              </a:ext>
            </a:extLst>
          </p:cNvPr>
          <p:cNvSpPr>
            <a:spLocks noGrp="1"/>
          </p:cNvSpPr>
          <p:nvPr>
            <p:ph idx="1"/>
          </p:nvPr>
        </p:nvSpPr>
        <p:spPr/>
        <p:txBody>
          <a:bodyPr/>
          <a:lstStyle/>
          <a:p>
            <a:pPr marL="0" indent="0" algn="just">
              <a:buNone/>
            </a:pPr>
            <a:r>
              <a:rPr lang="tr-TR" b="0" i="0" dirty="0">
                <a:solidFill>
                  <a:srgbClr val="464646"/>
                </a:solidFill>
                <a:effectLst/>
                <a:latin typeface="Open Sans" panose="020B0606030504020204" pitchFamily="34" charset="0"/>
              </a:rPr>
              <a:t>Her üniversite öğrencisinin hayallerinden biri de seyahat etmek ve yeni yerler keşfetmek olacaktır. Yurtdışı eğitim alıyorsanız, bunu yaparken dünyanın en büyüleyici şehirlerini gezme fırsatı bulup sizin gibi uluslararası öğrenciler ve gezginlerle tanışma imkanınız olur.</a:t>
            </a:r>
            <a:endParaRPr lang="tr-TR" dirty="0"/>
          </a:p>
        </p:txBody>
      </p:sp>
    </p:spTree>
    <p:extLst>
      <p:ext uri="{BB962C8B-B14F-4D97-AF65-F5344CB8AC3E}">
        <p14:creationId xmlns:p14="http://schemas.microsoft.com/office/powerpoint/2010/main" val="150037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EBDBA0-10A6-D5C9-F1CE-F70D70867B9E}"/>
              </a:ext>
            </a:extLst>
          </p:cNvPr>
          <p:cNvSpPr>
            <a:spLocks noGrp="1"/>
          </p:cNvSpPr>
          <p:nvPr>
            <p:ph type="title"/>
          </p:nvPr>
        </p:nvSpPr>
        <p:spPr>
          <a:xfrm>
            <a:off x="1517904" y="1517904"/>
            <a:ext cx="9144000" cy="1344168"/>
          </a:xfrm>
        </p:spPr>
        <p:txBody>
          <a:bodyPr>
            <a:normAutofit/>
          </a:bodyPr>
          <a:lstStyle/>
          <a:p>
            <a:r>
              <a:rPr lang="tr-TR" b="1" i="0" dirty="0">
                <a:effectLst/>
                <a:latin typeface="Open Sans Bold" panose="020B0806030504020204" pitchFamily="34" charset="0"/>
              </a:rPr>
              <a:t>13. Yeni bir dil öğrenin</a:t>
            </a:r>
            <a:br>
              <a:rPr lang="tr-TR" b="1" i="0" dirty="0">
                <a:effectLst/>
                <a:latin typeface="Open Sans Bold" panose="020B0806030504020204" pitchFamily="34" charset="0"/>
              </a:rPr>
            </a:br>
            <a:endParaRPr lang="tr-TR" dirty="0"/>
          </a:p>
        </p:txBody>
      </p:sp>
      <p:sp>
        <p:nvSpPr>
          <p:cNvPr id="3" name="İçerik Yer Tutucusu 2">
            <a:extLst>
              <a:ext uri="{FF2B5EF4-FFF2-40B4-BE49-F238E27FC236}">
                <a16:creationId xmlns:a16="http://schemas.microsoft.com/office/drawing/2014/main" id="{6DF814E8-026C-2F2B-5153-061758B4EC83}"/>
              </a:ext>
            </a:extLst>
          </p:cNvPr>
          <p:cNvSpPr>
            <a:spLocks noGrp="1"/>
          </p:cNvSpPr>
          <p:nvPr>
            <p:ph idx="1"/>
          </p:nvPr>
        </p:nvSpPr>
        <p:spPr>
          <a:xfrm>
            <a:off x="1517904" y="2970222"/>
            <a:ext cx="9144000" cy="2610771"/>
          </a:xfrm>
        </p:spPr>
        <p:txBody>
          <a:bodyPr>
            <a:normAutofit/>
          </a:bodyPr>
          <a:lstStyle/>
          <a:p>
            <a:pPr marL="0" indent="0" algn="just">
              <a:buNone/>
            </a:pPr>
            <a:r>
              <a:rPr lang="tr-TR" dirty="0">
                <a:latin typeface="Open Sans" panose="020B0606030504020204" pitchFamily="34" charset="0"/>
              </a:rPr>
              <a:t>Yeni bir dil öğrenmek</a:t>
            </a:r>
            <a:r>
              <a:rPr lang="tr-TR" b="0" i="0" dirty="0">
                <a:effectLst/>
                <a:latin typeface="Open Sans" panose="020B0606030504020204" pitchFamily="34" charset="0"/>
              </a:rPr>
              <a:t>, zihninizi farklı düşünmeye zorlar. Üniversitede okurken size sunulan pek çok farklı dilde ders olacaktır. Mezun olmadan önce daha donanımlı olmak ve işe başlama zamanınızı hızlandırmak istiyorsanız, İngilizcenin yanında öğreneceğiniz her yabancı dil sizin için bir artı olacaktır.</a:t>
            </a:r>
            <a:endParaRPr lang="tr-TR" dirty="0"/>
          </a:p>
        </p:txBody>
      </p:sp>
    </p:spTree>
    <p:extLst>
      <p:ext uri="{BB962C8B-B14F-4D97-AF65-F5344CB8AC3E}">
        <p14:creationId xmlns:p14="http://schemas.microsoft.com/office/powerpoint/2010/main" val="31432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AF626AD-378D-4377-07A6-D69C0B899F62}"/>
              </a:ext>
            </a:extLst>
          </p:cNvPr>
          <p:cNvSpPr>
            <a:spLocks noGrp="1"/>
          </p:cNvSpPr>
          <p:nvPr>
            <p:ph type="title"/>
          </p:nvPr>
        </p:nvSpPr>
        <p:spPr>
          <a:xfrm>
            <a:off x="5724525" y="1383526"/>
            <a:ext cx="4565650" cy="1344613"/>
          </a:xfrm>
        </p:spPr>
        <p:txBody>
          <a:bodyPr>
            <a:normAutofit/>
          </a:bodyPr>
          <a:lstStyle/>
          <a:p>
            <a:r>
              <a:rPr lang="tr-TR" sz="2600" b="1" i="0" dirty="0">
                <a:effectLst/>
                <a:latin typeface="Open Sans Bold" panose="020B0806030504020204" pitchFamily="34" charset="0"/>
              </a:rPr>
              <a:t>14. Kütüphaneleri kullanın</a:t>
            </a:r>
            <a:br>
              <a:rPr lang="tr-TR" sz="2600" b="1" i="0" dirty="0">
                <a:effectLst/>
                <a:latin typeface="Open Sans Bold" panose="020B0806030504020204" pitchFamily="34" charset="0"/>
              </a:rPr>
            </a:br>
            <a:endParaRPr lang="tr-TR" sz="2600" dirty="0"/>
          </a:p>
        </p:txBody>
      </p:sp>
      <p:pic>
        <p:nvPicPr>
          <p:cNvPr id="5" name="Picture 4" descr="metin, iç mekan, raf içeren bir resim&#10;&#10;Açıklama otomatik olarak oluşturuldu">
            <a:extLst>
              <a:ext uri="{FF2B5EF4-FFF2-40B4-BE49-F238E27FC236}">
                <a16:creationId xmlns:a16="http://schemas.microsoft.com/office/drawing/2014/main" id="{D8E8F9A9-5B4A-8A47-7F87-7AE268050D4B}"/>
              </a:ext>
            </a:extLst>
          </p:cNvPr>
          <p:cNvPicPr>
            <a:picLocks noChangeAspect="1"/>
          </p:cNvPicPr>
          <p:nvPr/>
        </p:nvPicPr>
        <p:blipFill rotWithShape="1">
          <a:blip r:embed="rId2"/>
          <a:srcRect l="19607" r="24163"/>
          <a:stretch/>
        </p:blipFill>
        <p:spPr>
          <a:xfrm>
            <a:off x="20" y="758953"/>
            <a:ext cx="5333979" cy="5335854"/>
          </a:xfrm>
          <a:prstGeom prst="rect">
            <a:avLst/>
          </a:prstGeom>
        </p:spPr>
      </p:pic>
      <p:sp>
        <p:nvSpPr>
          <p:cNvPr id="3" name="İçerik Yer Tutucusu 2">
            <a:extLst>
              <a:ext uri="{FF2B5EF4-FFF2-40B4-BE49-F238E27FC236}">
                <a16:creationId xmlns:a16="http://schemas.microsoft.com/office/drawing/2014/main" id="{54B4E479-0C65-5BA9-976B-B133392D85FC}"/>
              </a:ext>
            </a:extLst>
          </p:cNvPr>
          <p:cNvSpPr>
            <a:spLocks noGrp="1"/>
          </p:cNvSpPr>
          <p:nvPr>
            <p:ph idx="1"/>
          </p:nvPr>
        </p:nvSpPr>
        <p:spPr>
          <a:xfrm>
            <a:off x="5712542" y="2182761"/>
            <a:ext cx="4949107" cy="3913239"/>
          </a:xfrm>
        </p:spPr>
        <p:txBody>
          <a:bodyPr>
            <a:normAutofit/>
          </a:bodyPr>
          <a:lstStyle/>
          <a:p>
            <a:pPr marL="0" indent="0" algn="just">
              <a:lnSpc>
                <a:spcPct val="95000"/>
              </a:lnSpc>
              <a:buNone/>
            </a:pPr>
            <a:r>
              <a:rPr lang="tr-TR" sz="1800" b="0" i="0" dirty="0">
                <a:effectLst/>
                <a:latin typeface="Open Sans" panose="020B0606030504020204" pitchFamily="34" charset="0"/>
              </a:rPr>
              <a:t>Günümüz teknoloji çağında her şey internette olabilir, ancak kütüphanede zaman geçirmek için ille de bir kitap araştırmanız ya da ödevinize kaynak aramanız gerekmiyor. Kütüphaneler, yurtta kalıyor ve sessiz bir çalışma ortamı arıyorsanız </a:t>
            </a:r>
            <a:r>
              <a:rPr lang="tr-TR" sz="1800" b="0" i="0" dirty="0" err="1">
                <a:effectLst/>
                <a:latin typeface="Open Sans" panose="020B0606030504020204" pitchFamily="34" charset="0"/>
              </a:rPr>
              <a:t>freelance</a:t>
            </a:r>
            <a:r>
              <a:rPr lang="tr-TR" sz="1800" b="0" i="0" dirty="0">
                <a:effectLst/>
                <a:latin typeface="Open Sans" panose="020B0606030504020204" pitchFamily="34" charset="0"/>
              </a:rPr>
              <a:t> işlerinizi yürütebileceğiniz, kitaplara para harcamak yerine ücretsiz elde edebileceğiniz harika ortamlardır. </a:t>
            </a:r>
            <a:endParaRPr lang="tr-TR" sz="1800" dirty="0"/>
          </a:p>
        </p:txBody>
      </p:sp>
    </p:spTree>
    <p:extLst>
      <p:ext uri="{BB962C8B-B14F-4D97-AF65-F5344CB8AC3E}">
        <p14:creationId xmlns:p14="http://schemas.microsoft.com/office/powerpoint/2010/main" val="195477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C95246C-428F-5557-6AF6-047234DB6E2E}"/>
              </a:ext>
            </a:extLst>
          </p:cNvPr>
          <p:cNvSpPr>
            <a:spLocks noGrp="1"/>
          </p:cNvSpPr>
          <p:nvPr>
            <p:ph type="title"/>
          </p:nvPr>
        </p:nvSpPr>
        <p:spPr>
          <a:xfrm>
            <a:off x="6163464" y="755650"/>
            <a:ext cx="5266535" cy="1345115"/>
          </a:xfrm>
        </p:spPr>
        <p:txBody>
          <a:bodyPr>
            <a:normAutofit/>
          </a:bodyPr>
          <a:lstStyle/>
          <a:p>
            <a:r>
              <a:rPr lang="tr-TR" sz="2900" b="1" i="0" dirty="0">
                <a:effectLst/>
                <a:latin typeface="Open Sans Bold" panose="020B0806030504020204" pitchFamily="34" charset="0"/>
              </a:rPr>
              <a:t>15. Kariyer fuarlarına katılın</a:t>
            </a:r>
            <a:br>
              <a:rPr lang="tr-TR" sz="2900" b="1" i="0" dirty="0">
                <a:effectLst/>
                <a:latin typeface="Open Sans Bold" panose="020B0806030504020204" pitchFamily="34" charset="0"/>
              </a:rPr>
            </a:br>
            <a:endParaRPr lang="tr-TR" sz="2900" dirty="0"/>
          </a:p>
        </p:txBody>
      </p:sp>
      <p:pic>
        <p:nvPicPr>
          <p:cNvPr id="12" name="Picture 4" descr="Uzun ofis binasına aşağıdan bakış">
            <a:extLst>
              <a:ext uri="{FF2B5EF4-FFF2-40B4-BE49-F238E27FC236}">
                <a16:creationId xmlns:a16="http://schemas.microsoft.com/office/drawing/2014/main" id="{588CD40D-56AA-87D0-A7A5-39BFA445D5A3}"/>
              </a:ext>
            </a:extLst>
          </p:cNvPr>
          <p:cNvPicPr>
            <a:picLocks noChangeAspect="1"/>
          </p:cNvPicPr>
          <p:nvPr/>
        </p:nvPicPr>
        <p:blipFill rotWithShape="1">
          <a:blip r:embed="rId2"/>
          <a:srcRect l="25833" r="21958" b="-1"/>
          <a:stretch/>
        </p:blipFill>
        <p:spPr>
          <a:xfrm>
            <a:off x="20" y="10"/>
            <a:ext cx="5404493" cy="6857990"/>
          </a:xfrm>
          <a:prstGeom prst="rect">
            <a:avLst/>
          </a:prstGeom>
        </p:spPr>
      </p:pic>
      <p:sp>
        <p:nvSpPr>
          <p:cNvPr id="3" name="İçerik Yer Tutucusu 2">
            <a:extLst>
              <a:ext uri="{FF2B5EF4-FFF2-40B4-BE49-F238E27FC236}">
                <a16:creationId xmlns:a16="http://schemas.microsoft.com/office/drawing/2014/main" id="{44308434-C9DE-BF56-0539-018845FE225D}"/>
              </a:ext>
            </a:extLst>
          </p:cNvPr>
          <p:cNvSpPr>
            <a:spLocks noGrp="1"/>
          </p:cNvSpPr>
          <p:nvPr>
            <p:ph idx="1"/>
          </p:nvPr>
        </p:nvSpPr>
        <p:spPr>
          <a:xfrm>
            <a:off x="6163464" y="2207969"/>
            <a:ext cx="5266535" cy="3884983"/>
          </a:xfrm>
        </p:spPr>
        <p:txBody>
          <a:bodyPr>
            <a:normAutofit/>
          </a:bodyPr>
          <a:lstStyle/>
          <a:p>
            <a:pPr marL="0" indent="0" algn="just">
              <a:lnSpc>
                <a:spcPct val="95000"/>
              </a:lnSpc>
              <a:buNone/>
            </a:pPr>
            <a:r>
              <a:rPr lang="tr-TR" sz="2200" b="0" i="0" dirty="0">
                <a:effectLst/>
                <a:latin typeface="Open Sans" panose="020B0606030504020204" pitchFamily="34" charset="0"/>
              </a:rPr>
              <a:t>Mezun olmadan önce yapılması gerekenler listenizde bir kariyer fuarına katılmak fikri kesinlikle olmalıdır. Yurtdışında yılda bir ya da iki kez kariyer fuarları düzenlenir, ayrıca üniversiteler her yıl, mezunları içerisinde başarılı kariyer sahibi kişileri ya da şirket CEO’larını davet ederek, öğrencilere ilham alacakları hikayelerini anlatmalarını ister.</a:t>
            </a:r>
            <a:endParaRPr lang="tr-TR" sz="2200" dirty="0"/>
          </a:p>
        </p:txBody>
      </p:sp>
    </p:spTree>
    <p:extLst>
      <p:ext uri="{BB962C8B-B14F-4D97-AF65-F5344CB8AC3E}">
        <p14:creationId xmlns:p14="http://schemas.microsoft.com/office/powerpoint/2010/main" val="394264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375271-07AF-5040-3636-84688D79632F}"/>
              </a:ext>
            </a:extLst>
          </p:cNvPr>
          <p:cNvSpPr>
            <a:spLocks noGrp="1"/>
          </p:cNvSpPr>
          <p:nvPr>
            <p:ph type="title"/>
          </p:nvPr>
        </p:nvSpPr>
        <p:spPr/>
        <p:txBody>
          <a:bodyPr/>
          <a:lstStyle/>
          <a:p>
            <a:r>
              <a:rPr lang="tr-TR" dirty="0"/>
              <a:t>Diğerleri ve Daha Fazlası</a:t>
            </a:r>
          </a:p>
        </p:txBody>
      </p:sp>
      <p:sp>
        <p:nvSpPr>
          <p:cNvPr id="3" name="İçerik Yer Tutucusu 2">
            <a:extLst>
              <a:ext uri="{FF2B5EF4-FFF2-40B4-BE49-F238E27FC236}">
                <a16:creationId xmlns:a16="http://schemas.microsoft.com/office/drawing/2014/main" id="{304C3F30-886D-8387-CD06-63A4146A4ACA}"/>
              </a:ext>
            </a:extLst>
          </p:cNvPr>
          <p:cNvSpPr>
            <a:spLocks noGrp="1"/>
          </p:cNvSpPr>
          <p:nvPr>
            <p:ph idx="1"/>
          </p:nvPr>
        </p:nvSpPr>
        <p:spPr/>
        <p:txBody>
          <a:bodyPr>
            <a:normAutofit fontScale="55000" lnSpcReduction="20000"/>
          </a:bodyPr>
          <a:lstStyle/>
          <a:p>
            <a:r>
              <a:rPr lang="tr-TR" b="1" i="0" dirty="0">
                <a:solidFill>
                  <a:srgbClr val="232323"/>
                </a:solidFill>
                <a:effectLst/>
                <a:latin typeface="Calibri" panose="020F0502020204030204" pitchFamily="34" charset="0"/>
              </a:rPr>
              <a:t>Üniversitenizdeki Konferans ve Söyleşilere Katılın</a:t>
            </a:r>
          </a:p>
          <a:p>
            <a:r>
              <a:rPr lang="tr-TR" b="1" i="0" dirty="0">
                <a:solidFill>
                  <a:srgbClr val="232323"/>
                </a:solidFill>
                <a:effectLst/>
                <a:latin typeface="Calibri" panose="020F0502020204030204" pitchFamily="34" charset="0"/>
              </a:rPr>
              <a:t>Seminer ve Eğitimlere Katılın</a:t>
            </a:r>
            <a:endParaRPr lang="tr-TR" b="1" dirty="0">
              <a:solidFill>
                <a:srgbClr val="232323"/>
              </a:solidFill>
              <a:latin typeface="Calibri" panose="020F0502020204030204" pitchFamily="34" charset="0"/>
            </a:endParaRPr>
          </a:p>
          <a:p>
            <a:r>
              <a:rPr lang="tr-TR" b="1" i="0" dirty="0">
                <a:solidFill>
                  <a:srgbClr val="232323"/>
                </a:solidFill>
                <a:effectLst/>
                <a:latin typeface="Calibri" panose="020F0502020204030204" pitchFamily="34" charset="0"/>
              </a:rPr>
              <a:t>Topluluk Karşısında Sunum Yapın</a:t>
            </a:r>
          </a:p>
          <a:p>
            <a:r>
              <a:rPr lang="tr-TR" b="1" i="0" dirty="0">
                <a:solidFill>
                  <a:srgbClr val="232323"/>
                </a:solidFill>
                <a:effectLst/>
                <a:latin typeface="Calibri" panose="020F0502020204030204" pitchFamily="34" charset="0"/>
              </a:rPr>
              <a:t>Farklı Bölüm Derslerini Takip Edin</a:t>
            </a:r>
            <a:endParaRPr lang="tr-TR" b="1" dirty="0">
              <a:solidFill>
                <a:srgbClr val="232323"/>
              </a:solidFill>
              <a:latin typeface="Calibri" panose="020F0502020204030204" pitchFamily="34" charset="0"/>
            </a:endParaRPr>
          </a:p>
          <a:p>
            <a:r>
              <a:rPr lang="tr-TR" b="1" i="0" dirty="0">
                <a:solidFill>
                  <a:srgbClr val="232323"/>
                </a:solidFill>
                <a:effectLst/>
                <a:latin typeface="Calibri" panose="020F0502020204030204" pitchFamily="34" charset="0"/>
              </a:rPr>
              <a:t>Üniversite Kaynaklarını Verimli Kullanın</a:t>
            </a:r>
          </a:p>
          <a:p>
            <a:r>
              <a:rPr lang="tr-TR" b="1" i="0" dirty="0">
                <a:solidFill>
                  <a:srgbClr val="232323"/>
                </a:solidFill>
                <a:effectLst/>
                <a:latin typeface="Calibri" panose="020F0502020204030204" pitchFamily="34" charset="0"/>
              </a:rPr>
              <a:t>İletişiminizi Güçlendirin</a:t>
            </a:r>
          </a:p>
          <a:p>
            <a:r>
              <a:rPr lang="tr-TR" b="1" i="0" dirty="0" err="1">
                <a:solidFill>
                  <a:srgbClr val="232323"/>
                </a:solidFill>
                <a:effectLst/>
                <a:latin typeface="Calibri" panose="020F0502020204030204" pitchFamily="34" charset="0"/>
              </a:rPr>
              <a:t>Work</a:t>
            </a:r>
            <a:r>
              <a:rPr lang="tr-TR" b="1" i="0" dirty="0">
                <a:solidFill>
                  <a:srgbClr val="232323"/>
                </a:solidFill>
                <a:effectLst/>
                <a:latin typeface="Calibri" panose="020F0502020204030204" pitchFamily="34" charset="0"/>
              </a:rPr>
              <a:t> </a:t>
            </a:r>
            <a:r>
              <a:rPr lang="tr-TR" b="1" i="0" dirty="0" err="1">
                <a:solidFill>
                  <a:srgbClr val="232323"/>
                </a:solidFill>
                <a:effectLst/>
                <a:latin typeface="Calibri" panose="020F0502020204030204" pitchFamily="34" charset="0"/>
              </a:rPr>
              <a:t>and</a:t>
            </a:r>
            <a:r>
              <a:rPr lang="tr-TR" b="1" i="0" dirty="0">
                <a:solidFill>
                  <a:srgbClr val="232323"/>
                </a:solidFill>
                <a:effectLst/>
                <a:latin typeface="Calibri" panose="020F0502020204030204" pitchFamily="34" charset="0"/>
              </a:rPr>
              <a:t> Travel Yapın</a:t>
            </a:r>
          </a:p>
          <a:p>
            <a:r>
              <a:rPr lang="tr-TR" b="1" i="0" dirty="0">
                <a:solidFill>
                  <a:srgbClr val="232323"/>
                </a:solidFill>
                <a:effectLst/>
                <a:latin typeface="Calibri" panose="020F0502020204030204" pitchFamily="34" charset="0"/>
              </a:rPr>
              <a:t>Çalışma Kültürü ve Ahlakı Edinin</a:t>
            </a:r>
          </a:p>
          <a:p>
            <a:r>
              <a:rPr lang="tr-TR" b="1" i="0" dirty="0">
                <a:solidFill>
                  <a:srgbClr val="232323"/>
                </a:solidFill>
                <a:effectLst/>
                <a:latin typeface="Calibri" panose="020F0502020204030204" pitchFamily="34" charset="0"/>
              </a:rPr>
              <a:t>Piyasa Analizini ve Gündemi Takip Etmeyi Öğrenin</a:t>
            </a:r>
          </a:p>
          <a:p>
            <a:r>
              <a:rPr lang="tr-TR" b="1" i="0" dirty="0">
                <a:solidFill>
                  <a:srgbClr val="232323"/>
                </a:solidFill>
                <a:effectLst/>
                <a:latin typeface="Calibri" panose="020F0502020204030204" pitchFamily="34" charset="0"/>
              </a:rPr>
              <a:t>Bilgisayar Bilgisi Sertifikası Alın</a:t>
            </a:r>
            <a:endParaRPr lang="tr-TR" dirty="0"/>
          </a:p>
        </p:txBody>
      </p:sp>
    </p:spTree>
    <p:extLst>
      <p:ext uri="{BB962C8B-B14F-4D97-AF65-F5344CB8AC3E}">
        <p14:creationId xmlns:p14="http://schemas.microsoft.com/office/powerpoint/2010/main" val="321445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5884" y="1054826"/>
            <a:ext cx="9465346" cy="604158"/>
          </a:xfrm>
        </p:spPr>
        <p:txBody>
          <a:bodyPr>
            <a:normAutofit fontScale="90000"/>
          </a:bodyPr>
          <a:lstStyle/>
          <a:p>
            <a:r>
              <a:rPr lang="tr-TR" b="1" i="0">
                <a:solidFill>
                  <a:srgbClr val="464646"/>
                </a:solidFill>
                <a:effectLst/>
                <a:latin typeface="Open Sans Bold" panose="020B0806030504020204" pitchFamily="34" charset="0"/>
              </a:rPr>
              <a:t>1. CV’niz üzerinde çalışın</a:t>
            </a:r>
            <a:br>
              <a:rPr lang="tr-TR" b="1" i="0">
                <a:solidFill>
                  <a:srgbClr val="464646"/>
                </a:solidFill>
                <a:effectLst/>
                <a:latin typeface="Open Sans Bold" panose="020B0806030504020204" pitchFamily="34" charset="0"/>
              </a:rPr>
            </a:br>
            <a:r>
              <a:rPr lang="tr-TR"/>
              <a:t> </a:t>
            </a:r>
            <a:endParaRPr lang="en-GB" dirty="0"/>
          </a:p>
        </p:txBody>
      </p:sp>
      <p:graphicFrame>
        <p:nvGraphicFramePr>
          <p:cNvPr id="3078" name="İçerik Yer Tutucusu 2">
            <a:extLst>
              <a:ext uri="{FF2B5EF4-FFF2-40B4-BE49-F238E27FC236}">
                <a16:creationId xmlns:a16="http://schemas.microsoft.com/office/drawing/2014/main" id="{65EAAF78-CDDA-DE90-4F17-A5BE090C90C7}"/>
              </a:ext>
            </a:extLst>
          </p:cNvPr>
          <p:cNvGraphicFramePr>
            <a:graphicFrameLocks noGrp="1"/>
          </p:cNvGraphicFramePr>
          <p:nvPr>
            <p:ph idx="1"/>
          </p:nvPr>
        </p:nvGraphicFramePr>
        <p:xfrm>
          <a:off x="1035884" y="1721930"/>
          <a:ext cx="10224299" cy="3557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Postgraduate, career opportunities for young specialist. college choice advisor, college rankings, career assessment test concept. pinkish coral bluevector isolated illustration Free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061" y="5279599"/>
            <a:ext cx="2355488" cy="156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3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975123" y="1478574"/>
            <a:ext cx="5250030" cy="1345115"/>
          </a:xfrm>
        </p:spPr>
        <p:txBody>
          <a:bodyPr>
            <a:normAutofit/>
          </a:bodyPr>
          <a:lstStyle/>
          <a:p>
            <a:r>
              <a:rPr lang="tr-TR" sz="2000" b="1" i="0" dirty="0">
                <a:effectLst/>
                <a:latin typeface="Open Sans Bold" panose="020B0806030504020204" pitchFamily="34" charset="0"/>
              </a:rPr>
              <a:t>2. LinkedIn profili açın</a:t>
            </a:r>
            <a:br>
              <a:rPr lang="tr-TR" sz="2000" b="1" i="0" dirty="0">
                <a:effectLst/>
                <a:latin typeface="Open Sans Bold" panose="020B0806030504020204" pitchFamily="34" charset="0"/>
              </a:rPr>
            </a:br>
            <a:r>
              <a:rPr lang="tr-TR" sz="2000" b="0" i="0" dirty="0">
                <a:effectLst/>
                <a:latin typeface="Open Sans" panose="020B0606030504020204" pitchFamily="34" charset="0"/>
              </a:rPr>
              <a:t> </a:t>
            </a:r>
            <a:br>
              <a:rPr lang="tr-TR" sz="2000" b="0" i="0" dirty="0">
                <a:effectLst/>
                <a:latin typeface="Open Sans" panose="020B0606030504020204" pitchFamily="34" charset="0"/>
              </a:rPr>
            </a:br>
            <a:br>
              <a:rPr lang="tr-TR" sz="2000" b="1" i="0" dirty="0">
                <a:effectLst/>
                <a:latin typeface="Open Sans Bold" panose="020B0806030504020204" pitchFamily="34" charset="0"/>
              </a:rPr>
            </a:br>
            <a:r>
              <a:rPr lang="tr-TR" sz="2000" dirty="0"/>
              <a:t> </a:t>
            </a:r>
            <a:endParaRPr lang="en-GB" sz="2000" dirty="0"/>
          </a:p>
        </p:txBody>
      </p:sp>
      <p:pic>
        <p:nvPicPr>
          <p:cNvPr id="5" name="Resim 4">
            <a:extLst>
              <a:ext uri="{FF2B5EF4-FFF2-40B4-BE49-F238E27FC236}">
                <a16:creationId xmlns:a16="http://schemas.microsoft.com/office/drawing/2014/main" id="{3423BD27-6650-DD50-20DC-95209F47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74722"/>
            <a:ext cx="3128922" cy="1708556"/>
          </a:xfrm>
          <a:prstGeom prst="rect">
            <a:avLst/>
          </a:prstGeom>
        </p:spPr>
      </p:pic>
      <p:sp>
        <p:nvSpPr>
          <p:cNvPr id="8" name="İçerik Yer Tutucusu 7">
            <a:extLst>
              <a:ext uri="{FF2B5EF4-FFF2-40B4-BE49-F238E27FC236}">
                <a16:creationId xmlns:a16="http://schemas.microsoft.com/office/drawing/2014/main" id="{631CAE7E-E730-EA0B-3CF9-A4FC93168EA2}"/>
              </a:ext>
            </a:extLst>
          </p:cNvPr>
          <p:cNvSpPr>
            <a:spLocks noGrp="1"/>
          </p:cNvSpPr>
          <p:nvPr>
            <p:ph idx="1"/>
          </p:nvPr>
        </p:nvSpPr>
        <p:spPr>
          <a:xfrm>
            <a:off x="4975123" y="2389240"/>
            <a:ext cx="5686781" cy="3191754"/>
          </a:xfrm>
        </p:spPr>
        <p:txBody>
          <a:bodyPr>
            <a:normAutofit/>
          </a:bodyPr>
          <a:lstStyle/>
          <a:p>
            <a:pPr marL="0" indent="0" algn="just">
              <a:lnSpc>
                <a:spcPct val="95000"/>
              </a:lnSpc>
              <a:buNone/>
            </a:pPr>
            <a:r>
              <a:rPr lang="tr-TR" sz="1600" b="0" i="0" dirty="0">
                <a:effectLst/>
                <a:latin typeface="Open Sans" panose="020B0606030504020204" pitchFamily="34" charset="0"/>
              </a:rPr>
              <a:t>LinkedIn bugün, tüm dünyadan profesyonellerin yer aldığı ve dünyaca ünlü işverenlere rahatlıkla ulaşabileceğiniz en etkili platformlardan biridir. Bu nedenle ilk olarak kendinize bir profil açıp yavaş yavaş CV’nizi doldurmaya başlayabilirsiniz. Üniversitedeyken profesörlerinizi LinkedIn üzerinden ekleyerek, hem onları daha yakından tanımış hem de kendinizi hatırlatarak stajyer ya da asistan aradıklarında ilk sizin akıllarına gelmesini sağlayabilirsiniz. </a:t>
            </a:r>
            <a:endParaRPr lang="tr-TR" sz="1600" dirty="0"/>
          </a:p>
        </p:txBody>
      </p:sp>
    </p:spTree>
    <p:extLst>
      <p:ext uri="{BB962C8B-B14F-4D97-AF65-F5344CB8AC3E}">
        <p14:creationId xmlns:p14="http://schemas.microsoft.com/office/powerpoint/2010/main" val="413019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163464" y="755650"/>
            <a:ext cx="5266535" cy="1345115"/>
          </a:xfrm>
        </p:spPr>
        <p:txBody>
          <a:bodyPr>
            <a:normAutofit/>
          </a:bodyPr>
          <a:lstStyle/>
          <a:p>
            <a:r>
              <a:rPr lang="tr-TR" sz="2300" b="1" i="0" dirty="0">
                <a:effectLst/>
                <a:latin typeface="Calibri" panose="020F0502020204030204" pitchFamily="34" charset="0"/>
              </a:rPr>
              <a:t>3. Sosyal Medyayı İyi ve Yerinde Kullanmayı   </a:t>
            </a:r>
            <a:br>
              <a:rPr lang="tr-TR" sz="2300" b="1" i="0" dirty="0">
                <a:effectLst/>
                <a:latin typeface="Calibri" panose="020F0502020204030204" pitchFamily="34" charset="0"/>
              </a:rPr>
            </a:br>
            <a:r>
              <a:rPr lang="tr-TR" sz="2300" b="1" i="0" dirty="0">
                <a:effectLst/>
                <a:latin typeface="Calibri" panose="020F0502020204030204" pitchFamily="34" charset="0"/>
              </a:rPr>
              <a:t>    Öğrenin - Kendinize bir blog oluşturun</a:t>
            </a:r>
            <a:endParaRPr lang="en-GB" sz="2300" dirty="0"/>
          </a:p>
        </p:txBody>
      </p:sp>
      <p:pic>
        <p:nvPicPr>
          <p:cNvPr id="16" name="Picture 4" descr="Sarı renkli arka plan üzerinde, çizilen ışınlar ve kablosuyla ampul">
            <a:extLst>
              <a:ext uri="{FF2B5EF4-FFF2-40B4-BE49-F238E27FC236}">
                <a16:creationId xmlns:a16="http://schemas.microsoft.com/office/drawing/2014/main" id="{42028AB1-0CD1-B905-DE3F-A8C44B2022AA}"/>
              </a:ext>
            </a:extLst>
          </p:cNvPr>
          <p:cNvPicPr>
            <a:picLocks noChangeAspect="1"/>
          </p:cNvPicPr>
          <p:nvPr/>
        </p:nvPicPr>
        <p:blipFill rotWithShape="1">
          <a:blip r:embed="rId2"/>
          <a:srcRect l="47896" r="3638"/>
          <a:stretch/>
        </p:blipFill>
        <p:spPr>
          <a:xfrm>
            <a:off x="20" y="10"/>
            <a:ext cx="5404493" cy="6857990"/>
          </a:xfrm>
          <a:prstGeom prst="rect">
            <a:avLst/>
          </a:prstGeom>
        </p:spPr>
      </p:pic>
      <p:sp>
        <p:nvSpPr>
          <p:cNvPr id="17" name="İçerik Yer Tutucusu 2"/>
          <p:cNvSpPr>
            <a:spLocks noGrp="1"/>
          </p:cNvSpPr>
          <p:nvPr>
            <p:ph idx="1"/>
          </p:nvPr>
        </p:nvSpPr>
        <p:spPr>
          <a:xfrm>
            <a:off x="6163464" y="2207969"/>
            <a:ext cx="5266535" cy="3884983"/>
          </a:xfrm>
        </p:spPr>
        <p:txBody>
          <a:bodyPr>
            <a:normAutofit/>
          </a:bodyPr>
          <a:lstStyle/>
          <a:p>
            <a:pPr algn="just">
              <a:lnSpc>
                <a:spcPct val="95000"/>
              </a:lnSpc>
              <a:buFont typeface="Wingdings" panose="05000000000000000000" pitchFamily="2" charset="2"/>
              <a:buChar char="ü"/>
            </a:pPr>
            <a:r>
              <a:rPr lang="tr-TR" sz="1600" i="0" dirty="0">
                <a:effectLst/>
                <a:latin typeface="Arial" panose="020B0604020202020204" pitchFamily="34" charset="0"/>
                <a:cs typeface="Arial" panose="020B0604020202020204" pitchFamily="34" charset="0"/>
              </a:rPr>
              <a:t>Gelişen teknolojiyle birlikte hangi meslek grubundan olursanız olun, reklamcılıkla günün birinde illaki tanışacaksınız. Sosyal medya araçlarını fazla abartmadan, hayatınızın odak noktasına getirmeden ve tüm detayları ve bilinmesi gerekenleriyle birlikte öğrenirseniz, iş hayatına geçtiğinde kendi reklam çalışmalarınızı kendiniz yürütebilirsiniz.</a:t>
            </a:r>
          </a:p>
          <a:p>
            <a:pPr algn="just">
              <a:lnSpc>
                <a:spcPct val="95000"/>
              </a:lnSpc>
              <a:buFont typeface="Wingdings" panose="05000000000000000000" pitchFamily="2" charset="2"/>
              <a:buChar char="ü"/>
            </a:pPr>
            <a:r>
              <a:rPr lang="tr-TR" sz="1600" dirty="0">
                <a:latin typeface="Arial" panose="020B0604020202020204" pitchFamily="34" charset="0"/>
                <a:cs typeface="Arial" panose="020B0604020202020204" pitchFamily="34" charset="0"/>
              </a:rPr>
              <a:t>Bir blog oluşturmak ve onu online olarak yazma ve düşünme becerileriniz konusunda öne çıkmanızı sağlayacaktır. Bazen özgeçmişiniz yaratıcılığınızı ve aktarılabilir becerilerinizi gösterebileceğiniz işler için yeterli olmayacak ve görsel olarak bunları paylaşmanız gerekebilecektir. Bunun için kendinize özel bir web sitesi hazırlayabilirsiniz ya da blog oluşturma sitelerinden faydalanabilirsiniz. </a:t>
            </a:r>
          </a:p>
          <a:p>
            <a:pPr marL="0" indent="0">
              <a:lnSpc>
                <a:spcPct val="95000"/>
              </a:lnSpc>
              <a:buNone/>
            </a:pPr>
            <a:endParaRPr lang="en-GB" sz="1600" b="1" dirty="0">
              <a:latin typeface="Arial Black" panose="020B0A04020102020204" pitchFamily="34" charset="0"/>
            </a:endParaRPr>
          </a:p>
        </p:txBody>
      </p:sp>
    </p:spTree>
    <p:extLst>
      <p:ext uri="{BB962C8B-B14F-4D97-AF65-F5344CB8AC3E}">
        <p14:creationId xmlns:p14="http://schemas.microsoft.com/office/powerpoint/2010/main" val="312510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0CF1E-4915-4854-AE1A-BE8E8ABDE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378B036-879B-4F45-A653-56FC275A7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0B84E83-7104-F798-EFD4-0BA9EDD32AB4}"/>
              </a:ext>
            </a:extLst>
          </p:cNvPr>
          <p:cNvSpPr>
            <a:spLocks noGrp="1"/>
          </p:cNvSpPr>
          <p:nvPr>
            <p:ph type="title"/>
          </p:nvPr>
        </p:nvSpPr>
        <p:spPr>
          <a:xfrm>
            <a:off x="762000" y="1517903"/>
            <a:ext cx="10668000" cy="1345115"/>
          </a:xfrm>
        </p:spPr>
        <p:txBody>
          <a:bodyPr>
            <a:normAutofit/>
          </a:bodyPr>
          <a:lstStyle/>
          <a:p>
            <a:r>
              <a:rPr lang="tr-TR" b="1" i="0">
                <a:effectLst/>
                <a:latin typeface="Open Sans Bold" panose="020B0806030504020204" pitchFamily="34" charset="0"/>
              </a:rPr>
              <a:t>4. Üniversitenizin öğrenci kariyer merkezine uğrayın</a:t>
            </a:r>
            <a:endParaRPr lang="tr-TR" dirty="0"/>
          </a:p>
        </p:txBody>
      </p:sp>
      <p:sp>
        <p:nvSpPr>
          <p:cNvPr id="3" name="İçerik Yer Tutucusu 2">
            <a:extLst>
              <a:ext uri="{FF2B5EF4-FFF2-40B4-BE49-F238E27FC236}">
                <a16:creationId xmlns:a16="http://schemas.microsoft.com/office/drawing/2014/main" id="{EABE0B81-C585-25C1-A442-F1A2E4967710}"/>
              </a:ext>
            </a:extLst>
          </p:cNvPr>
          <p:cNvSpPr>
            <a:spLocks noGrp="1"/>
          </p:cNvSpPr>
          <p:nvPr>
            <p:ph idx="1"/>
          </p:nvPr>
        </p:nvSpPr>
        <p:spPr>
          <a:xfrm>
            <a:off x="762000" y="2970222"/>
            <a:ext cx="10668000" cy="3125777"/>
          </a:xfrm>
        </p:spPr>
        <p:txBody>
          <a:bodyPr>
            <a:normAutofit/>
          </a:bodyPr>
          <a:lstStyle/>
          <a:p>
            <a:pPr algn="just"/>
            <a:r>
              <a:rPr lang="tr-TR" b="0" i="0" dirty="0">
                <a:effectLst/>
                <a:latin typeface="Open Sans" panose="020B0606030504020204" pitchFamily="34" charset="0"/>
              </a:rPr>
              <a:t>Özellikle yurtdışı üniversite ve okullarda kariyer ofisleri, gerçekten öğrencilerin ihtiyaçlarına yönelik hizmetler sunuyor. Mezun olmadan önce kesinlikle yapmanız gereken ilk iş bu olmalıdır. CV hazırlama, kariyer fuarlarına katılma, geniş bir mezunlar ve işveren ağına erişim, mülakat taktikleri, iş bulma gibi çok sayıda konuda kariyer merkeziniz size yardımcı olacaktır. </a:t>
            </a:r>
            <a:endParaRPr lang="tr-TR" dirty="0"/>
          </a:p>
        </p:txBody>
      </p:sp>
    </p:spTree>
    <p:extLst>
      <p:ext uri="{BB962C8B-B14F-4D97-AF65-F5344CB8AC3E}">
        <p14:creationId xmlns:p14="http://schemas.microsoft.com/office/powerpoint/2010/main" val="24210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17904" y="1060704"/>
            <a:ext cx="9144000" cy="1344168"/>
          </a:xfrm>
        </p:spPr>
        <p:txBody>
          <a:bodyPr/>
          <a:lstStyle/>
          <a:p>
            <a:r>
              <a:rPr lang="tr-TR" b="1" i="0" dirty="0">
                <a:solidFill>
                  <a:srgbClr val="464646"/>
                </a:solidFill>
                <a:effectLst/>
                <a:latin typeface="Open Sans Bold" panose="020B0806030504020204" pitchFamily="34" charset="0"/>
              </a:rPr>
              <a:t>5. İyi alışkanlıklar edinin</a:t>
            </a:r>
            <a:br>
              <a:rPr lang="tr-TR" b="1" i="0" dirty="0">
                <a:solidFill>
                  <a:srgbClr val="464646"/>
                </a:solidFill>
                <a:effectLst/>
                <a:latin typeface="Open Sans Bold" panose="020B0806030504020204" pitchFamily="34" charset="0"/>
              </a:rPr>
            </a:br>
            <a:endParaRPr lang="en-GB" dirty="0"/>
          </a:p>
        </p:txBody>
      </p:sp>
      <p:sp>
        <p:nvSpPr>
          <p:cNvPr id="3" name="İçerik Yer Tutucusu 2"/>
          <p:cNvSpPr>
            <a:spLocks noGrp="1"/>
          </p:cNvSpPr>
          <p:nvPr>
            <p:ph idx="1"/>
          </p:nvPr>
        </p:nvSpPr>
        <p:spPr>
          <a:xfrm>
            <a:off x="1517904" y="1926771"/>
            <a:ext cx="9144000" cy="3127248"/>
          </a:xfrm>
        </p:spPr>
        <p:txBody>
          <a:bodyPr>
            <a:normAutofit fontScale="92500" lnSpcReduction="20000"/>
          </a:bodyPr>
          <a:lstStyle/>
          <a:p>
            <a:pPr algn="just"/>
            <a:r>
              <a:rPr lang="tr-TR" b="0" i="0" dirty="0">
                <a:solidFill>
                  <a:srgbClr val="464646"/>
                </a:solidFill>
                <a:effectLst/>
                <a:latin typeface="Open Sans" panose="020B0606030504020204" pitchFamily="34" charset="0"/>
              </a:rPr>
              <a:t>Öğrencilik hayatı bir noktada sona erecek ve keyifle, umarsızca geçirdiğiniz günlere veda etme zamanı geliyor. Mezuniyetle beraber artık, sağlıklı bir beden ve </a:t>
            </a:r>
            <a:r>
              <a:rPr lang="tr-TR" b="0" i="0" dirty="0" err="1">
                <a:solidFill>
                  <a:srgbClr val="464646"/>
                </a:solidFill>
                <a:effectLst/>
                <a:latin typeface="Open Sans" panose="020B0606030504020204" pitchFamily="34" charset="0"/>
              </a:rPr>
              <a:t>zihine</a:t>
            </a:r>
            <a:r>
              <a:rPr lang="tr-TR" b="0" i="0" dirty="0">
                <a:solidFill>
                  <a:srgbClr val="464646"/>
                </a:solidFill>
                <a:effectLst/>
                <a:latin typeface="Open Sans" panose="020B0606030504020204" pitchFamily="34" charset="0"/>
              </a:rPr>
              <a:t> ihtiyaç duyacaksınız. İş dünyası zayıflıkların, kötü alışkanlıkların ya da problemli kişiliklerin yer edinebileceği bir ortam olmayacaktır. Bu nedenle başarılı bir kariyer için kendinizi mezun olmadan önce sağlıklı beslenmeye, egzersizlere, erken yatıp erken kalkmaya hazırlayarak bunu günlük rutininize eklemelisiniz. </a:t>
            </a:r>
            <a:r>
              <a:rPr lang="tr-TR" dirty="0"/>
              <a:t> </a:t>
            </a:r>
            <a:endParaRPr lang="en-GB" dirty="0"/>
          </a:p>
        </p:txBody>
      </p:sp>
      <p:pic>
        <p:nvPicPr>
          <p:cNvPr id="2052" name="Picture 4" descr="Career growth flat modern design illustration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1" y="4464578"/>
            <a:ext cx="3309711" cy="2209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t illustration people asking questions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188" y="4853308"/>
            <a:ext cx="2734085" cy="182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0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F37EE88-E359-4E69-A072-9959A84E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34434B1-B4BC-6582-0AF6-F57E1F8EF320}"/>
              </a:ext>
            </a:extLst>
          </p:cNvPr>
          <p:cNvSpPr>
            <a:spLocks noGrp="1"/>
          </p:cNvSpPr>
          <p:nvPr>
            <p:ph type="title"/>
          </p:nvPr>
        </p:nvSpPr>
        <p:spPr>
          <a:xfrm>
            <a:off x="6096000" y="1517650"/>
            <a:ext cx="4565650" cy="1344613"/>
          </a:xfrm>
        </p:spPr>
        <p:txBody>
          <a:bodyPr>
            <a:normAutofit/>
          </a:bodyPr>
          <a:lstStyle/>
          <a:p>
            <a:r>
              <a:rPr lang="tr-TR" sz="2900" b="1" i="0" dirty="0">
                <a:effectLst/>
                <a:latin typeface="Calibri" panose="020F0502020204030204" pitchFamily="34" charset="0"/>
              </a:rPr>
              <a:t>6. Sivil Toplum Kuruluşlarında Gönüllü Olarak Çalışın</a:t>
            </a:r>
            <a:endParaRPr lang="tr-TR" sz="2900" dirty="0"/>
          </a:p>
        </p:txBody>
      </p:sp>
      <p:pic>
        <p:nvPicPr>
          <p:cNvPr id="5" name="Picture 4" descr="Küreyi tutan bir kişi">
            <a:extLst>
              <a:ext uri="{FF2B5EF4-FFF2-40B4-BE49-F238E27FC236}">
                <a16:creationId xmlns:a16="http://schemas.microsoft.com/office/drawing/2014/main" id="{6A5A17DB-70BC-242A-7C7F-420E0CD24937}"/>
              </a:ext>
            </a:extLst>
          </p:cNvPr>
          <p:cNvPicPr>
            <a:picLocks noChangeAspect="1"/>
          </p:cNvPicPr>
          <p:nvPr/>
        </p:nvPicPr>
        <p:blipFill rotWithShape="1">
          <a:blip r:embed="rId2"/>
          <a:srcRect l="20426" r="20096" b="2"/>
          <a:stretch/>
        </p:blipFill>
        <p:spPr>
          <a:xfrm>
            <a:off x="20" y="758953"/>
            <a:ext cx="5333979" cy="5335854"/>
          </a:xfrm>
          <a:prstGeom prst="rect">
            <a:avLst/>
          </a:prstGeom>
        </p:spPr>
      </p:pic>
      <p:sp>
        <p:nvSpPr>
          <p:cNvPr id="3" name="İçerik Yer Tutucusu 2">
            <a:extLst>
              <a:ext uri="{FF2B5EF4-FFF2-40B4-BE49-F238E27FC236}">
                <a16:creationId xmlns:a16="http://schemas.microsoft.com/office/drawing/2014/main" id="{1AC13CC7-92D4-4D5E-9B1D-806B227542A8}"/>
              </a:ext>
            </a:extLst>
          </p:cNvPr>
          <p:cNvSpPr>
            <a:spLocks noGrp="1"/>
          </p:cNvSpPr>
          <p:nvPr>
            <p:ph idx="1"/>
          </p:nvPr>
        </p:nvSpPr>
        <p:spPr>
          <a:xfrm>
            <a:off x="6095998" y="2970213"/>
            <a:ext cx="4565651" cy="3125787"/>
          </a:xfrm>
        </p:spPr>
        <p:txBody>
          <a:bodyPr>
            <a:normAutofit/>
          </a:bodyPr>
          <a:lstStyle/>
          <a:p>
            <a:pPr algn="just">
              <a:lnSpc>
                <a:spcPct val="95000"/>
              </a:lnSpc>
            </a:pPr>
            <a:r>
              <a:rPr lang="tr-TR" sz="1800" b="0" i="0" dirty="0">
                <a:effectLst/>
                <a:latin typeface="Open Sans" panose="020B0606030504020204" pitchFamily="34" charset="0"/>
              </a:rPr>
              <a:t>Gönüllülük projeleri, potansiyel işverenlere seçtiğiniz çalışma hakkında ne kadar tutkulu olduğunuzu, eğitim ve bilginizi pratiğe dökme konusunda ne kadar hevesli olduğunuzu gösterebileceğiniz en faydalı aktivitelerdir. Gerçek dünya deneyimi elde edeceğiniz bu çalışmalar, işverenlerin CV’nizde en çok dikkat edeceği kriterlerden olacaktır.</a:t>
            </a:r>
            <a:endParaRPr lang="tr-TR" sz="1800" dirty="0"/>
          </a:p>
        </p:txBody>
      </p:sp>
    </p:spTree>
    <p:extLst>
      <p:ext uri="{BB962C8B-B14F-4D97-AF65-F5344CB8AC3E}">
        <p14:creationId xmlns:p14="http://schemas.microsoft.com/office/powerpoint/2010/main" val="219355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1CD666-8FE2-843B-81D8-7AD30C2C0F4E}"/>
              </a:ext>
            </a:extLst>
          </p:cNvPr>
          <p:cNvSpPr>
            <a:spLocks noGrp="1"/>
          </p:cNvSpPr>
          <p:nvPr>
            <p:ph type="title"/>
          </p:nvPr>
        </p:nvSpPr>
        <p:spPr>
          <a:xfrm>
            <a:off x="6163464" y="755650"/>
            <a:ext cx="5266535" cy="1345115"/>
          </a:xfrm>
        </p:spPr>
        <p:txBody>
          <a:bodyPr>
            <a:normAutofit/>
          </a:bodyPr>
          <a:lstStyle/>
          <a:p>
            <a:r>
              <a:rPr lang="tr-TR" sz="2300" b="1" i="0">
                <a:effectLst/>
                <a:latin typeface="Open Sans Bold" panose="020B0806030504020204" pitchFamily="34" charset="0"/>
              </a:rPr>
              <a:t>7. Yurtdışı eğitim deneyimi yaşayın</a:t>
            </a:r>
            <a:br>
              <a:rPr lang="tr-TR" sz="2300" b="1" i="0">
                <a:effectLst/>
                <a:latin typeface="Open Sans Bold" panose="020B0806030504020204" pitchFamily="34" charset="0"/>
              </a:rPr>
            </a:br>
            <a:r>
              <a:rPr lang="tr-TR" sz="2300" b="0" i="0">
                <a:effectLst/>
                <a:latin typeface="Open Sans" panose="020B0606030504020204" pitchFamily="34" charset="0"/>
              </a:rPr>
              <a:t> </a:t>
            </a:r>
            <a:br>
              <a:rPr lang="tr-TR" sz="2300" b="0" i="0">
                <a:effectLst/>
                <a:latin typeface="Open Sans" panose="020B0606030504020204" pitchFamily="34" charset="0"/>
              </a:rPr>
            </a:br>
            <a:endParaRPr lang="tr-TR" sz="2300"/>
          </a:p>
        </p:txBody>
      </p:sp>
      <p:pic>
        <p:nvPicPr>
          <p:cNvPr id="5" name="Picture 4" descr="Rafların göründüğü bulanık soyut halk kütüphanesi">
            <a:extLst>
              <a:ext uri="{FF2B5EF4-FFF2-40B4-BE49-F238E27FC236}">
                <a16:creationId xmlns:a16="http://schemas.microsoft.com/office/drawing/2014/main" id="{990B0FB6-4BCA-2C6A-E360-7103C286044F}"/>
              </a:ext>
            </a:extLst>
          </p:cNvPr>
          <p:cNvPicPr>
            <a:picLocks noChangeAspect="1"/>
          </p:cNvPicPr>
          <p:nvPr/>
        </p:nvPicPr>
        <p:blipFill rotWithShape="1">
          <a:blip r:embed="rId2"/>
          <a:srcRect l="12528" r="34868" b="-1"/>
          <a:stretch/>
        </p:blipFill>
        <p:spPr>
          <a:xfrm>
            <a:off x="20" y="10"/>
            <a:ext cx="5404493" cy="6857990"/>
          </a:xfrm>
          <a:prstGeom prst="rect">
            <a:avLst/>
          </a:prstGeom>
        </p:spPr>
      </p:pic>
      <p:sp>
        <p:nvSpPr>
          <p:cNvPr id="3" name="İçerik Yer Tutucusu 2">
            <a:extLst>
              <a:ext uri="{FF2B5EF4-FFF2-40B4-BE49-F238E27FC236}">
                <a16:creationId xmlns:a16="http://schemas.microsoft.com/office/drawing/2014/main" id="{1A2AEE5D-2241-E3D6-0D7A-9D9BBEAF447D}"/>
              </a:ext>
            </a:extLst>
          </p:cNvPr>
          <p:cNvSpPr>
            <a:spLocks noGrp="1"/>
          </p:cNvSpPr>
          <p:nvPr>
            <p:ph idx="1"/>
          </p:nvPr>
        </p:nvSpPr>
        <p:spPr>
          <a:xfrm>
            <a:off x="6163464" y="2207969"/>
            <a:ext cx="5266535" cy="3884983"/>
          </a:xfrm>
        </p:spPr>
        <p:txBody>
          <a:bodyPr>
            <a:normAutofit/>
          </a:bodyPr>
          <a:lstStyle/>
          <a:p>
            <a:pPr algn="just">
              <a:lnSpc>
                <a:spcPct val="95000"/>
              </a:lnSpc>
            </a:pPr>
            <a:r>
              <a:rPr lang="tr-TR" sz="2200" b="0" i="0" dirty="0">
                <a:effectLst/>
                <a:latin typeface="Open Sans" panose="020B0606030504020204" pitchFamily="34" charset="0"/>
              </a:rPr>
              <a:t>Uzak bir ülkede yaşamak ve üniversiteye gitmek biraz korkutucu olabilir. Ancak bazen cesaret edip risk almalı ve alışkanlıklarımızın dışına çıkmalıyız. Yurtdışında okumak size yabancı kültürleri deneyimleme, yeni diller öğrenme ve dünyanın her yerinden arkadaşlar edinme şansı verir! Bu da eşsiz bir deneyim olarak size geri dönecektir.</a:t>
            </a:r>
            <a:endParaRPr lang="tr-TR" sz="2200" dirty="0"/>
          </a:p>
        </p:txBody>
      </p:sp>
    </p:spTree>
    <p:extLst>
      <p:ext uri="{BB962C8B-B14F-4D97-AF65-F5344CB8AC3E}">
        <p14:creationId xmlns:p14="http://schemas.microsoft.com/office/powerpoint/2010/main" val="326798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1CD666-8FE2-843B-81D8-7AD30C2C0F4E}"/>
              </a:ext>
            </a:extLst>
          </p:cNvPr>
          <p:cNvSpPr>
            <a:spLocks noGrp="1"/>
          </p:cNvSpPr>
          <p:nvPr>
            <p:ph type="title"/>
          </p:nvPr>
        </p:nvSpPr>
        <p:spPr>
          <a:xfrm>
            <a:off x="6163464" y="755650"/>
            <a:ext cx="5266535" cy="1345115"/>
          </a:xfrm>
        </p:spPr>
        <p:txBody>
          <a:bodyPr>
            <a:normAutofit/>
          </a:bodyPr>
          <a:lstStyle/>
          <a:p>
            <a:r>
              <a:rPr lang="tr-TR" sz="2300" b="1" dirty="0">
                <a:latin typeface="Open Sans Bold" panose="020B0806030504020204" pitchFamily="34" charset="0"/>
              </a:rPr>
              <a:t>8. Öğrenci değişim programlarına katılın</a:t>
            </a:r>
            <a:endParaRPr lang="tr-TR" sz="2300" dirty="0"/>
          </a:p>
        </p:txBody>
      </p:sp>
      <p:pic>
        <p:nvPicPr>
          <p:cNvPr id="5" name="Picture 4" descr="Rafların göründüğü bulanık soyut halk kütüphanesi">
            <a:extLst>
              <a:ext uri="{FF2B5EF4-FFF2-40B4-BE49-F238E27FC236}">
                <a16:creationId xmlns:a16="http://schemas.microsoft.com/office/drawing/2014/main" id="{990B0FB6-4BCA-2C6A-E360-7103C286044F}"/>
              </a:ext>
            </a:extLst>
          </p:cNvPr>
          <p:cNvPicPr>
            <a:picLocks noChangeAspect="1"/>
          </p:cNvPicPr>
          <p:nvPr/>
        </p:nvPicPr>
        <p:blipFill rotWithShape="1">
          <a:blip r:embed="rId2"/>
          <a:srcRect l="12528" r="34868" b="-1"/>
          <a:stretch/>
        </p:blipFill>
        <p:spPr>
          <a:xfrm>
            <a:off x="20" y="10"/>
            <a:ext cx="5404493" cy="6857990"/>
          </a:xfrm>
          <a:prstGeom prst="rect">
            <a:avLst/>
          </a:prstGeom>
        </p:spPr>
      </p:pic>
      <p:sp>
        <p:nvSpPr>
          <p:cNvPr id="3" name="İçerik Yer Tutucusu 2">
            <a:extLst>
              <a:ext uri="{FF2B5EF4-FFF2-40B4-BE49-F238E27FC236}">
                <a16:creationId xmlns:a16="http://schemas.microsoft.com/office/drawing/2014/main" id="{1A2AEE5D-2241-E3D6-0D7A-9D9BBEAF447D}"/>
              </a:ext>
            </a:extLst>
          </p:cNvPr>
          <p:cNvSpPr>
            <a:spLocks noGrp="1"/>
          </p:cNvSpPr>
          <p:nvPr>
            <p:ph idx="1"/>
          </p:nvPr>
        </p:nvSpPr>
        <p:spPr>
          <a:xfrm>
            <a:off x="6163464" y="2207969"/>
            <a:ext cx="5266535" cy="3884983"/>
          </a:xfrm>
        </p:spPr>
        <p:txBody>
          <a:bodyPr>
            <a:normAutofit/>
          </a:bodyPr>
          <a:lstStyle/>
          <a:p>
            <a:pPr algn="just">
              <a:lnSpc>
                <a:spcPct val="95000"/>
              </a:lnSpc>
            </a:pPr>
            <a:r>
              <a:rPr lang="tr-TR" sz="1600" b="0" i="0" dirty="0">
                <a:effectLst/>
                <a:latin typeface="Open Sans" panose="020B0606030504020204" pitchFamily="34" charset="0"/>
              </a:rPr>
              <a:t>Eğer yurtdışı eğitim için yeterli bütçeniz yoksa </a:t>
            </a:r>
            <a:r>
              <a:rPr lang="tr-TR" sz="1600" dirty="0">
                <a:latin typeface="Open Sans" panose="020B0606030504020204" pitchFamily="34" charset="0"/>
              </a:rPr>
              <a:t>Erasmus, Mevlana gibi öğrenci değişim programları </a:t>
            </a:r>
            <a:r>
              <a:rPr lang="tr-TR" sz="1600" b="0" i="0" dirty="0">
                <a:effectLst/>
                <a:latin typeface="Open Sans" panose="020B0606030504020204" pitchFamily="34" charset="0"/>
              </a:rPr>
              <a:t>sizin için eşsiz fırsatlar sunuyor olacaktır. Bunun için yapmanız gereken tek şey, notlarınızı yüksek tutmak ve yabancı dil bilginizi geliştirmek olacaktır.</a:t>
            </a:r>
            <a:endParaRPr lang="tr-TR" sz="2200" dirty="0"/>
          </a:p>
        </p:txBody>
      </p:sp>
    </p:spTree>
    <p:extLst>
      <p:ext uri="{BB962C8B-B14F-4D97-AF65-F5344CB8AC3E}">
        <p14:creationId xmlns:p14="http://schemas.microsoft.com/office/powerpoint/2010/main" val="2164970089"/>
      </p:ext>
    </p:extLst>
  </p:cSld>
  <p:clrMapOvr>
    <a:masterClrMapping/>
  </p:clrMapOvr>
</p:sld>
</file>

<file path=ppt/theme/theme1.xml><?xml version="1.0" encoding="utf-8"?>
<a:theme xmlns:a="http://schemas.openxmlformats.org/drawingml/2006/main" name="PrismaticVTI">
  <a:themeElements>
    <a:clrScheme name="AnalogousFromRegularSeed_2SEEDS">
      <a:dk1>
        <a:srgbClr val="000000"/>
      </a:dk1>
      <a:lt1>
        <a:srgbClr val="FFFFFF"/>
      </a:lt1>
      <a:dk2>
        <a:srgbClr val="22303B"/>
      </a:dk2>
      <a:lt2>
        <a:srgbClr val="E8E3E2"/>
      </a:lt2>
      <a:accent1>
        <a:srgbClr val="19AFD4"/>
      </a:accent1>
      <a:accent2>
        <a:srgbClr val="21B594"/>
      </a:accent2>
      <a:accent3>
        <a:srgbClr val="2A73E5"/>
      </a:accent3>
      <a:accent4>
        <a:srgbClr val="D41934"/>
      </a:accent4>
      <a:accent5>
        <a:srgbClr val="E55D2A"/>
      </a:accent5>
      <a:accent6>
        <a:srgbClr val="CE9518"/>
      </a:accent6>
      <a:hlink>
        <a:srgbClr val="BF583F"/>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265</TotalTime>
  <Words>951</Words>
  <Application>Microsoft Office PowerPoint</Application>
  <PresentationFormat>Geniş ekran</PresentationFormat>
  <Paragraphs>46</Paragraphs>
  <Slides>17</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17</vt:i4>
      </vt:variant>
    </vt:vector>
  </HeadingPairs>
  <TitlesOfParts>
    <vt:vector size="26" baseType="lpstr">
      <vt:lpstr>Aharoni</vt:lpstr>
      <vt:lpstr>Arial</vt:lpstr>
      <vt:lpstr>Arial Black</vt:lpstr>
      <vt:lpstr>Avenir Next LT Pro</vt:lpstr>
      <vt:lpstr>Calibri</vt:lpstr>
      <vt:lpstr>Open Sans</vt:lpstr>
      <vt:lpstr>Open Sans Bold</vt:lpstr>
      <vt:lpstr>Wingdings</vt:lpstr>
      <vt:lpstr>PrismaticVTI</vt:lpstr>
      <vt:lpstr>KARİYERİME NASIL HAZIRLANIRIM?</vt:lpstr>
      <vt:lpstr>1. CV’niz üzerinde çalışın  </vt:lpstr>
      <vt:lpstr>2. LinkedIn profili açın     </vt:lpstr>
      <vt:lpstr>3. Sosyal Medyayı İyi ve Yerinde Kullanmayı        Öğrenin - Kendinize bir blog oluşturun</vt:lpstr>
      <vt:lpstr>4. Üniversitenizin öğrenci kariyer merkezine uğrayın</vt:lpstr>
      <vt:lpstr>5. İyi alışkanlıklar edinin </vt:lpstr>
      <vt:lpstr>6. Sivil Toplum Kuruluşlarında Gönüllü Olarak Çalışın</vt:lpstr>
      <vt:lpstr>7. Yurtdışı eğitim deneyimi yaşayın   </vt:lpstr>
      <vt:lpstr>8. Öğrenci değişim programlarına katılın</vt:lpstr>
      <vt:lpstr>9. Üniversite Kulüplerinde Aktif Üye Olun</vt:lpstr>
      <vt:lpstr>10. Staj yapın </vt:lpstr>
      <vt:lpstr>11. Bir oda arkadaşıyla yaşayın </vt:lpstr>
      <vt:lpstr>12. Seyahat edin </vt:lpstr>
      <vt:lpstr>13. Yeni bir dil öğrenin </vt:lpstr>
      <vt:lpstr>14. Kütüphaneleri kullanın </vt:lpstr>
      <vt:lpstr>15. Kariyer fuarlarına katılın </vt:lpstr>
      <vt:lpstr>Diğerleri ve Daha Fazlası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KİŞİSEL ÖZELLİKLER</dc:title>
  <dc:creator>Burak ÇEBİ</dc:creator>
  <cp:lastModifiedBy>Fatih Serbest</cp:lastModifiedBy>
  <cp:revision>17</cp:revision>
  <dcterms:created xsi:type="dcterms:W3CDTF">2022-03-17T15:19:56Z</dcterms:created>
  <dcterms:modified xsi:type="dcterms:W3CDTF">2024-03-24T12:57:41Z</dcterms:modified>
</cp:coreProperties>
</file>