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4" r:id="rId3"/>
    <p:sldId id="280" r:id="rId4"/>
    <p:sldId id="279" r:id="rId5"/>
    <p:sldId id="278" r:id="rId6"/>
    <p:sldId id="277" r:id="rId7"/>
    <p:sldId id="263" r:id="rId8"/>
    <p:sldId id="288" r:id="rId9"/>
    <p:sldId id="28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2B357-E6D9-4F8E-BB24-67AA9C51269C}" v="183" dt="2024-03-11T14:32:33.252"/>
    <p1510:client id="{A7AF079A-B03D-48DC-BEFE-27BC67D42F2A}" v="737" dt="2024-03-11T15:50:32.431"/>
    <p1510:client id="{C27CBD2F-028C-48D4-BD75-563BEAC0C37E}" v="12" dt="2024-03-11T14:16:47.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8" d="100"/>
          <a:sy n="78" d="100"/>
        </p:scale>
        <p:origin x="65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8B2F-42B2-70C9-FF76-18BEFEC73249}"/>
              </a:ext>
            </a:extLst>
          </p:cNvPr>
          <p:cNvSpPr>
            <a:spLocks noGrp="1"/>
          </p:cNvSpPr>
          <p:nvPr>
            <p:ph type="title"/>
          </p:nvPr>
        </p:nvSpPr>
        <p:spPr>
          <a:xfrm>
            <a:off x="876693" y="741391"/>
            <a:ext cx="3455821" cy="1616203"/>
          </a:xfrm>
        </p:spPr>
        <p:txBody>
          <a:bodyPr anchor="b">
            <a:normAutofit/>
          </a:bodyPr>
          <a:lstStyle/>
          <a:p>
            <a:r>
              <a:rPr lang="en-US" sz="3200">
                <a:ea typeface="+mj-lt"/>
                <a:cs typeface="+mj-lt"/>
              </a:rPr>
              <a:t>COMMERCIAL BOOKS</a:t>
            </a:r>
            <a:endParaRPr lang="en-US" sz="3200"/>
          </a:p>
        </p:txBody>
      </p:sp>
      <p:sp>
        <p:nvSpPr>
          <p:cNvPr id="3" name="Content Placeholder 2">
            <a:extLst>
              <a:ext uri="{FF2B5EF4-FFF2-40B4-BE49-F238E27FC236}">
                <a16:creationId xmlns:a16="http://schemas.microsoft.com/office/drawing/2014/main" id="{154E6150-176C-D512-98ED-978F605B795B}"/>
              </a:ext>
            </a:extLst>
          </p:cNvPr>
          <p:cNvSpPr>
            <a:spLocks noGrp="1"/>
          </p:cNvSpPr>
          <p:nvPr>
            <p:ph idx="1"/>
          </p:nvPr>
        </p:nvSpPr>
        <p:spPr>
          <a:xfrm>
            <a:off x="876693" y="2533476"/>
            <a:ext cx="3455821" cy="3447832"/>
          </a:xfrm>
        </p:spPr>
        <p:txBody>
          <a:bodyPr vert="horz" lIns="91440" tIns="45720" rIns="91440" bIns="45720" rtlCol="0" anchor="t">
            <a:normAutofit/>
          </a:bodyPr>
          <a:lstStyle/>
          <a:p>
            <a:endParaRPr lang="en-US" sz="2000">
              <a:ea typeface="+mn-lt"/>
              <a:cs typeface="+mn-lt"/>
            </a:endParaRPr>
          </a:p>
          <a:p>
            <a:endParaRPr lang="en-US" sz="2000">
              <a:ea typeface="+mn-lt"/>
              <a:cs typeface="+mn-lt"/>
            </a:endParaRPr>
          </a:p>
          <a:p>
            <a:r>
              <a:rPr lang="en-US" sz="2000">
                <a:ea typeface="+mn-lt"/>
                <a:cs typeface="+mn-lt"/>
              </a:rPr>
              <a:t>"Commercial books" are the accounting records and documents that merchants must keep according to the Turkish Commercial Code, which include ledgers, inventories, and other documents reflecting their financial transactions.</a:t>
            </a:r>
            <a:endParaRPr lang="en-US" sz="2000"/>
          </a:p>
        </p:txBody>
      </p:sp>
      <p:pic>
        <p:nvPicPr>
          <p:cNvPr id="5" name="Picture 4" descr="A top view of books with different cover colours">
            <a:extLst>
              <a:ext uri="{FF2B5EF4-FFF2-40B4-BE49-F238E27FC236}">
                <a16:creationId xmlns:a16="http://schemas.microsoft.com/office/drawing/2014/main" id="{4C04C66B-01FA-3CD9-00CC-AE79F63BA924}"/>
              </a:ext>
            </a:extLst>
          </p:cNvPr>
          <p:cNvPicPr>
            <a:picLocks noChangeAspect="1"/>
          </p:cNvPicPr>
          <p:nvPr/>
        </p:nvPicPr>
        <p:blipFill rotWithShape="1">
          <a:blip r:embed="rId2"/>
          <a:srcRect t="3481" r="-11" b="-11"/>
          <a:stretch/>
        </p:blipFill>
        <p:spPr>
          <a:xfrm>
            <a:off x="5086726" y="10"/>
            <a:ext cx="7105273" cy="6857990"/>
          </a:xfrm>
          <a:prstGeom prst="rect">
            <a:avLst/>
          </a:prstGeom>
        </p:spPr>
      </p:pic>
      <p:grpSp>
        <p:nvGrpSpPr>
          <p:cNvPr id="9" name="Group 8">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106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oks stacked on a table">
            <a:extLst>
              <a:ext uri="{FF2B5EF4-FFF2-40B4-BE49-F238E27FC236}">
                <a16:creationId xmlns:a16="http://schemas.microsoft.com/office/drawing/2014/main" id="{FC37A107-2893-ABE5-A7C4-8D404C04BFF6}"/>
              </a:ext>
            </a:extLst>
          </p:cNvPr>
          <p:cNvPicPr>
            <a:picLocks noChangeAspect="1"/>
          </p:cNvPicPr>
          <p:nvPr/>
        </p:nvPicPr>
        <p:blipFill rotWithShape="1">
          <a:blip r:embed="rId2"/>
          <a:srcRect l="2788" r="3101" b="4"/>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A210A3-61DD-FAB4-0DFA-533E844F5A67}"/>
              </a:ext>
            </a:extLst>
          </p:cNvPr>
          <p:cNvSpPr>
            <a:spLocks noGrp="1"/>
          </p:cNvSpPr>
          <p:nvPr>
            <p:ph type="title"/>
          </p:nvPr>
        </p:nvSpPr>
        <p:spPr>
          <a:xfrm>
            <a:off x="838200" y="365125"/>
            <a:ext cx="3822189" cy="1899912"/>
          </a:xfrm>
        </p:spPr>
        <p:txBody>
          <a:bodyPr>
            <a:normAutofit/>
          </a:bodyPr>
          <a:lstStyle/>
          <a:p>
            <a:r>
              <a:rPr lang="en-US" sz="2800">
                <a:ea typeface="+mj-lt"/>
                <a:cs typeface="+mj-lt"/>
              </a:rPr>
              <a:t>A. The Scope (Elements) of the Commercial Bookkeeping Obligation</a:t>
            </a:r>
            <a:endParaRPr lang="en-US" sz="2800"/>
          </a:p>
        </p:txBody>
      </p:sp>
      <p:sp>
        <p:nvSpPr>
          <p:cNvPr id="3" name="Content Placeholder 2">
            <a:extLst>
              <a:ext uri="{FF2B5EF4-FFF2-40B4-BE49-F238E27FC236}">
                <a16:creationId xmlns:a16="http://schemas.microsoft.com/office/drawing/2014/main" id="{627A3287-AE74-5B80-9C4E-6B3C77DF2628}"/>
              </a:ext>
            </a:extLst>
          </p:cNvPr>
          <p:cNvSpPr>
            <a:spLocks noGrp="1"/>
          </p:cNvSpPr>
          <p:nvPr>
            <p:ph idx="1"/>
          </p:nvPr>
        </p:nvSpPr>
        <p:spPr>
          <a:xfrm>
            <a:off x="838200" y="2434201"/>
            <a:ext cx="3822189" cy="3742762"/>
          </a:xfrm>
        </p:spPr>
        <p:txBody>
          <a:bodyPr vert="horz" lIns="91440" tIns="45720" rIns="91440" bIns="45720" rtlCol="0">
            <a:normAutofit/>
          </a:bodyPr>
          <a:lstStyle/>
          <a:p>
            <a:endParaRPr lang="en-US" sz="1900">
              <a:ea typeface="+mn-lt"/>
              <a:cs typeface="+mn-lt"/>
            </a:endParaRPr>
          </a:p>
          <a:p>
            <a:endParaRPr lang="en-US" sz="1900">
              <a:ea typeface="+mn-lt"/>
              <a:cs typeface="+mn-lt"/>
            </a:endParaRPr>
          </a:p>
          <a:p>
            <a:r>
              <a:rPr lang="en-US" sz="1900">
                <a:ea typeface="+mn-lt"/>
                <a:cs typeface="+mn-lt"/>
              </a:rPr>
              <a:t>"The scope (elements) of the commercial bookkeeping obligation" defines the specific requirements and components of maintaining commercial books under the Turkish Commercial Code, including the types of records and documents that must be kept and the rules for their maintenance.</a:t>
            </a:r>
            <a:endParaRPr lang="en-US" sz="1900"/>
          </a:p>
        </p:txBody>
      </p:sp>
    </p:spTree>
    <p:extLst>
      <p:ext uri="{BB962C8B-B14F-4D97-AF65-F5344CB8AC3E}">
        <p14:creationId xmlns:p14="http://schemas.microsoft.com/office/powerpoint/2010/main" val="348664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0CC3C4-B83B-4D5E-6F8B-B368D0F7F4DF}"/>
              </a:ext>
            </a:extLst>
          </p:cNvPr>
          <p:cNvSpPr>
            <a:spLocks noGrp="1"/>
          </p:cNvSpPr>
          <p:nvPr>
            <p:ph type="title"/>
          </p:nvPr>
        </p:nvSpPr>
        <p:spPr>
          <a:xfrm>
            <a:off x="836679" y="723898"/>
            <a:ext cx="6002110" cy="1495425"/>
          </a:xfrm>
        </p:spPr>
        <p:txBody>
          <a:bodyPr>
            <a:normAutofit/>
          </a:bodyPr>
          <a:lstStyle/>
          <a:p>
            <a:r>
              <a:rPr lang="en-US" sz="4000">
                <a:ea typeface="+mj-lt"/>
                <a:cs typeface="+mj-lt"/>
              </a:rPr>
              <a:t>B. Preserving the Commercial Books</a:t>
            </a:r>
            <a:endParaRPr lang="en-US" sz="4000"/>
          </a:p>
        </p:txBody>
      </p:sp>
      <p:sp>
        <p:nvSpPr>
          <p:cNvPr id="3" name="Content Placeholder 2">
            <a:extLst>
              <a:ext uri="{FF2B5EF4-FFF2-40B4-BE49-F238E27FC236}">
                <a16:creationId xmlns:a16="http://schemas.microsoft.com/office/drawing/2014/main" id="{70ACD512-4D15-8F47-A570-FA269E9A5CA0}"/>
              </a:ext>
            </a:extLst>
          </p:cNvPr>
          <p:cNvSpPr>
            <a:spLocks noGrp="1"/>
          </p:cNvSpPr>
          <p:nvPr>
            <p:ph idx="1"/>
          </p:nvPr>
        </p:nvSpPr>
        <p:spPr>
          <a:xfrm>
            <a:off x="836680" y="2405067"/>
            <a:ext cx="6002110" cy="3729034"/>
          </a:xfrm>
        </p:spPr>
        <p:txBody>
          <a:bodyPr vert="horz" lIns="91440" tIns="45720" rIns="91440" bIns="45720" rtlCol="0">
            <a:normAutofit/>
          </a:bodyPr>
          <a:lstStyle/>
          <a:p>
            <a:endParaRPr lang="en-US" sz="2000"/>
          </a:p>
          <a:p>
            <a:r>
              <a:rPr lang="en-US" sz="2000">
                <a:ea typeface="+mn-lt"/>
                <a:cs typeface="+mn-lt"/>
              </a:rPr>
              <a:t>"Preserving the commercial books" refers to the obligation of merchants to keep their accounting records and documents in a safe and organized manner, in accordance with the Turkish Commercial Code. This includes ensuring that the books are kept for the required period of time, typically five years, and that they are stored securely to prevent loss, damage, or unauthorized access.</a:t>
            </a:r>
            <a:endParaRPr lang="en-US" sz="2000"/>
          </a:p>
        </p:txBody>
      </p:sp>
      <p:pic>
        <p:nvPicPr>
          <p:cNvPr id="5" name="Picture 4" descr="Cluster of books">
            <a:extLst>
              <a:ext uri="{FF2B5EF4-FFF2-40B4-BE49-F238E27FC236}">
                <a16:creationId xmlns:a16="http://schemas.microsoft.com/office/drawing/2014/main" id="{09C6A3A1-33A1-5B68-1137-E7EDE56632EA}"/>
              </a:ext>
            </a:extLst>
          </p:cNvPr>
          <p:cNvPicPr>
            <a:picLocks noChangeAspect="1"/>
          </p:cNvPicPr>
          <p:nvPr/>
        </p:nvPicPr>
        <p:blipFill rotWithShape="1">
          <a:blip r:embed="rId2"/>
          <a:srcRect l="28323" r="25785" b="-3"/>
          <a:stretch/>
        </p:blipFill>
        <p:spPr>
          <a:xfrm>
            <a:off x="7199440" y="10"/>
            <a:ext cx="4992560" cy="6857990"/>
          </a:xfrm>
          <a:prstGeom prst="rect">
            <a:avLst/>
          </a:prstGeom>
          <a:effectLst/>
        </p:spPr>
      </p:pic>
    </p:spTree>
    <p:extLst>
      <p:ext uri="{BB962C8B-B14F-4D97-AF65-F5344CB8AC3E}">
        <p14:creationId xmlns:p14="http://schemas.microsoft.com/office/powerpoint/2010/main" val="54471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B6B30-5235-5718-38C6-1D8C349F22AE}"/>
              </a:ext>
            </a:extLst>
          </p:cNvPr>
          <p:cNvSpPr>
            <a:spLocks noGrp="1"/>
          </p:cNvSpPr>
          <p:nvPr>
            <p:ph type="title"/>
          </p:nvPr>
        </p:nvSpPr>
        <p:spPr>
          <a:xfrm>
            <a:off x="836679" y="723898"/>
            <a:ext cx="6002110" cy="1495425"/>
          </a:xfrm>
        </p:spPr>
        <p:txBody>
          <a:bodyPr>
            <a:normAutofit/>
          </a:bodyPr>
          <a:lstStyle/>
          <a:p>
            <a:r>
              <a:rPr lang="en-US" sz="3400">
                <a:ea typeface="+mj-lt"/>
                <a:cs typeface="+mj-lt"/>
              </a:rPr>
              <a:t>C. Legal Consequences as Sanctions of Non–Performance of Commercial</a:t>
            </a:r>
            <a:endParaRPr lang="en-US" sz="3400"/>
          </a:p>
        </p:txBody>
      </p:sp>
      <p:sp>
        <p:nvSpPr>
          <p:cNvPr id="3" name="Content Placeholder 2">
            <a:extLst>
              <a:ext uri="{FF2B5EF4-FFF2-40B4-BE49-F238E27FC236}">
                <a16:creationId xmlns:a16="http://schemas.microsoft.com/office/drawing/2014/main" id="{C2DDFF1A-EBEA-C959-D732-352EC8D0F43E}"/>
              </a:ext>
            </a:extLst>
          </p:cNvPr>
          <p:cNvSpPr>
            <a:spLocks noGrp="1"/>
          </p:cNvSpPr>
          <p:nvPr>
            <p:ph idx="1"/>
          </p:nvPr>
        </p:nvSpPr>
        <p:spPr>
          <a:xfrm>
            <a:off x="836680" y="2405067"/>
            <a:ext cx="6002110" cy="3729034"/>
          </a:xfrm>
        </p:spPr>
        <p:txBody>
          <a:bodyPr vert="horz" lIns="91440" tIns="45720" rIns="91440" bIns="45720" rtlCol="0">
            <a:normAutofit/>
          </a:bodyPr>
          <a:lstStyle/>
          <a:p>
            <a:endParaRPr lang="en-US" sz="2000">
              <a:ea typeface="+mn-lt"/>
              <a:cs typeface="+mn-lt"/>
            </a:endParaRPr>
          </a:p>
          <a:p>
            <a:endParaRPr lang="en-US" sz="2000">
              <a:ea typeface="+mn-lt"/>
              <a:cs typeface="+mn-lt"/>
            </a:endParaRPr>
          </a:p>
          <a:p>
            <a:r>
              <a:rPr lang="en-US" sz="2000">
                <a:ea typeface="+mn-lt"/>
                <a:cs typeface="+mn-lt"/>
              </a:rPr>
              <a:t>"The legal consequences as sanctions of non-performance of commercial obligations" are the penalties or actions that may be imposed on merchants who fail to fulfill their obligations regarding commercial bookkeeping, as specified in the Turkish Commercial Code.</a:t>
            </a:r>
            <a:endParaRPr lang="en-US" sz="2000"/>
          </a:p>
        </p:txBody>
      </p:sp>
      <p:pic>
        <p:nvPicPr>
          <p:cNvPr id="5" name="Picture 4" descr="Magnifying glass showing decling performance">
            <a:extLst>
              <a:ext uri="{FF2B5EF4-FFF2-40B4-BE49-F238E27FC236}">
                <a16:creationId xmlns:a16="http://schemas.microsoft.com/office/drawing/2014/main" id="{B30FDCD5-916D-63D2-7748-F4B810812344}"/>
              </a:ext>
            </a:extLst>
          </p:cNvPr>
          <p:cNvPicPr>
            <a:picLocks noChangeAspect="1"/>
          </p:cNvPicPr>
          <p:nvPr/>
        </p:nvPicPr>
        <p:blipFill rotWithShape="1">
          <a:blip r:embed="rId2"/>
          <a:srcRect l="27709" r="23769" b="-3"/>
          <a:stretch/>
        </p:blipFill>
        <p:spPr>
          <a:xfrm>
            <a:off x="7199440" y="10"/>
            <a:ext cx="4992560" cy="6857990"/>
          </a:xfrm>
          <a:prstGeom prst="rect">
            <a:avLst/>
          </a:prstGeom>
          <a:effectLst/>
        </p:spPr>
      </p:pic>
    </p:spTree>
    <p:extLst>
      <p:ext uri="{BB962C8B-B14F-4D97-AF65-F5344CB8AC3E}">
        <p14:creationId xmlns:p14="http://schemas.microsoft.com/office/powerpoint/2010/main" val="212091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22E38-C496-A38C-768F-A6A28ECEC683}"/>
              </a:ext>
            </a:extLst>
          </p:cNvPr>
          <p:cNvSpPr>
            <a:spLocks noGrp="1"/>
          </p:cNvSpPr>
          <p:nvPr>
            <p:ph type="title"/>
          </p:nvPr>
        </p:nvSpPr>
        <p:spPr>
          <a:xfrm>
            <a:off x="836679" y="723898"/>
            <a:ext cx="6002110" cy="1495425"/>
          </a:xfrm>
        </p:spPr>
        <p:txBody>
          <a:bodyPr>
            <a:normAutofit/>
          </a:bodyPr>
          <a:lstStyle/>
          <a:p>
            <a:r>
              <a:rPr lang="en-US" sz="4000" dirty="0">
                <a:ea typeface="+mj-lt"/>
                <a:cs typeface="+mj-lt"/>
              </a:rPr>
              <a:t>Bookkeeping Obligation</a:t>
            </a:r>
            <a:endParaRPr lang="en-US" dirty="0"/>
          </a:p>
        </p:txBody>
      </p:sp>
      <p:sp>
        <p:nvSpPr>
          <p:cNvPr id="3" name="Content Placeholder 2">
            <a:extLst>
              <a:ext uri="{FF2B5EF4-FFF2-40B4-BE49-F238E27FC236}">
                <a16:creationId xmlns:a16="http://schemas.microsoft.com/office/drawing/2014/main" id="{CE43366A-5D55-B734-1C5A-2E772D6ED059}"/>
              </a:ext>
            </a:extLst>
          </p:cNvPr>
          <p:cNvSpPr>
            <a:spLocks noGrp="1"/>
          </p:cNvSpPr>
          <p:nvPr>
            <p:ph idx="1"/>
          </p:nvPr>
        </p:nvSpPr>
        <p:spPr>
          <a:xfrm>
            <a:off x="836680" y="2405067"/>
            <a:ext cx="6002110" cy="3729034"/>
          </a:xfrm>
        </p:spPr>
        <p:txBody>
          <a:bodyPr vert="horz" lIns="91440" tIns="45720" rIns="91440" bIns="45720" rtlCol="0" anchor="t">
            <a:normAutofit/>
          </a:bodyPr>
          <a:lstStyle/>
          <a:p>
            <a:endParaRPr lang="en-US" sz="2000" dirty="0"/>
          </a:p>
        </p:txBody>
      </p:sp>
      <p:pic>
        <p:nvPicPr>
          <p:cNvPr id="5" name="Picture 4" descr="Calculator on a notebook">
            <a:extLst>
              <a:ext uri="{FF2B5EF4-FFF2-40B4-BE49-F238E27FC236}">
                <a16:creationId xmlns:a16="http://schemas.microsoft.com/office/drawing/2014/main" id="{23727099-EE47-CC63-852E-8D52FA597DF9}"/>
              </a:ext>
            </a:extLst>
          </p:cNvPr>
          <p:cNvPicPr>
            <a:picLocks noChangeAspect="1"/>
          </p:cNvPicPr>
          <p:nvPr/>
        </p:nvPicPr>
        <p:blipFill rotWithShape="1">
          <a:blip r:embed="rId2"/>
          <a:srcRect l="23891" r="27518" b="4"/>
          <a:stretch/>
        </p:blipFill>
        <p:spPr>
          <a:xfrm>
            <a:off x="7199440" y="10"/>
            <a:ext cx="4992560" cy="6857990"/>
          </a:xfrm>
          <a:prstGeom prst="rect">
            <a:avLst/>
          </a:prstGeom>
          <a:effectLst/>
        </p:spPr>
      </p:pic>
    </p:spTree>
    <p:extLst>
      <p:ext uri="{BB962C8B-B14F-4D97-AF65-F5344CB8AC3E}">
        <p14:creationId xmlns:p14="http://schemas.microsoft.com/office/powerpoint/2010/main" val="668672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6BFD-E6F1-3268-6BC9-0D84F36D79F3}"/>
              </a:ext>
            </a:extLst>
          </p:cNvPr>
          <p:cNvSpPr>
            <a:spLocks noGrp="1"/>
          </p:cNvSpPr>
          <p:nvPr>
            <p:ph type="title"/>
          </p:nvPr>
        </p:nvSpPr>
        <p:spPr>
          <a:xfrm>
            <a:off x="838200" y="5586257"/>
            <a:ext cx="6926703" cy="804161"/>
          </a:xfrm>
        </p:spPr>
        <p:txBody>
          <a:bodyPr vert="horz" lIns="91440" tIns="45720" rIns="91440" bIns="45720" rtlCol="0" anchor="ctr">
            <a:normAutofit/>
          </a:bodyPr>
          <a:lstStyle/>
          <a:p>
            <a:r>
              <a:rPr lang="en-US" sz="3200"/>
              <a:t>Evidence Capacity of Commercial Books</a:t>
            </a:r>
          </a:p>
        </p:txBody>
      </p:sp>
      <p:pic>
        <p:nvPicPr>
          <p:cNvPr id="19" name="Picture 18" descr="Books on a table">
            <a:extLst>
              <a:ext uri="{FF2B5EF4-FFF2-40B4-BE49-F238E27FC236}">
                <a16:creationId xmlns:a16="http://schemas.microsoft.com/office/drawing/2014/main" id="{21056A0B-9B78-C909-3CDA-F54482E78249}"/>
              </a:ext>
            </a:extLst>
          </p:cNvPr>
          <p:cNvPicPr>
            <a:picLocks noChangeAspect="1"/>
          </p:cNvPicPr>
          <p:nvPr/>
        </p:nvPicPr>
        <p:blipFill rotWithShape="1">
          <a:blip r:embed="rId2"/>
          <a:srcRect t="35025" r="-2" b="-2"/>
          <a:stretch/>
        </p:blipFill>
        <p:spPr>
          <a:xfrm>
            <a:off x="20" y="10"/>
            <a:ext cx="12191980" cy="5279933"/>
          </a:xfrm>
          <a:prstGeom prst="rect">
            <a:avLst/>
          </a:prstGeom>
        </p:spPr>
      </p:pic>
      <p:grpSp>
        <p:nvGrpSpPr>
          <p:cNvPr id="20" name="Group 19">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10" name="Rectangle 9">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609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58E0-90B9-10BB-C73F-03F91C2302BF}"/>
              </a:ext>
            </a:extLst>
          </p:cNvPr>
          <p:cNvSpPr>
            <a:spLocks noGrp="1"/>
          </p:cNvSpPr>
          <p:nvPr>
            <p:ph type="title"/>
          </p:nvPr>
        </p:nvSpPr>
        <p:spPr>
          <a:xfrm>
            <a:off x="5868557" y="1138036"/>
            <a:ext cx="5444382" cy="1402470"/>
          </a:xfrm>
        </p:spPr>
        <p:txBody>
          <a:bodyPr anchor="t">
            <a:normAutofit/>
          </a:bodyPr>
          <a:lstStyle/>
          <a:p>
            <a:r>
              <a:rPr lang="en-US" sz="3200">
                <a:ea typeface="+mj-lt"/>
                <a:cs typeface="+mj-lt"/>
              </a:rPr>
              <a:t>CURRENT ACCOUNT</a:t>
            </a:r>
            <a:endParaRPr lang="en-US" sz="3200"/>
          </a:p>
        </p:txBody>
      </p:sp>
      <p:pic>
        <p:nvPicPr>
          <p:cNvPr id="5" name="Picture 4" descr="Pen placed on top of a signature line">
            <a:extLst>
              <a:ext uri="{FF2B5EF4-FFF2-40B4-BE49-F238E27FC236}">
                <a16:creationId xmlns:a16="http://schemas.microsoft.com/office/drawing/2014/main" id="{0113686B-5E67-CB49-53C1-B88805B03CE7}"/>
              </a:ext>
            </a:extLst>
          </p:cNvPr>
          <p:cNvPicPr>
            <a:picLocks noChangeAspect="1"/>
          </p:cNvPicPr>
          <p:nvPr/>
        </p:nvPicPr>
        <p:blipFill rotWithShape="1">
          <a:blip r:embed="rId2"/>
          <a:srcRect l="49939" r="-3" b="-3"/>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0033B6-3BC4-31A5-7B4D-395CA063F312}"/>
              </a:ext>
            </a:extLst>
          </p:cNvPr>
          <p:cNvSpPr>
            <a:spLocks noGrp="1"/>
          </p:cNvSpPr>
          <p:nvPr>
            <p:ph idx="1"/>
          </p:nvPr>
        </p:nvSpPr>
        <p:spPr>
          <a:xfrm>
            <a:off x="5868557" y="2551176"/>
            <a:ext cx="5444382" cy="3591207"/>
          </a:xfrm>
        </p:spPr>
        <p:txBody>
          <a:bodyPr vert="horz" lIns="91440" tIns="45720" rIns="91440" bIns="45720" rtlCol="0">
            <a:normAutofit/>
          </a:bodyPr>
          <a:lstStyle/>
          <a:p>
            <a:r>
              <a:rPr lang="en-US" sz="2000">
                <a:ea typeface="+mn-lt"/>
                <a:cs typeface="+mn-lt"/>
              </a:rPr>
              <a:t>A. Current Account Contract </a:t>
            </a:r>
          </a:p>
          <a:p>
            <a:endParaRPr lang="en-US" sz="2000"/>
          </a:p>
          <a:p>
            <a:r>
              <a:rPr lang="en-US" sz="2000">
                <a:ea typeface="+mn-lt"/>
                <a:cs typeface="+mn-lt"/>
              </a:rPr>
              <a:t>B. The Functioning of Current Account</a:t>
            </a:r>
          </a:p>
          <a:p>
            <a:endParaRPr lang="en-US" sz="2000"/>
          </a:p>
          <a:p>
            <a:r>
              <a:rPr lang="en-US" sz="2000">
                <a:ea typeface="+mn-lt"/>
                <a:cs typeface="+mn-lt"/>
              </a:rPr>
              <a:t>C. Termination of Current Account </a:t>
            </a:r>
            <a:endParaRPr lang="en-US" sz="2000"/>
          </a:p>
        </p:txBody>
      </p:sp>
    </p:spTree>
    <p:extLst>
      <p:ext uri="{BB962C8B-B14F-4D97-AF65-F5344CB8AC3E}">
        <p14:creationId xmlns:p14="http://schemas.microsoft.com/office/powerpoint/2010/main" val="68872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4047-40D3-1635-7218-EF4C5D96E443}"/>
              </a:ext>
            </a:extLst>
          </p:cNvPr>
          <p:cNvSpPr>
            <a:spLocks noGrp="1"/>
          </p:cNvSpPr>
          <p:nvPr>
            <p:ph type="title"/>
          </p:nvPr>
        </p:nvSpPr>
        <p:spPr>
          <a:xfrm>
            <a:off x="5868557" y="1138036"/>
            <a:ext cx="5444382" cy="1402470"/>
          </a:xfrm>
        </p:spPr>
        <p:txBody>
          <a:bodyPr anchor="t">
            <a:normAutofit/>
          </a:bodyPr>
          <a:lstStyle/>
          <a:p>
            <a:r>
              <a:rPr lang="en-US" sz="3200">
                <a:ea typeface="+mj-lt"/>
                <a:cs typeface="+mj-lt"/>
              </a:rPr>
              <a:t>TRADING NAME AND BUSINESS NAME</a:t>
            </a:r>
            <a:endParaRPr lang="en-US" sz="3200"/>
          </a:p>
        </p:txBody>
      </p:sp>
      <p:pic>
        <p:nvPicPr>
          <p:cNvPr id="4" name="Picture 3" descr="A computer with a graph on the screen&#10;&#10;Description automatically generated">
            <a:extLst>
              <a:ext uri="{FF2B5EF4-FFF2-40B4-BE49-F238E27FC236}">
                <a16:creationId xmlns:a16="http://schemas.microsoft.com/office/drawing/2014/main" id="{DA729C9E-0854-3514-9512-5ECD088230E9}"/>
              </a:ext>
            </a:extLst>
          </p:cNvPr>
          <p:cNvPicPr>
            <a:picLocks noChangeAspect="1"/>
          </p:cNvPicPr>
          <p:nvPr/>
        </p:nvPicPr>
        <p:blipFill rotWithShape="1">
          <a:blip r:embed="rId2"/>
          <a:srcRect l="2408" r="48582"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2C6038-9D8B-0B17-A060-D116827D4DA3}"/>
              </a:ext>
            </a:extLst>
          </p:cNvPr>
          <p:cNvSpPr>
            <a:spLocks noGrp="1"/>
          </p:cNvSpPr>
          <p:nvPr>
            <p:ph idx="1"/>
          </p:nvPr>
        </p:nvSpPr>
        <p:spPr>
          <a:xfrm>
            <a:off x="5868557" y="2551176"/>
            <a:ext cx="5444382" cy="3591207"/>
          </a:xfrm>
        </p:spPr>
        <p:txBody>
          <a:bodyPr vert="horz" lIns="91440" tIns="45720" rIns="91440" bIns="45720" rtlCol="0">
            <a:normAutofit/>
          </a:bodyPr>
          <a:lstStyle/>
          <a:p>
            <a:endParaRPr lang="en-US" sz="1100"/>
          </a:p>
          <a:p>
            <a:r>
              <a:rPr lang="en-US" sz="1100">
                <a:ea typeface="+mn-lt"/>
                <a:cs typeface="+mn-lt"/>
              </a:rPr>
              <a:t>"Trading name" and "business name" are often used interchangeably, but they can have different legal meanings depending on the context.</a:t>
            </a:r>
            <a:endParaRPr lang="en-US" sz="1100"/>
          </a:p>
          <a:p>
            <a:endParaRPr lang="en-US" sz="1100"/>
          </a:p>
          <a:p>
            <a:r>
              <a:rPr lang="en-US" sz="1100">
                <a:ea typeface="+mn-lt"/>
                <a:cs typeface="+mn-lt"/>
              </a:rPr>
              <a:t>"Trading name" generally refers to the name under which a business operates and carries out its commercial activities. It is the name that is used for marketing, branding, and conducting transactions with customers and suppliers.</a:t>
            </a:r>
            <a:endParaRPr lang="en-US" sz="1100"/>
          </a:p>
          <a:p>
            <a:endParaRPr lang="en-US" sz="1100"/>
          </a:p>
          <a:p>
            <a:r>
              <a:rPr lang="en-US" sz="1100">
                <a:ea typeface="+mn-lt"/>
                <a:cs typeface="+mn-lt"/>
              </a:rPr>
              <a:t>"Business name," on the other hand, can refer to the legal name of the business entity that is registered with the relevant authorities. This name is often used for official purposes, such as on legal documents, contracts, and tax forms.</a:t>
            </a:r>
            <a:endParaRPr lang="en-US" sz="1100"/>
          </a:p>
          <a:p>
            <a:endParaRPr lang="en-US" sz="1100"/>
          </a:p>
          <a:p>
            <a:r>
              <a:rPr lang="en-US" sz="1100">
                <a:ea typeface="+mn-lt"/>
                <a:cs typeface="+mn-lt"/>
              </a:rPr>
              <a:t>In some jurisdictions, there may be specific requirements and regulations regarding the use of trading names and business names, including registration and disclosure requirements.</a:t>
            </a:r>
            <a:endParaRPr lang="en-US" sz="1100"/>
          </a:p>
        </p:txBody>
      </p:sp>
    </p:spTree>
    <p:extLst>
      <p:ext uri="{BB962C8B-B14F-4D97-AF65-F5344CB8AC3E}">
        <p14:creationId xmlns:p14="http://schemas.microsoft.com/office/powerpoint/2010/main" val="202853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ones balancing on a wood">
            <a:extLst>
              <a:ext uri="{FF2B5EF4-FFF2-40B4-BE49-F238E27FC236}">
                <a16:creationId xmlns:a16="http://schemas.microsoft.com/office/drawing/2014/main" id="{B41C2938-1ADF-9FB0-2FE7-44124A9739CA}"/>
              </a:ext>
            </a:extLst>
          </p:cNvPr>
          <p:cNvPicPr>
            <a:picLocks noChangeAspect="1"/>
          </p:cNvPicPr>
          <p:nvPr/>
        </p:nvPicPr>
        <p:blipFill rotWithShape="1">
          <a:blip r:embed="rId2"/>
          <a:srcRect l="15180" r="8" b="8"/>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228D6-DCF3-4F9F-4696-EB72FEBB2223}"/>
              </a:ext>
            </a:extLst>
          </p:cNvPr>
          <p:cNvSpPr>
            <a:spLocks noGrp="1"/>
          </p:cNvSpPr>
          <p:nvPr>
            <p:ph type="title"/>
          </p:nvPr>
        </p:nvSpPr>
        <p:spPr>
          <a:xfrm>
            <a:off x="838200" y="365125"/>
            <a:ext cx="3822189" cy="1899912"/>
          </a:xfrm>
        </p:spPr>
        <p:txBody>
          <a:bodyPr>
            <a:normAutofit/>
          </a:bodyPr>
          <a:lstStyle/>
          <a:p>
            <a:r>
              <a:rPr lang="en-US" sz="4000">
                <a:ea typeface="+mj-lt"/>
                <a:cs typeface="+mj-lt"/>
              </a:rPr>
              <a:t>UNFAIR COMPETITION</a:t>
            </a:r>
            <a:endParaRPr lang="en-US" sz="4000"/>
          </a:p>
        </p:txBody>
      </p:sp>
      <p:sp>
        <p:nvSpPr>
          <p:cNvPr id="3" name="Content Placeholder 2">
            <a:extLst>
              <a:ext uri="{FF2B5EF4-FFF2-40B4-BE49-F238E27FC236}">
                <a16:creationId xmlns:a16="http://schemas.microsoft.com/office/drawing/2014/main" id="{B1A2C56A-292B-B330-1F35-7530926935AD}"/>
              </a:ext>
            </a:extLst>
          </p:cNvPr>
          <p:cNvSpPr>
            <a:spLocks noGrp="1"/>
          </p:cNvSpPr>
          <p:nvPr>
            <p:ph idx="1"/>
          </p:nvPr>
        </p:nvSpPr>
        <p:spPr>
          <a:xfrm>
            <a:off x="838200" y="2434201"/>
            <a:ext cx="3822189" cy="3742762"/>
          </a:xfrm>
        </p:spPr>
        <p:txBody>
          <a:bodyPr vert="horz" lIns="91440" tIns="45720" rIns="91440" bIns="45720" rtlCol="0">
            <a:normAutofit/>
          </a:bodyPr>
          <a:lstStyle/>
          <a:p>
            <a:r>
              <a:rPr lang="en-US" sz="2000">
                <a:ea typeface="+mn-lt"/>
                <a:cs typeface="+mn-lt"/>
              </a:rPr>
              <a:t>A. Unfair Competition Practices</a:t>
            </a:r>
          </a:p>
          <a:p>
            <a:endParaRPr lang="en-US" sz="2000">
              <a:ea typeface="+mn-lt"/>
              <a:cs typeface="+mn-lt"/>
            </a:endParaRPr>
          </a:p>
          <a:p>
            <a:r>
              <a:rPr lang="en-US" sz="2000">
                <a:ea typeface="+mn-lt"/>
                <a:cs typeface="+mn-lt"/>
              </a:rPr>
              <a:t>B. Legal Consequences of Unfair Competition</a:t>
            </a:r>
          </a:p>
          <a:p>
            <a:endParaRPr lang="en-US" sz="2000">
              <a:ea typeface="+mn-lt"/>
              <a:cs typeface="+mn-lt"/>
            </a:endParaRPr>
          </a:p>
          <a:p>
            <a:endParaRPr lang="en-US" sz="2000">
              <a:ea typeface="+mn-lt"/>
              <a:cs typeface="+mn-lt"/>
            </a:endParaRPr>
          </a:p>
        </p:txBody>
      </p:sp>
    </p:spTree>
    <p:extLst>
      <p:ext uri="{BB962C8B-B14F-4D97-AF65-F5344CB8AC3E}">
        <p14:creationId xmlns:p14="http://schemas.microsoft.com/office/powerpoint/2010/main" val="1432750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411</Words>
  <Application>Microsoft Office PowerPoint</Application>
  <PresentationFormat>Geniş ekran</PresentationFormat>
  <Paragraphs>36</Paragraphs>
  <Slides>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Aptos</vt:lpstr>
      <vt:lpstr>Aptos Display</vt:lpstr>
      <vt:lpstr>Arial</vt:lpstr>
      <vt:lpstr>office theme</vt:lpstr>
      <vt:lpstr>COMMERCIAL BOOKS</vt:lpstr>
      <vt:lpstr>A. The Scope (Elements) of the Commercial Bookkeeping Obligation</vt:lpstr>
      <vt:lpstr>B. Preserving the Commercial Books</vt:lpstr>
      <vt:lpstr>C. Legal Consequences as Sanctions of Non–Performance of Commercial</vt:lpstr>
      <vt:lpstr>Bookkeeping Obligation</vt:lpstr>
      <vt:lpstr>Evidence Capacity of Commercial Books</vt:lpstr>
      <vt:lpstr>CURRENT ACCOUNT</vt:lpstr>
      <vt:lpstr>TRADING NAME AND BUSINESS NAME</vt:lpstr>
      <vt:lpstr>UNFAIR COMPETITION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Fatih Serbest</cp:lastModifiedBy>
  <cp:revision>278</cp:revision>
  <dcterms:created xsi:type="dcterms:W3CDTF">2024-03-11T14:05:26Z</dcterms:created>
  <dcterms:modified xsi:type="dcterms:W3CDTF">2024-05-14T17:20:45Z</dcterms:modified>
</cp:coreProperties>
</file>