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5" r:id="rId3"/>
    <p:sldId id="327" r:id="rId4"/>
    <p:sldId id="371" r:id="rId5"/>
    <p:sldId id="265" r:id="rId6"/>
    <p:sldId id="329" r:id="rId7"/>
    <p:sldId id="344" r:id="rId8"/>
    <p:sldId id="349" r:id="rId9"/>
    <p:sldId id="350" r:id="rId10"/>
    <p:sldId id="354" r:id="rId11"/>
    <p:sldId id="355" r:id="rId12"/>
    <p:sldId id="356" r:id="rId13"/>
    <p:sldId id="357" r:id="rId14"/>
    <p:sldId id="373" r:id="rId15"/>
    <p:sldId id="358" r:id="rId16"/>
    <p:sldId id="359" r:id="rId17"/>
    <p:sldId id="360" r:id="rId18"/>
    <p:sldId id="361" r:id="rId19"/>
    <p:sldId id="362" r:id="rId20"/>
    <p:sldId id="363" r:id="rId21"/>
    <p:sldId id="364" r:id="rId22"/>
    <p:sldId id="370" r:id="rId23"/>
    <p:sldId id="365" r:id="rId24"/>
    <p:sldId id="374" r:id="rId25"/>
    <p:sldId id="375" r:id="rId26"/>
    <p:sldId id="366" r:id="rId27"/>
    <p:sldId id="367" r:id="rId28"/>
    <p:sldId id="284"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14" autoAdjust="0"/>
    <p:restoredTop sz="94660"/>
  </p:normalViewPr>
  <p:slideViewPr>
    <p:cSldViewPr snapToGrid="0" showGuides="1">
      <p:cViewPr varScale="1">
        <p:scale>
          <a:sx n="82" d="100"/>
          <a:sy n="82" d="100"/>
        </p:scale>
        <p:origin x="63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73FE22-25F2-4F03-A132-DA6D5CB4DF43}" type="datetimeFigureOut">
              <a:rPr lang="tr-TR" smtClean="0"/>
              <a:t>12.12.2022</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AEDA28-40BB-4BCA-9A95-91EBC787CDC2}" type="slidenum">
              <a:rPr lang="tr-TR" smtClean="0"/>
              <a:t>‹#›</a:t>
            </a:fld>
            <a:endParaRPr lang="tr-TR"/>
          </a:p>
        </p:txBody>
      </p:sp>
    </p:spTree>
    <p:extLst>
      <p:ext uri="{BB962C8B-B14F-4D97-AF65-F5344CB8AC3E}">
        <p14:creationId xmlns:p14="http://schemas.microsoft.com/office/powerpoint/2010/main" val="2628160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t>12.12.2022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23763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8E91ED6-9D3E-4BAB-B336-E996545A2B25}" type="datetimeFigureOut">
              <a:rPr lang="tr-TR" smtClean="0"/>
              <a:t>12.12.2022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151742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8E91ED6-9D3E-4BAB-B336-E996545A2B25}" type="datetimeFigureOut">
              <a:rPr lang="tr-TR" smtClean="0"/>
              <a:t>12.12.2022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4411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8E91ED6-9D3E-4BAB-B336-E996545A2B25}" type="datetimeFigureOut">
              <a:rPr lang="tr-TR" smtClean="0"/>
              <a:t>12.12.2022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194437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t>12.12.2022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41505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8E91ED6-9D3E-4BAB-B336-E996545A2B25}" type="datetimeFigureOut">
              <a:rPr lang="tr-TR" smtClean="0"/>
              <a:t>12.12.2022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31259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8E91ED6-9D3E-4BAB-B336-E996545A2B25}" type="datetimeFigureOut">
              <a:rPr lang="tr-TR" smtClean="0"/>
              <a:t>12.12.2022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154781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8E91ED6-9D3E-4BAB-B336-E996545A2B25}" type="datetimeFigureOut">
              <a:rPr lang="tr-TR" smtClean="0"/>
              <a:t>12.12.2022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734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E91ED6-9D3E-4BAB-B336-E996545A2B25}" type="datetimeFigureOut">
              <a:rPr lang="tr-TR" smtClean="0"/>
              <a:t>12.12.2022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234445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t>12.12.2022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18706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t>12.12.2022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t>‹#›</a:t>
            </a:fld>
            <a:endParaRPr lang="tr-TR"/>
          </a:p>
        </p:txBody>
      </p:sp>
    </p:spTree>
    <p:extLst>
      <p:ext uri="{BB962C8B-B14F-4D97-AF65-F5344CB8AC3E}">
        <p14:creationId xmlns:p14="http://schemas.microsoft.com/office/powerpoint/2010/main" val="94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91ED6-9D3E-4BAB-B336-E996545A2B25}" type="datetimeFigureOut">
              <a:rPr lang="tr-TR" smtClean="0"/>
              <a:t>12.12.2022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EA5C-D8CC-4D07-B0C3-D20FDDFF5995}" type="slidenum">
              <a:rPr lang="tr-TR" smtClean="0"/>
              <a:t>‹#›</a:t>
            </a:fld>
            <a:endParaRPr lang="tr-TR"/>
          </a:p>
        </p:txBody>
      </p:sp>
    </p:spTree>
    <p:extLst>
      <p:ext uri="{BB962C8B-B14F-4D97-AF65-F5344CB8AC3E}">
        <p14:creationId xmlns:p14="http://schemas.microsoft.com/office/powerpoint/2010/main" val="26201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sgk.gov.tr/" TargetMode="External"/><Relationship Id="rId2" Type="http://schemas.openxmlformats.org/officeDocument/2006/relationships/hyperlink" Target="http://www.medinfo.hacettepe.edu.t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latin typeface="Arial Narrow" panose="020B0606020202030204" pitchFamily="34" charset="0"/>
              </a:rPr>
              <a:t>MESLEK HASTALIKLARI SİGORTASI</a:t>
            </a:r>
          </a:p>
        </p:txBody>
      </p:sp>
      <p:sp>
        <p:nvSpPr>
          <p:cNvPr id="3" name="Alt Başlık 2"/>
          <p:cNvSpPr>
            <a:spLocks noGrp="1"/>
          </p:cNvSpPr>
          <p:nvPr>
            <p:ph type="subTitle" idx="1"/>
          </p:nvPr>
        </p:nvSpPr>
        <p:spPr/>
        <p:txBody>
          <a:bodyPr>
            <a:normAutofit/>
          </a:bodyPr>
          <a:lstStyle/>
          <a:p>
            <a:r>
              <a:rPr lang="tr-TR" sz="3200" dirty="0">
                <a:latin typeface="Arial Narrow" panose="020B0606020202030204" pitchFamily="34" charset="0"/>
              </a:rPr>
              <a:t>Dr. Öğr. Üyesi Fatih SERBEST</a:t>
            </a:r>
          </a:p>
        </p:txBody>
      </p:sp>
    </p:spTree>
    <p:extLst>
      <p:ext uri="{BB962C8B-B14F-4D97-AF65-F5344CB8AC3E}">
        <p14:creationId xmlns:p14="http://schemas.microsoft.com/office/powerpoint/2010/main" val="2878187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4. Meslek Hastalıkları Tanısının Konulması</a:t>
            </a:r>
          </a:p>
        </p:txBody>
      </p:sp>
      <p:sp>
        <p:nvSpPr>
          <p:cNvPr id="3" name="İçerik Yer Tutucusu 2"/>
          <p:cNvSpPr>
            <a:spLocks noGrp="1"/>
          </p:cNvSpPr>
          <p:nvPr>
            <p:ph idx="1"/>
          </p:nvPr>
        </p:nvSpPr>
        <p:spPr>
          <a:xfrm>
            <a:off x="838200" y="1825625"/>
            <a:ext cx="10515600" cy="4715852"/>
          </a:xfrm>
        </p:spPr>
        <p:txBody>
          <a:bodyPr>
            <a:noAutofit/>
          </a:bodyPr>
          <a:lstStyle/>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Meslek hastalıklarında klinik ve laboratuvar incelemeler ve iş öyküsü ile ilişkilendirilmesi sonucunda  ‘</a:t>
            </a:r>
            <a:r>
              <a:rPr lang="tr-TR" sz="1600" b="1" dirty="0">
                <a:solidFill>
                  <a:srgbClr val="FF0000"/>
                </a:solidFill>
                <a:latin typeface="Arial Narrow" panose="020B0606020202030204" pitchFamily="34" charset="0"/>
                <a:ea typeface="+mj-ea"/>
                <a:cs typeface="+mj-cs"/>
              </a:rPr>
              <a:t>Tıbbi Tanı</a:t>
            </a:r>
            <a:r>
              <a:rPr lang="tr-TR" sz="1600" dirty="0">
                <a:latin typeface="Arial Narrow" panose="020B0606020202030204" pitchFamily="34" charset="0"/>
                <a:ea typeface="+mj-ea"/>
                <a:cs typeface="+mj-cs"/>
              </a:rPr>
              <a:t>’ konulur.</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Tıbbi tanının Sosyal Güvenlik Kurumu (SGK) tarafından onaylanması durumunda ‘</a:t>
            </a:r>
            <a:r>
              <a:rPr lang="tr-TR" sz="1600" b="1" dirty="0">
                <a:solidFill>
                  <a:srgbClr val="FF0000"/>
                </a:solidFill>
                <a:latin typeface="Arial Narrow" panose="020B0606020202030204" pitchFamily="34" charset="0"/>
                <a:ea typeface="+mj-ea"/>
                <a:cs typeface="+mj-cs"/>
              </a:rPr>
              <a:t>Yasal Tanı</a:t>
            </a:r>
            <a:r>
              <a:rPr lang="tr-TR" sz="1600" dirty="0">
                <a:latin typeface="Arial Narrow" panose="020B0606020202030204" pitchFamily="34" charset="0"/>
                <a:ea typeface="+mj-ea"/>
                <a:cs typeface="+mj-cs"/>
              </a:rPr>
              <a:t>’ söz konusudur.  </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Hastalığın nedeni olan etmenin işyerinde olduğu gösterilmelidir. Hastanın  dosyasındaki bilgiler Sosyal Güvenlik Kurumu’na gönderilir ve Sosyal Güvenlik Kurumu Sağlık Kurulu tarafından incelenerek karara bağlanır. </a:t>
            </a:r>
          </a:p>
          <a:p>
            <a:pPr marL="0" indent="0">
              <a:lnSpc>
                <a:spcPct val="150000"/>
              </a:lnSpc>
              <a:buNone/>
            </a:pPr>
            <a:r>
              <a:rPr lang="tr-TR" sz="1600" b="1" dirty="0">
                <a:latin typeface="Arial Narrow" panose="020B0606020202030204" pitchFamily="34" charset="0"/>
                <a:ea typeface="+mj-ea"/>
                <a:cs typeface="+mj-cs"/>
              </a:rPr>
              <a:t>Çalışan ;</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Meslek hastalığı ile ilgili tanı alabilmek için SGK İl Müdürlüğüne bireysel başvuruda bulunup, yetkili bir hastaneye (meslek hastalıkları hastanesine) sevk ister</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Tanı aldıktan sonra bu tanı ile işverene gider, </a:t>
            </a:r>
            <a:r>
              <a:rPr lang="tr-TR" sz="1600" dirty="0" err="1">
                <a:latin typeface="Arial Narrow" panose="020B0606020202030204" pitchFamily="34" charset="0"/>
                <a:ea typeface="+mj-ea"/>
                <a:cs typeface="+mj-cs"/>
              </a:rPr>
              <a:t>SGK’ya</a:t>
            </a:r>
            <a:r>
              <a:rPr lang="tr-TR" sz="1600" dirty="0">
                <a:latin typeface="Arial Narrow" panose="020B0606020202030204" pitchFamily="34" charset="0"/>
                <a:ea typeface="+mj-ea"/>
                <a:cs typeface="+mj-cs"/>
              </a:rPr>
              <a:t> başvurmasını ister </a:t>
            </a: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092601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4. Meslek Hastalıkları Tanısının Konulması</a:t>
            </a:r>
          </a:p>
        </p:txBody>
      </p:sp>
      <p:sp>
        <p:nvSpPr>
          <p:cNvPr id="3" name="İçerik Yer Tutucusu 2"/>
          <p:cNvSpPr>
            <a:spLocks noGrp="1"/>
          </p:cNvSpPr>
          <p:nvPr>
            <p:ph idx="1"/>
          </p:nvPr>
        </p:nvSpPr>
        <p:spPr>
          <a:xfrm>
            <a:off x="838200" y="1825625"/>
            <a:ext cx="10515600" cy="4715852"/>
          </a:xfrm>
        </p:spPr>
        <p:txBody>
          <a:bodyPr>
            <a:noAutofit/>
          </a:bodyPr>
          <a:lstStyle/>
          <a:p>
            <a:pPr marL="0" indent="0">
              <a:lnSpc>
                <a:spcPct val="150000"/>
              </a:lnSpc>
              <a:buNone/>
            </a:pPr>
            <a:r>
              <a:rPr lang="tr-TR" sz="1600" b="1" dirty="0">
                <a:latin typeface="Arial Narrow" panose="020B0606020202030204" pitchFamily="34" charset="0"/>
                <a:ea typeface="+mj-ea"/>
                <a:cs typeface="+mj-cs"/>
              </a:rPr>
              <a:t>İşveren;</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Gerekli bildirimleri yapar</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İşyeri teftişleri, analizler </a:t>
            </a:r>
            <a:r>
              <a:rPr lang="tr-TR" sz="1600" dirty="0" err="1">
                <a:latin typeface="Arial Narrow" panose="020B0606020202030204" pitchFamily="34" charset="0"/>
                <a:ea typeface="+mj-ea"/>
                <a:cs typeface="+mj-cs"/>
              </a:rPr>
              <a:t>vs</a:t>
            </a:r>
            <a:r>
              <a:rPr lang="tr-TR" sz="1600" dirty="0">
                <a:latin typeface="Arial Narrow" panose="020B0606020202030204" pitchFamily="34" charset="0"/>
                <a:ea typeface="+mj-ea"/>
                <a:cs typeface="+mj-cs"/>
              </a:rPr>
              <a:t> ile bir dosya hazırlanır.</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Dosya SGK Yüksek Sağlık Kurulu’na gider, dosya onaylanırsa bir </a:t>
            </a:r>
            <a:r>
              <a:rPr lang="tr-TR" sz="1600" dirty="0" err="1">
                <a:latin typeface="Arial Narrow" panose="020B0606020202030204" pitchFamily="34" charset="0"/>
                <a:ea typeface="+mj-ea"/>
                <a:cs typeface="+mj-cs"/>
              </a:rPr>
              <a:t>işgöremezlik</a:t>
            </a:r>
            <a:r>
              <a:rPr lang="tr-TR" sz="1600" dirty="0">
                <a:latin typeface="Arial Narrow" panose="020B0606020202030204" pitchFamily="34" charset="0"/>
                <a:ea typeface="+mj-ea"/>
                <a:cs typeface="+mj-cs"/>
              </a:rPr>
              <a:t> oranı belirlenir</a:t>
            </a:r>
          </a:p>
          <a:p>
            <a:pPr>
              <a:lnSpc>
                <a:spcPct val="150000"/>
              </a:lnSpc>
              <a:buFont typeface="Wingdings" panose="05000000000000000000" pitchFamily="2" charset="2"/>
              <a:buChar char="q"/>
            </a:pPr>
            <a:r>
              <a:rPr lang="tr-TR" sz="1600" dirty="0">
                <a:latin typeface="Arial Narrow" panose="020B0606020202030204" pitchFamily="34" charset="0"/>
                <a:ea typeface="+mj-ea"/>
                <a:cs typeface="+mj-cs"/>
              </a:rPr>
              <a:t>Oran </a:t>
            </a:r>
            <a:r>
              <a:rPr lang="tr-TR" sz="1600" b="1" dirty="0">
                <a:latin typeface="Arial Narrow" panose="020B0606020202030204" pitchFamily="34" charset="0"/>
                <a:ea typeface="+mj-ea"/>
                <a:cs typeface="+mj-cs"/>
              </a:rPr>
              <a:t>yüzde10’u geçerse </a:t>
            </a:r>
            <a:r>
              <a:rPr lang="tr-TR" sz="1600" dirty="0">
                <a:latin typeface="Arial Narrow" panose="020B0606020202030204" pitchFamily="34" charset="0"/>
                <a:ea typeface="+mj-ea"/>
                <a:cs typeface="+mj-cs"/>
              </a:rPr>
              <a:t>iş göremezlik ödeneği tahsis ediliyor ve meslek hastalığı kesinleşmiş olur.</a:t>
            </a: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nSpc>
                <a:spcPct val="15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576074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4. Meslek Hastalıkları Tanısının Konulması</a:t>
            </a:r>
          </a:p>
        </p:txBody>
      </p:sp>
      <p:sp>
        <p:nvSpPr>
          <p:cNvPr id="3" name="İçerik Yer Tutucusu 2"/>
          <p:cNvSpPr>
            <a:spLocks noGrp="1"/>
          </p:cNvSpPr>
          <p:nvPr>
            <p:ph idx="1"/>
          </p:nvPr>
        </p:nvSpPr>
        <p:spPr>
          <a:xfrm>
            <a:off x="838200" y="1825625"/>
            <a:ext cx="10515600" cy="4715852"/>
          </a:xfrm>
        </p:spPr>
        <p:txBody>
          <a:bodyPr>
            <a:noAutofit/>
          </a:bodyPr>
          <a:lstStyle/>
          <a:p>
            <a:pPr>
              <a:buNone/>
            </a:pPr>
            <a:endParaRPr lang="tr-TR" sz="1600" dirty="0">
              <a:latin typeface="Arial" pitchFamily="34" charset="0"/>
              <a:cs typeface="Arial" pitchFamily="34" charset="0"/>
            </a:endParaRPr>
          </a:p>
          <a:p>
            <a:pPr>
              <a:lnSpc>
                <a:spcPct val="150000"/>
              </a:lnSpc>
              <a:buNone/>
            </a:pPr>
            <a:r>
              <a:rPr lang="tr-TR" sz="1600" b="1" dirty="0">
                <a:latin typeface="Arial Narrow" panose="020B0606020202030204" pitchFamily="34" charset="0"/>
                <a:ea typeface="+mj-ea"/>
                <a:cs typeface="+mj-cs"/>
              </a:rPr>
              <a:t>Meslek Hastalıkları Tanısı Konurken ;</a:t>
            </a:r>
          </a:p>
          <a:p>
            <a:pPr>
              <a:lnSpc>
                <a:spcPct val="150000"/>
              </a:lnSpc>
              <a:buNone/>
            </a:pPr>
            <a:r>
              <a:rPr lang="tr-TR" sz="1600" b="1" dirty="0">
                <a:latin typeface="Arial Narrow" panose="020B0606020202030204" pitchFamily="34" charset="0"/>
                <a:ea typeface="+mj-ea"/>
                <a:cs typeface="+mj-cs"/>
              </a:rPr>
              <a:t>1.</a:t>
            </a:r>
            <a:r>
              <a:rPr lang="tr-TR" sz="1600" dirty="0">
                <a:latin typeface="Arial Narrow" panose="020B0606020202030204" pitchFamily="34" charset="0"/>
                <a:ea typeface="+mj-ea"/>
                <a:cs typeface="+mj-cs"/>
              </a:rPr>
              <a:t>	Çalışanın daha önceki muayene bulguları gözden geçirilmeli</a:t>
            </a:r>
          </a:p>
          <a:p>
            <a:pPr>
              <a:lnSpc>
                <a:spcPct val="150000"/>
              </a:lnSpc>
              <a:buNone/>
            </a:pPr>
            <a:r>
              <a:rPr lang="tr-TR" sz="1600" b="1" dirty="0">
                <a:latin typeface="Arial Narrow" panose="020B0606020202030204" pitchFamily="34" charset="0"/>
                <a:ea typeface="+mj-ea"/>
                <a:cs typeface="+mj-cs"/>
              </a:rPr>
              <a:t>2.</a:t>
            </a:r>
            <a:r>
              <a:rPr lang="tr-TR" sz="1600" dirty="0">
                <a:latin typeface="Arial Narrow" panose="020B0606020202030204" pitchFamily="34" charset="0"/>
                <a:ea typeface="+mj-ea"/>
                <a:cs typeface="+mj-cs"/>
              </a:rPr>
              <a:t>	Hastanın ve hastalığın öyküsü alınmalı, yaptığı işle ilgisinin olup olmadığına ilişkin bilgi toplanmalıdır</a:t>
            </a:r>
          </a:p>
          <a:p>
            <a:pPr>
              <a:lnSpc>
                <a:spcPct val="150000"/>
              </a:lnSpc>
              <a:buNone/>
            </a:pPr>
            <a:r>
              <a:rPr lang="tr-TR" sz="1600" b="1" dirty="0">
                <a:latin typeface="Arial Narrow" panose="020B0606020202030204" pitchFamily="34" charset="0"/>
                <a:ea typeface="+mj-ea"/>
                <a:cs typeface="+mj-cs"/>
              </a:rPr>
              <a:t>3.	</a:t>
            </a:r>
            <a:r>
              <a:rPr lang="tr-TR" sz="1600" dirty="0">
                <a:latin typeface="Arial Narrow" panose="020B0606020202030204" pitchFamily="34" charset="0"/>
                <a:ea typeface="+mj-ea"/>
                <a:cs typeface="+mj-cs"/>
              </a:rPr>
              <a:t>Tıbbi muayene bulguları bu bilgiler ışığında tekrar değerlendirilmeli</a:t>
            </a:r>
          </a:p>
          <a:p>
            <a:pPr>
              <a:lnSpc>
                <a:spcPct val="150000"/>
              </a:lnSpc>
              <a:buNone/>
            </a:pPr>
            <a:r>
              <a:rPr lang="tr-TR" sz="1600" b="1" dirty="0">
                <a:latin typeface="Arial Narrow" panose="020B0606020202030204" pitchFamily="34" charset="0"/>
                <a:ea typeface="+mj-ea"/>
                <a:cs typeface="+mj-cs"/>
              </a:rPr>
              <a:t>4.	</a:t>
            </a:r>
            <a:r>
              <a:rPr lang="tr-TR" sz="1600" dirty="0">
                <a:latin typeface="Arial Narrow" panose="020B0606020202030204" pitchFamily="34" charset="0"/>
                <a:ea typeface="+mj-ea"/>
                <a:cs typeface="+mj-cs"/>
              </a:rPr>
              <a:t>Meslek hastalığı kuşkusu devam ediyorsa çalışanın vücudunda ve işyerinde şüphelenilen madde analizi yapılarak kesin tanıya gidilmelidir,</a:t>
            </a:r>
          </a:p>
          <a:p>
            <a:pPr marL="0" indent="0">
              <a:lnSpc>
                <a:spcPct val="150000"/>
              </a:lnSpc>
              <a:buNone/>
            </a:pPr>
            <a:endParaRPr lang="tr-TR" sz="1600" dirty="0">
              <a:latin typeface="Arial Narrow" panose="020B0606020202030204" pitchFamily="34" charset="0"/>
              <a:ea typeface="+mj-ea"/>
              <a:cs typeface="+mj-cs"/>
            </a:endParaRP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nSpc>
                <a:spcPct val="15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3978597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4. Meslek Hastalıkları Tanısının Konulması</a:t>
            </a:r>
          </a:p>
        </p:txBody>
      </p:sp>
      <p:sp>
        <p:nvSpPr>
          <p:cNvPr id="3" name="İçerik Yer Tutucusu 2"/>
          <p:cNvSpPr>
            <a:spLocks noGrp="1"/>
          </p:cNvSpPr>
          <p:nvPr>
            <p:ph idx="1"/>
          </p:nvPr>
        </p:nvSpPr>
        <p:spPr>
          <a:xfrm>
            <a:off x="838200" y="1825625"/>
            <a:ext cx="10515600" cy="4715852"/>
          </a:xfrm>
        </p:spPr>
        <p:txBody>
          <a:bodyPr>
            <a:noAutofit/>
          </a:bodyPr>
          <a:lstStyle/>
          <a:p>
            <a:pPr>
              <a:buNone/>
            </a:pPr>
            <a:endParaRPr lang="tr-TR" sz="1600" dirty="0">
              <a:latin typeface="Arial" pitchFamily="34" charset="0"/>
              <a:cs typeface="Arial" pitchFamily="34" charset="0"/>
            </a:endParaRPr>
          </a:p>
          <a:p>
            <a:pPr>
              <a:lnSpc>
                <a:spcPct val="150000"/>
              </a:lnSpc>
              <a:buNone/>
            </a:pPr>
            <a:r>
              <a:rPr lang="tr-TR" sz="1600" b="1" dirty="0">
                <a:latin typeface="Arial Narrow" panose="020B0606020202030204" pitchFamily="34" charset="0"/>
                <a:ea typeface="+mj-ea"/>
                <a:cs typeface="+mj-cs"/>
              </a:rPr>
              <a:t>Meslek Hastalıkları Tanısı Konurken  Karşılaşılan Güçlük;</a:t>
            </a:r>
          </a:p>
          <a:p>
            <a:pPr>
              <a:lnSpc>
                <a:spcPct val="150000"/>
              </a:lnSpc>
            </a:pPr>
            <a:r>
              <a:rPr lang="tr-TR" sz="1600" dirty="0">
                <a:latin typeface="Arial Narrow" panose="020B0606020202030204" pitchFamily="34" charset="0"/>
                <a:ea typeface="+mj-ea"/>
                <a:cs typeface="+mj-cs"/>
              </a:rPr>
              <a:t>Meslek hastalığı tanısı koymada karşılaşılan güçlüklerden biri de sanayide kullanılan </a:t>
            </a:r>
            <a:r>
              <a:rPr lang="tr-TR" sz="1600" dirty="0" err="1">
                <a:latin typeface="Arial Narrow" panose="020B0606020202030204" pitchFamily="34" charset="0"/>
                <a:ea typeface="+mj-ea"/>
                <a:cs typeface="+mj-cs"/>
              </a:rPr>
              <a:t>allerjik</a:t>
            </a:r>
            <a:r>
              <a:rPr lang="tr-TR" sz="1600" dirty="0">
                <a:latin typeface="Arial Narrow" panose="020B0606020202030204" pitchFamily="34" charset="0"/>
                <a:ea typeface="+mj-ea"/>
                <a:cs typeface="+mj-cs"/>
              </a:rPr>
              <a:t> ve </a:t>
            </a:r>
            <a:r>
              <a:rPr lang="tr-TR" sz="1600" dirty="0" err="1">
                <a:latin typeface="Arial Narrow" panose="020B0606020202030204" pitchFamily="34" charset="0"/>
                <a:ea typeface="+mj-ea"/>
                <a:cs typeface="+mj-cs"/>
              </a:rPr>
              <a:t>toksik</a:t>
            </a:r>
            <a:r>
              <a:rPr lang="tr-TR" sz="1600" dirty="0">
                <a:latin typeface="Arial Narrow" panose="020B0606020202030204" pitchFamily="34" charset="0"/>
                <a:ea typeface="+mj-ea"/>
                <a:cs typeface="+mj-cs"/>
              </a:rPr>
              <a:t> maddelerin çoğu kez karışım halinde oluşu ve değişik ticari adlarla kullanılmasıdır. Bu yüzden kuşkulanılan maddenin araştırılmasında titiz olunmalıdır</a:t>
            </a:r>
          </a:p>
          <a:p>
            <a:pPr>
              <a:lnSpc>
                <a:spcPct val="150000"/>
              </a:lnSpc>
            </a:pPr>
            <a:r>
              <a:rPr lang="tr-TR" sz="1600" dirty="0">
                <a:latin typeface="Arial Narrow" panose="020B0606020202030204" pitchFamily="34" charset="0"/>
                <a:ea typeface="+mj-ea"/>
                <a:cs typeface="+mj-cs"/>
              </a:rPr>
              <a:t>Çalışanın daha önceki benzer şikayetlerinden sonra işyerinde aynı birimde çalışırken şikayetlerinin artması meslek hastalığı kuşkusunu artırır</a:t>
            </a:r>
            <a:r>
              <a:rPr lang="tr-TR" sz="1600" dirty="0">
                <a:latin typeface="Arial" pitchFamily="34" charset="0"/>
                <a:cs typeface="Arial" pitchFamily="34" charset="0"/>
              </a:rPr>
              <a:t>.</a:t>
            </a:r>
          </a:p>
          <a:p>
            <a:pPr marL="0" indent="0">
              <a:lnSpc>
                <a:spcPct val="150000"/>
              </a:lnSpc>
              <a:buNone/>
            </a:pPr>
            <a:endParaRPr lang="tr-TR" sz="1600" dirty="0">
              <a:latin typeface="Arial Narrow" panose="020B0606020202030204" pitchFamily="34" charset="0"/>
              <a:ea typeface="+mj-ea"/>
              <a:cs typeface="+mj-cs"/>
            </a:endParaRP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nSpc>
                <a:spcPct val="15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306734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4. Meslek Hastalıkları Tanısının Konulması</a:t>
            </a:r>
          </a:p>
        </p:txBody>
      </p:sp>
      <p:sp>
        <p:nvSpPr>
          <p:cNvPr id="3" name="İçerik Yer Tutucusu 2"/>
          <p:cNvSpPr>
            <a:spLocks noGrp="1"/>
          </p:cNvSpPr>
          <p:nvPr>
            <p:ph idx="1"/>
          </p:nvPr>
        </p:nvSpPr>
        <p:spPr>
          <a:xfrm>
            <a:off x="838200" y="1825625"/>
            <a:ext cx="10515600" cy="4715852"/>
          </a:xfrm>
        </p:spPr>
        <p:txBody>
          <a:bodyPr>
            <a:noAutofit/>
          </a:bodyPr>
          <a:lstStyle/>
          <a:p>
            <a:pPr>
              <a:buNone/>
            </a:pPr>
            <a:endParaRPr lang="tr-TR" sz="1600" dirty="0">
              <a:latin typeface="Arial" pitchFamily="34" charset="0"/>
              <a:cs typeface="Arial" pitchFamily="34" charset="0"/>
            </a:endParaRPr>
          </a:p>
          <a:p>
            <a:pPr marL="0" indent="0">
              <a:lnSpc>
                <a:spcPct val="150000"/>
              </a:lnSpc>
              <a:buNone/>
            </a:pPr>
            <a:endParaRPr lang="tr-TR" sz="1600" dirty="0">
              <a:latin typeface="Arial Narrow" panose="020B0606020202030204" pitchFamily="34" charset="0"/>
              <a:ea typeface="+mj-ea"/>
              <a:cs typeface="+mj-cs"/>
            </a:endParaRPr>
          </a:p>
          <a:p>
            <a:pPr>
              <a:lnSpc>
                <a:spcPct val="150000"/>
              </a:lnSpc>
              <a:buFont typeface="Wingdings" panose="05000000000000000000" pitchFamily="2" charset="2"/>
              <a:buChar char="q"/>
            </a:pPr>
            <a:endParaRPr lang="tr-TR" sz="1600" dirty="0">
              <a:latin typeface="Arial Narrow" panose="020B0606020202030204" pitchFamily="34" charset="0"/>
              <a:ea typeface="+mj-ea"/>
              <a:cs typeface="+mj-cs"/>
            </a:endParaRPr>
          </a:p>
          <a:p>
            <a:pPr>
              <a:lnSpc>
                <a:spcPct val="15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grpSp>
        <p:nvGrpSpPr>
          <p:cNvPr id="4" name="90 Grup"/>
          <p:cNvGrpSpPr>
            <a:grpSpLocks/>
          </p:cNvGrpSpPr>
          <p:nvPr/>
        </p:nvGrpSpPr>
        <p:grpSpPr bwMode="auto">
          <a:xfrm>
            <a:off x="1428751" y="1493591"/>
            <a:ext cx="9429749" cy="1357312"/>
            <a:chOff x="1213650" y="1071546"/>
            <a:chExt cx="7073126" cy="1357318"/>
          </a:xfrm>
        </p:grpSpPr>
        <p:cxnSp>
          <p:nvCxnSpPr>
            <p:cNvPr id="5" name="50 Düz Ok Bağlayıcısı"/>
            <p:cNvCxnSpPr/>
            <p:nvPr/>
          </p:nvCxnSpPr>
          <p:spPr>
            <a:xfrm rot="5400000" flipH="1" flipV="1">
              <a:off x="4536689" y="1606535"/>
              <a:ext cx="357190" cy="158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nvGrpSpPr>
            <p:cNvPr id="6" name="88 Grup"/>
            <p:cNvGrpSpPr>
              <a:grpSpLocks/>
            </p:cNvGrpSpPr>
            <p:nvPr/>
          </p:nvGrpSpPr>
          <p:grpSpPr bwMode="auto">
            <a:xfrm>
              <a:off x="1213650" y="1071546"/>
              <a:ext cx="7073126" cy="1357318"/>
              <a:chOff x="357188" y="1142986"/>
              <a:chExt cx="7073126" cy="1357318"/>
            </a:xfrm>
          </p:grpSpPr>
          <p:sp>
            <p:nvSpPr>
              <p:cNvPr id="7" name="16 Yuvarlatılmış Dikdörtgen"/>
              <p:cNvSpPr/>
              <p:nvPr/>
            </p:nvSpPr>
            <p:spPr>
              <a:xfrm>
                <a:off x="357188" y="1142986"/>
                <a:ext cx="1786143" cy="357189"/>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rgbClr val="FFFFFF"/>
                    </a:solidFill>
                  </a:rPr>
                  <a:t>İşyeri Hekimi</a:t>
                </a:r>
              </a:p>
            </p:txBody>
          </p:sp>
          <p:sp>
            <p:nvSpPr>
              <p:cNvPr id="8" name="17 Yuvarlatılmış Dikdörtgen"/>
              <p:cNvSpPr/>
              <p:nvPr/>
            </p:nvSpPr>
            <p:spPr>
              <a:xfrm>
                <a:off x="2714896" y="1142986"/>
                <a:ext cx="1786144" cy="357189"/>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a:solidFill>
                      <a:srgbClr val="FFFFFF"/>
                    </a:solidFill>
                  </a:rPr>
                  <a:t>İşyeri yönetimi</a:t>
                </a:r>
              </a:p>
            </p:txBody>
          </p:sp>
          <p:sp>
            <p:nvSpPr>
              <p:cNvPr id="9" name="20 Yuvarlatılmış Dikdörtgen"/>
              <p:cNvSpPr/>
              <p:nvPr/>
            </p:nvSpPr>
            <p:spPr>
              <a:xfrm>
                <a:off x="5072606" y="1142986"/>
                <a:ext cx="1786143" cy="357189"/>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M. H. Hastanesi</a:t>
                </a:r>
              </a:p>
            </p:txBody>
          </p:sp>
          <p:cxnSp>
            <p:nvCxnSpPr>
              <p:cNvPr id="10" name="24 Düz Ok Bağlayıcısı"/>
              <p:cNvCxnSpPr/>
              <p:nvPr/>
            </p:nvCxnSpPr>
            <p:spPr>
              <a:xfrm>
                <a:off x="2144919" y="1285862"/>
                <a:ext cx="569978" cy="1587"/>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19 Yuvarlatılmış Dikdörtgen"/>
              <p:cNvSpPr/>
              <p:nvPr/>
            </p:nvSpPr>
            <p:spPr>
              <a:xfrm>
                <a:off x="2714896" y="2143115"/>
                <a:ext cx="1786144" cy="357189"/>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Bildirim </a:t>
                </a:r>
              </a:p>
            </p:txBody>
          </p:sp>
          <p:cxnSp>
            <p:nvCxnSpPr>
              <p:cNvPr id="12" name="31 Düz Ok Bağlayıcısı"/>
              <p:cNvCxnSpPr/>
              <p:nvPr/>
            </p:nvCxnSpPr>
            <p:spPr>
              <a:xfrm>
                <a:off x="4502627" y="1285862"/>
                <a:ext cx="569979" cy="1587"/>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3" name="48 Grup"/>
              <p:cNvGrpSpPr>
                <a:grpSpLocks/>
              </p:cNvGrpSpPr>
              <p:nvPr/>
            </p:nvGrpSpPr>
            <p:grpSpPr bwMode="auto">
              <a:xfrm>
                <a:off x="3857620" y="1285860"/>
                <a:ext cx="3572694" cy="573092"/>
                <a:chOff x="4000496" y="1285860"/>
                <a:chExt cx="3572694" cy="573092"/>
              </a:xfrm>
            </p:grpSpPr>
            <p:cxnSp>
              <p:nvCxnSpPr>
                <p:cNvPr id="15" name="43 Düz Bağlayıcı"/>
                <p:cNvCxnSpPr/>
                <p:nvPr/>
              </p:nvCxnSpPr>
              <p:spPr>
                <a:xfrm rot="10800000">
                  <a:off x="7001624" y="1285862"/>
                  <a:ext cx="569979" cy="158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44 Düz Bağlayıcı"/>
                <p:cNvCxnSpPr/>
                <p:nvPr/>
              </p:nvCxnSpPr>
              <p:spPr>
                <a:xfrm rot="5400000" flipH="1" flipV="1">
                  <a:off x="7287438" y="1571613"/>
                  <a:ext cx="569916" cy="158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46 Düz Bağlayıcı"/>
                <p:cNvCxnSpPr/>
                <p:nvPr/>
              </p:nvCxnSpPr>
              <p:spPr>
                <a:xfrm rot="10800000">
                  <a:off x="4000904" y="1857365"/>
                  <a:ext cx="3570699" cy="158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grpSp>
          <p:cxnSp>
            <p:nvCxnSpPr>
              <p:cNvPr id="14" name="52 Düz Ok Bağlayıcısı"/>
              <p:cNvCxnSpPr>
                <a:stCxn id="8" idx="2"/>
                <a:endCxn id="11" idx="0"/>
              </p:cNvCxnSpPr>
              <p:nvPr/>
            </p:nvCxnSpPr>
            <p:spPr>
              <a:xfrm rot="16200000" flipH="1">
                <a:off x="3285704" y="1821645"/>
                <a:ext cx="642941" cy="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18" name="89 Grup"/>
          <p:cNvGrpSpPr>
            <a:grpSpLocks/>
          </p:cNvGrpSpPr>
          <p:nvPr/>
        </p:nvGrpSpPr>
        <p:grpSpPr bwMode="auto">
          <a:xfrm>
            <a:off x="1428751" y="3182691"/>
            <a:ext cx="9429749" cy="1643062"/>
            <a:chOff x="357158" y="3071814"/>
            <a:chExt cx="7073126" cy="1643068"/>
          </a:xfrm>
        </p:grpSpPr>
        <p:sp>
          <p:nvSpPr>
            <p:cNvPr id="19" name="53 Yuvarlatılmış Dikdörtgen"/>
            <p:cNvSpPr/>
            <p:nvPr/>
          </p:nvSpPr>
          <p:spPr>
            <a:xfrm>
              <a:off x="357158" y="3071814"/>
              <a:ext cx="1786143" cy="571502"/>
            </a:xfrm>
            <a:prstGeom prst="round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rgbClr val="FFFFFF"/>
                  </a:solidFill>
                </a:rPr>
                <a:t>İşyeri Hekimi</a:t>
              </a:r>
            </a:p>
            <a:p>
              <a:pPr algn="ctr">
                <a:defRPr/>
              </a:pPr>
              <a:r>
                <a:rPr lang="tr-TR" dirty="0">
                  <a:solidFill>
                    <a:srgbClr val="FFFFFF"/>
                  </a:solidFill>
                </a:rPr>
                <a:t>Aile Hekimi</a:t>
              </a:r>
            </a:p>
          </p:txBody>
        </p:sp>
        <p:sp>
          <p:nvSpPr>
            <p:cNvPr id="20" name="54 Yuvarlatılmış Dikdörtgen"/>
            <p:cNvSpPr/>
            <p:nvPr/>
          </p:nvSpPr>
          <p:spPr>
            <a:xfrm>
              <a:off x="2714866" y="3071814"/>
              <a:ext cx="1786144" cy="357188"/>
            </a:xfrm>
            <a:prstGeom prst="round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Hastaneye sevk</a:t>
              </a:r>
            </a:p>
          </p:txBody>
        </p:sp>
        <p:sp>
          <p:nvSpPr>
            <p:cNvPr id="21" name="55 Yuvarlatılmış Dikdörtgen"/>
            <p:cNvSpPr/>
            <p:nvPr/>
          </p:nvSpPr>
          <p:spPr>
            <a:xfrm>
              <a:off x="5072576" y="3071814"/>
              <a:ext cx="1786143" cy="357188"/>
            </a:xfrm>
            <a:prstGeom prst="round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M. H. Hastanesi</a:t>
              </a:r>
            </a:p>
          </p:txBody>
        </p:sp>
        <p:cxnSp>
          <p:nvCxnSpPr>
            <p:cNvPr id="22" name="56 Düz Ok Bağlayıcısı"/>
            <p:cNvCxnSpPr/>
            <p:nvPr/>
          </p:nvCxnSpPr>
          <p:spPr>
            <a:xfrm>
              <a:off x="2144889" y="3251202"/>
              <a:ext cx="569978" cy="1588"/>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3" name="57 Yuvarlatılmış Dikdörtgen"/>
            <p:cNvSpPr/>
            <p:nvPr/>
          </p:nvSpPr>
          <p:spPr>
            <a:xfrm>
              <a:off x="5072576" y="4357694"/>
              <a:ext cx="1786143" cy="357188"/>
            </a:xfrm>
            <a:prstGeom prst="round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Bildirim </a:t>
              </a:r>
            </a:p>
          </p:txBody>
        </p:sp>
        <p:cxnSp>
          <p:nvCxnSpPr>
            <p:cNvPr id="24" name="58 Düz Ok Bağlayıcısı"/>
            <p:cNvCxnSpPr/>
            <p:nvPr/>
          </p:nvCxnSpPr>
          <p:spPr>
            <a:xfrm>
              <a:off x="4502597" y="3214690"/>
              <a:ext cx="569979" cy="1587"/>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60 Düz Bağlayıcı"/>
            <p:cNvCxnSpPr/>
            <p:nvPr/>
          </p:nvCxnSpPr>
          <p:spPr>
            <a:xfrm rot="10800000">
              <a:off x="6858718" y="3214690"/>
              <a:ext cx="569979" cy="158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6" name="61 Düz Bağlayıcı"/>
            <p:cNvCxnSpPr/>
            <p:nvPr/>
          </p:nvCxnSpPr>
          <p:spPr>
            <a:xfrm rot="5400000" flipH="1" flipV="1">
              <a:off x="7142946" y="3500440"/>
              <a:ext cx="573089" cy="158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27" name="65 Yuvarlatılmış Dikdörtgen"/>
            <p:cNvSpPr/>
            <p:nvPr/>
          </p:nvSpPr>
          <p:spPr>
            <a:xfrm>
              <a:off x="5072576" y="3643316"/>
              <a:ext cx="1786143" cy="357188"/>
            </a:xfrm>
            <a:prstGeom prst="round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a:solidFill>
                    <a:srgbClr val="FFFFFF"/>
                  </a:solidFill>
                </a:rPr>
                <a:t>İşyeri yönetimi</a:t>
              </a:r>
            </a:p>
          </p:txBody>
        </p:sp>
        <p:cxnSp>
          <p:nvCxnSpPr>
            <p:cNvPr id="28" name="67 Düz Bağlayıcı"/>
            <p:cNvCxnSpPr/>
            <p:nvPr/>
          </p:nvCxnSpPr>
          <p:spPr>
            <a:xfrm rot="10800000">
              <a:off x="6858718" y="3784604"/>
              <a:ext cx="571566" cy="1588"/>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72 Düz Ok Bağlayıcısı"/>
            <p:cNvCxnSpPr>
              <a:stCxn id="27" idx="2"/>
              <a:endCxn id="23" idx="0"/>
            </p:cNvCxnSpPr>
            <p:nvPr/>
          </p:nvCxnSpPr>
          <p:spPr>
            <a:xfrm rot="16200000" flipH="1">
              <a:off x="5786259" y="4179099"/>
              <a:ext cx="357189" cy="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nvGrpSpPr>
          <p:cNvPr id="30" name="91 Grup"/>
          <p:cNvGrpSpPr/>
          <p:nvPr/>
        </p:nvGrpSpPr>
        <p:grpSpPr>
          <a:xfrm>
            <a:off x="1602517" y="5147172"/>
            <a:ext cx="9390028" cy="1347063"/>
            <a:chOff x="487507" y="4582265"/>
            <a:chExt cx="6370509" cy="1347063"/>
          </a:xfrm>
          <a:solidFill>
            <a:srgbClr val="FFFF00"/>
          </a:solidFill>
        </p:grpSpPr>
        <p:cxnSp>
          <p:nvCxnSpPr>
            <p:cNvPr id="31" name="76 Düz Ok Bağlayıcısı"/>
            <p:cNvCxnSpPr/>
            <p:nvPr/>
          </p:nvCxnSpPr>
          <p:spPr>
            <a:xfrm>
              <a:off x="2144666" y="5000640"/>
              <a:ext cx="569916" cy="1588"/>
            </a:xfrm>
            <a:prstGeom prst="straightConnector1">
              <a:avLst/>
            </a:prstGeom>
            <a:grpFill/>
            <a:ln w="571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2" name="73 Yuvarlatılmış Dikdörtgen"/>
            <p:cNvSpPr/>
            <p:nvPr/>
          </p:nvSpPr>
          <p:spPr>
            <a:xfrm>
              <a:off x="487507" y="4582265"/>
              <a:ext cx="1785937" cy="811279"/>
            </a:xfrm>
            <a:prstGeom prst="round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tx1"/>
                  </a:solidFill>
                </a:rPr>
                <a:t>Hastaneden sevk </a:t>
              </a:r>
            </a:p>
            <a:p>
              <a:pPr algn="ctr">
                <a:defRPr/>
              </a:pPr>
              <a:r>
                <a:rPr lang="tr-TR" dirty="0">
                  <a:solidFill>
                    <a:schemeClr val="tx1"/>
                  </a:solidFill>
                </a:rPr>
                <a:t>veya</a:t>
              </a:r>
            </a:p>
            <a:p>
              <a:pPr algn="ctr">
                <a:defRPr/>
              </a:pPr>
              <a:r>
                <a:rPr lang="tr-TR" dirty="0">
                  <a:solidFill>
                    <a:schemeClr val="tx1"/>
                  </a:solidFill>
                </a:rPr>
                <a:t>kendisi</a:t>
              </a:r>
            </a:p>
          </p:txBody>
        </p:sp>
        <p:sp>
          <p:nvSpPr>
            <p:cNvPr id="33" name="74 Yuvarlatılmış Dikdörtgen"/>
            <p:cNvSpPr/>
            <p:nvPr/>
          </p:nvSpPr>
          <p:spPr>
            <a:xfrm>
              <a:off x="2714582" y="4857766"/>
              <a:ext cx="1785937" cy="357188"/>
            </a:xfrm>
            <a:prstGeom prst="round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tx1"/>
                  </a:solidFill>
                </a:rPr>
                <a:t>M.H.Hastanesi</a:t>
              </a:r>
            </a:p>
          </p:txBody>
        </p:sp>
        <p:sp>
          <p:nvSpPr>
            <p:cNvPr id="34" name="75 Yuvarlatılmış Dikdörtgen"/>
            <p:cNvSpPr/>
            <p:nvPr/>
          </p:nvSpPr>
          <p:spPr>
            <a:xfrm>
              <a:off x="5072036" y="4857766"/>
              <a:ext cx="1785950" cy="357188"/>
            </a:xfrm>
            <a:prstGeom prst="round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tx1"/>
                  </a:solidFill>
                </a:rPr>
                <a:t>İşyeri yönetimi</a:t>
              </a:r>
            </a:p>
          </p:txBody>
        </p:sp>
        <p:sp>
          <p:nvSpPr>
            <p:cNvPr id="35" name="77 Yuvarlatılmış Dikdörtgen"/>
            <p:cNvSpPr/>
            <p:nvPr/>
          </p:nvSpPr>
          <p:spPr>
            <a:xfrm>
              <a:off x="5072066" y="5572140"/>
              <a:ext cx="1785950" cy="357188"/>
            </a:xfrm>
            <a:prstGeom prst="round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solidFill>
                    <a:schemeClr val="tx1"/>
                  </a:solidFill>
                </a:rPr>
                <a:t>Bildirim </a:t>
              </a:r>
            </a:p>
          </p:txBody>
        </p:sp>
        <p:cxnSp>
          <p:nvCxnSpPr>
            <p:cNvPr id="36" name="78 Düz Ok Bağlayıcısı"/>
            <p:cNvCxnSpPr/>
            <p:nvPr/>
          </p:nvCxnSpPr>
          <p:spPr>
            <a:xfrm>
              <a:off x="4502120" y="5000640"/>
              <a:ext cx="569916" cy="1588"/>
            </a:xfrm>
            <a:prstGeom prst="straightConnector1">
              <a:avLst/>
            </a:prstGeom>
            <a:grpFill/>
            <a:ln w="571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37" name="87 Düz Ok Bağlayıcısı"/>
            <p:cNvCxnSpPr/>
            <p:nvPr/>
          </p:nvCxnSpPr>
          <p:spPr>
            <a:xfrm rot="16200000" flipH="1">
              <a:off x="5822168" y="5393543"/>
              <a:ext cx="357190" cy="6"/>
            </a:xfrm>
            <a:prstGeom prst="straightConnector1">
              <a:avLst/>
            </a:prstGeom>
            <a:grpFill/>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38" name="92 Oval"/>
          <p:cNvSpPr/>
          <p:nvPr/>
        </p:nvSpPr>
        <p:spPr>
          <a:xfrm>
            <a:off x="666751" y="1493592"/>
            <a:ext cx="571500" cy="428625"/>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solidFill>
                  <a:schemeClr val="bg1"/>
                </a:solidFill>
              </a:rPr>
              <a:t>1</a:t>
            </a:r>
          </a:p>
        </p:txBody>
      </p:sp>
      <p:sp>
        <p:nvSpPr>
          <p:cNvPr id="39" name="93 Oval"/>
          <p:cNvSpPr/>
          <p:nvPr/>
        </p:nvSpPr>
        <p:spPr>
          <a:xfrm>
            <a:off x="666751" y="3208092"/>
            <a:ext cx="571500" cy="428625"/>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solidFill>
                  <a:schemeClr val="bg1"/>
                </a:solidFill>
              </a:rPr>
              <a:t>2</a:t>
            </a:r>
          </a:p>
        </p:txBody>
      </p:sp>
      <p:sp>
        <p:nvSpPr>
          <p:cNvPr id="40" name="94 Oval"/>
          <p:cNvSpPr/>
          <p:nvPr/>
        </p:nvSpPr>
        <p:spPr>
          <a:xfrm>
            <a:off x="679451" y="5351217"/>
            <a:ext cx="571500" cy="428625"/>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solidFill>
                  <a:schemeClr val="bg1"/>
                </a:solidFill>
              </a:rPr>
              <a:t>3</a:t>
            </a:r>
          </a:p>
        </p:txBody>
      </p:sp>
    </p:spTree>
    <p:extLst>
      <p:ext uri="{BB962C8B-B14F-4D97-AF65-F5344CB8AC3E}">
        <p14:creationId xmlns:p14="http://schemas.microsoft.com/office/powerpoint/2010/main" val="128355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 Meslek Hastalıklarının Önlenmesi İçin Yapılacak Çalışmalar</a:t>
            </a:r>
          </a:p>
        </p:txBody>
      </p:sp>
      <p:sp>
        <p:nvSpPr>
          <p:cNvPr id="3" name="İçerik Yer Tutucusu 2"/>
          <p:cNvSpPr>
            <a:spLocks noGrp="1"/>
          </p:cNvSpPr>
          <p:nvPr>
            <p:ph idx="1"/>
          </p:nvPr>
        </p:nvSpPr>
        <p:spPr>
          <a:xfrm>
            <a:off x="838200" y="1825625"/>
            <a:ext cx="10515600" cy="4715852"/>
          </a:xfrm>
        </p:spPr>
        <p:txBody>
          <a:bodyPr>
            <a:noAutofit/>
          </a:bodyPr>
          <a:lstStyle/>
          <a:p>
            <a:pPr>
              <a:lnSpc>
                <a:spcPct val="150000"/>
              </a:lnSpc>
              <a:buNone/>
            </a:pPr>
            <a:r>
              <a:rPr lang="tr-TR" sz="1800" b="1" dirty="0">
                <a:latin typeface="Arial Narrow" panose="020B0606020202030204" pitchFamily="34" charset="0"/>
                <a:ea typeface="+mj-ea"/>
                <a:cs typeface="+mj-cs"/>
              </a:rPr>
              <a:t>5.1. Çalışanlara Yönelik Çalışmalar</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İşe giriş muayenesi</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Aralıklı muayeneler</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Hastalık ve hastalık sonu muayeneleri</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Bazı grupların özel muayenesi (çocuk işçi, kadın işçi, yaşlı işçi, </a:t>
            </a:r>
            <a:r>
              <a:rPr lang="tr-TR" sz="1600" dirty="0" err="1">
                <a:latin typeface="Arial Narrow" panose="020B0606020202030204" pitchFamily="34" charset="0"/>
                <a:ea typeface="+mj-ea"/>
                <a:cs typeface="+mj-cs"/>
              </a:rPr>
              <a:t>vb</a:t>
            </a:r>
            <a:r>
              <a:rPr lang="tr-TR" sz="1600" dirty="0">
                <a:latin typeface="Arial Narrow" panose="020B0606020202030204" pitchFamily="34" charset="0"/>
                <a:ea typeface="+mj-ea"/>
                <a:cs typeface="+mj-cs"/>
              </a:rPr>
              <a:t>)</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Her muayenede gerekli laboratuvar bulgularla destekleme</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Rehabilitasyon</a:t>
            </a:r>
          </a:p>
          <a:p>
            <a:pPr lvl="0">
              <a:lnSpc>
                <a:spcPct val="150000"/>
              </a:lnSpc>
              <a:buFont typeface="Wingdings" panose="05000000000000000000" pitchFamily="2" charset="2"/>
              <a:buChar char="q"/>
            </a:pPr>
            <a:r>
              <a:rPr lang="tr-TR" sz="1600" dirty="0">
                <a:latin typeface="Arial Narrow" panose="020B0606020202030204" pitchFamily="34" charset="0"/>
                <a:ea typeface="+mj-ea"/>
                <a:cs typeface="+mj-cs"/>
              </a:rPr>
              <a:t>Eğitim</a:t>
            </a:r>
          </a:p>
          <a:p>
            <a:pPr marL="0" indent="0">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656007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5.1. Çalışanlara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a:lnSpc>
                <a:spcPct val="150000"/>
              </a:lnSpc>
              <a:buNone/>
            </a:pPr>
            <a:r>
              <a:rPr lang="tr-TR" sz="1800" b="1" dirty="0">
                <a:latin typeface="Arial Narrow" panose="020B0606020202030204" pitchFamily="34" charset="0"/>
                <a:ea typeface="+mj-ea"/>
                <a:cs typeface="+mj-cs"/>
              </a:rPr>
              <a:t>5.1.1. İşe Giriş Muayenesi</a:t>
            </a:r>
          </a:p>
          <a:p>
            <a:pPr marL="395478" lvl="1" indent="-285750">
              <a:lnSpc>
                <a:spcPct val="200000"/>
              </a:lnSpc>
              <a:spcBef>
                <a:spcPts val="400"/>
              </a:spcBef>
              <a:buSzPct val="68000"/>
              <a:buFont typeface="Wingdings" panose="05000000000000000000" pitchFamily="2" charset="2"/>
              <a:buChar char="v"/>
            </a:pPr>
            <a:r>
              <a:rPr lang="tr-TR" sz="1600" dirty="0">
                <a:latin typeface="Arial Narrow" panose="020B0606020202030204" pitchFamily="34" charset="0"/>
                <a:ea typeface="+mj-ea"/>
                <a:cs typeface="+mj-cs"/>
              </a:rPr>
              <a:t>Her çalışanın işe başlamadan önce iyi bir muayeneden geçirilmesi hem yasal zorunluluktur, hem de daha sonraki bulguların değerlendirilmesinde yararlı olacaktır</a:t>
            </a:r>
          </a:p>
          <a:p>
            <a:pPr marL="395478" lvl="1" indent="-285750">
              <a:lnSpc>
                <a:spcPct val="200000"/>
              </a:lnSpc>
              <a:spcBef>
                <a:spcPts val="400"/>
              </a:spcBef>
              <a:buSzPct val="68000"/>
              <a:buFont typeface="Wingdings" panose="05000000000000000000" pitchFamily="2" charset="2"/>
              <a:buChar char="v"/>
            </a:pPr>
            <a:r>
              <a:rPr lang="tr-TR" sz="1600" dirty="0">
                <a:latin typeface="Arial Narrow" panose="020B0606020202030204" pitchFamily="34" charset="0"/>
                <a:ea typeface="+mj-ea"/>
                <a:cs typeface="+mj-cs"/>
              </a:rPr>
              <a:t>Bu muayenede çalışanın gireceği işin özelliklerine göre bazı özel incelemeler de yapılabilir (dışkı, boğaz kültürü, vb.)</a:t>
            </a:r>
          </a:p>
          <a:p>
            <a:pPr marL="395478" lvl="1" indent="-285750">
              <a:lnSpc>
                <a:spcPct val="200000"/>
              </a:lnSpc>
              <a:spcBef>
                <a:spcPts val="400"/>
              </a:spcBef>
              <a:buSzPct val="68000"/>
              <a:buFont typeface="Wingdings" panose="05000000000000000000" pitchFamily="2" charset="2"/>
              <a:buChar char="v"/>
            </a:pPr>
            <a:r>
              <a:rPr lang="tr-TR" sz="1600" dirty="0">
                <a:latin typeface="Arial Narrow" panose="020B0606020202030204" pitchFamily="34" charset="0"/>
                <a:ea typeface="+mj-ea"/>
                <a:cs typeface="+mj-cs"/>
              </a:rPr>
              <a:t>Bu arada işyerindeki, sağlığına zararlı olabilecek etkenler için de uyarıda bulunarak korunma yöntemlerini uygulama eğitimi yapılmalı, bazı koruyucu aşılar (gerekiyorsa) yapılmalıdır (</a:t>
            </a:r>
            <a:r>
              <a:rPr lang="tr-TR" sz="1600" dirty="0" err="1">
                <a:latin typeface="Arial Narrow" panose="020B0606020202030204" pitchFamily="34" charset="0"/>
                <a:ea typeface="+mj-ea"/>
                <a:cs typeface="+mj-cs"/>
              </a:rPr>
              <a:t>tetanoz</a:t>
            </a:r>
            <a:r>
              <a:rPr lang="tr-TR" sz="1600" dirty="0">
                <a:latin typeface="Arial Narrow" panose="020B0606020202030204" pitchFamily="34" charset="0"/>
                <a:ea typeface="+mj-ea"/>
                <a:cs typeface="+mj-cs"/>
              </a:rPr>
              <a:t>, BCG, vb.)</a:t>
            </a:r>
          </a:p>
          <a:p>
            <a:pPr marL="0" indent="0">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1065512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5.1. Çalışanlara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a:lnSpc>
                <a:spcPct val="150000"/>
              </a:lnSpc>
              <a:buNone/>
            </a:pPr>
            <a:r>
              <a:rPr lang="tr-TR" sz="1800" b="1" dirty="0">
                <a:latin typeface="Arial Narrow" panose="020B0606020202030204" pitchFamily="34" charset="0"/>
                <a:ea typeface="+mj-ea"/>
                <a:cs typeface="+mj-cs"/>
              </a:rPr>
              <a:t>5.1.2. Aralıklı(Periyodik) Muayeneler</a:t>
            </a:r>
          </a:p>
          <a:p>
            <a:pPr marL="0" lvl="1" indent="0">
              <a:lnSpc>
                <a:spcPct val="200000"/>
              </a:lnSpc>
              <a:spcBef>
                <a:spcPts val="1000"/>
              </a:spcBef>
              <a:spcAft>
                <a:spcPts val="600"/>
              </a:spcAft>
              <a:buNone/>
            </a:pPr>
            <a:r>
              <a:rPr lang="tr-TR" sz="1600" dirty="0">
                <a:latin typeface="Arial Narrow" panose="020B0606020202030204" pitchFamily="34" charset="0"/>
                <a:ea typeface="+mj-ea"/>
                <a:cs typeface="+mj-cs"/>
              </a:rPr>
              <a:t>Çalışanlar yaptıkları işin ve işyerinin getirdiği zararlılık derecesine, bedensel durumlarına  ve en çok risk altındaki organ ve sistemlere göre (kadın, çocuk, yaşlı) değişen aralıklarda muayene edilerek oluşabilecek meslek hastalığının önlenmesi ya da erken tanısı yapılarak zararlarının azaltılması sağlanmalıdır.</a:t>
            </a:r>
          </a:p>
          <a:p>
            <a:pPr marL="0" indent="0">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927280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5.1. Çalışanlara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a:lnSpc>
                <a:spcPct val="150000"/>
              </a:lnSpc>
              <a:buNone/>
            </a:pPr>
            <a:r>
              <a:rPr lang="tr-TR" sz="1800" b="1" dirty="0">
                <a:latin typeface="Arial Narrow" panose="020B0606020202030204" pitchFamily="34" charset="0"/>
                <a:ea typeface="+mj-ea"/>
                <a:cs typeface="+mj-cs"/>
              </a:rPr>
              <a:t>5.1.3. Özel Tarama Muayeneleri</a:t>
            </a:r>
          </a:p>
          <a:p>
            <a:pPr marL="395478" lvl="1" indent="-285750">
              <a:lnSpc>
                <a:spcPct val="200000"/>
              </a:lnSpc>
              <a:spcBef>
                <a:spcPts val="400"/>
              </a:spcBef>
              <a:buSzPct val="68000"/>
              <a:buFont typeface="Wingdings" panose="05000000000000000000" pitchFamily="2" charset="2"/>
              <a:buChar char="v"/>
            </a:pPr>
            <a:r>
              <a:rPr lang="tr-TR" sz="1600" dirty="0">
                <a:latin typeface="Arial Narrow" panose="020B0606020202030204" pitchFamily="34" charset="0"/>
                <a:ea typeface="+mj-ea"/>
                <a:cs typeface="+mj-cs"/>
              </a:rPr>
              <a:t>Daha önce yapılan muayenelerin dışında bazı gruplar özel olarak daha sık ve bazı hastalıklar yönünden incelenir (diyabet, hipertansiyon ve kronik akciğer hastalığı olanlar, çocuk işçiler, gebe ve emzikliler </a:t>
            </a:r>
            <a:r>
              <a:rPr lang="tr-TR" sz="1600" dirty="0" err="1">
                <a:latin typeface="Arial Narrow" panose="020B0606020202030204" pitchFamily="34" charset="0"/>
                <a:ea typeface="+mj-ea"/>
                <a:cs typeface="+mj-cs"/>
              </a:rPr>
              <a:t>vb</a:t>
            </a:r>
            <a:r>
              <a:rPr lang="tr-TR" sz="1600" dirty="0">
                <a:latin typeface="Arial Narrow" panose="020B0606020202030204" pitchFamily="34" charset="0"/>
                <a:ea typeface="+mj-ea"/>
                <a:cs typeface="+mj-cs"/>
              </a:rPr>
              <a:t>)</a:t>
            </a:r>
          </a:p>
          <a:p>
            <a:pPr marL="395478" lvl="1" indent="-285750">
              <a:lnSpc>
                <a:spcPct val="200000"/>
              </a:lnSpc>
              <a:spcBef>
                <a:spcPts val="400"/>
              </a:spcBef>
              <a:buSzPct val="68000"/>
              <a:buFont typeface="Wingdings" panose="05000000000000000000" pitchFamily="2" charset="2"/>
              <a:buChar char="v"/>
            </a:pPr>
            <a:r>
              <a:rPr lang="tr-TR" sz="1600" dirty="0">
                <a:latin typeface="Arial Narrow" panose="020B0606020202030204" pitchFamily="34" charset="0"/>
                <a:ea typeface="+mj-ea"/>
                <a:cs typeface="+mj-cs"/>
              </a:rPr>
              <a:t> Bu yolla meslek hastalıklarının gelişmesi önlenebilir ve genel sağlık durumları geliştirilir</a:t>
            </a:r>
          </a:p>
          <a:p>
            <a:pPr marL="0" indent="0">
              <a:lnSpc>
                <a:spcPct val="150000"/>
              </a:lnSpc>
              <a:spcAft>
                <a:spcPts val="600"/>
              </a:spcAft>
              <a:buNone/>
            </a:pPr>
            <a:r>
              <a:rPr lang="tr-TR" sz="1800" b="1" dirty="0">
                <a:latin typeface="Arial Narrow" panose="020B0606020202030204" pitchFamily="34" charset="0"/>
                <a:ea typeface="+mj-ea"/>
                <a:cs typeface="+mj-cs"/>
              </a:rPr>
              <a:t>5.1.4. İşe Dönüşte Yapılacak Muayeneler</a:t>
            </a:r>
          </a:p>
          <a:p>
            <a:pPr marL="342900" lvl="1" indent="-342900">
              <a:lnSpc>
                <a:spcPct val="150000"/>
              </a:lnSpc>
              <a:buNone/>
            </a:pPr>
            <a:r>
              <a:rPr lang="tr-TR" sz="1800" b="1" dirty="0">
                <a:latin typeface="Arial Narrow" panose="020B0606020202030204" pitchFamily="34" charset="0"/>
                <a:ea typeface="+mj-ea"/>
                <a:cs typeface="+mj-cs"/>
              </a:rPr>
              <a:t>Hastalık Sonu </a:t>
            </a:r>
          </a:p>
          <a:p>
            <a:pPr marL="342900" lvl="1" indent="-342900">
              <a:lnSpc>
                <a:spcPct val="150000"/>
              </a:lnSpc>
              <a:buFont typeface="Wingdings" panose="05000000000000000000" pitchFamily="2" charset="2"/>
              <a:buChar char="v"/>
            </a:pPr>
            <a:r>
              <a:rPr lang="tr-TR" dirty="0">
                <a:latin typeface="Arial" pitchFamily="34" charset="0"/>
                <a:cs typeface="Arial" pitchFamily="34" charset="0"/>
              </a:rPr>
              <a:t> </a:t>
            </a:r>
            <a:r>
              <a:rPr lang="tr-TR" sz="1600" dirty="0">
                <a:latin typeface="Arial Narrow" panose="020B0606020202030204" pitchFamily="34" charset="0"/>
                <a:ea typeface="+mj-ea"/>
                <a:cs typeface="+mj-cs"/>
              </a:rPr>
              <a:t>Hastalık ister mesleksel, ister meslek olmayan türden olsun geçirilen hastalığın vücutta yaptığı olumsuz durum değerlendirilerek işe devamının tartışılması, alınması gerekli önlemler ve eğitim yapılmalıdır.</a:t>
            </a: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3945619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5.2. İşyerine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a:lnSpc>
                <a:spcPct val="150000"/>
              </a:lnSpc>
              <a:buNone/>
            </a:pPr>
            <a:r>
              <a:rPr lang="tr-TR" sz="1800" b="1" dirty="0">
                <a:latin typeface="Arial Narrow" panose="020B0606020202030204" pitchFamily="34" charset="0"/>
                <a:ea typeface="+mj-ea"/>
                <a:cs typeface="+mj-cs"/>
              </a:rPr>
              <a:t>5.2.1. İşyeri Çalışma Düzeni</a:t>
            </a:r>
          </a:p>
          <a:p>
            <a:pPr marL="395478" lvl="1" indent="-285750">
              <a:lnSpc>
                <a:spcPct val="200000"/>
              </a:lnSpc>
              <a:spcBef>
                <a:spcPts val="400"/>
              </a:spcBef>
              <a:buSzPct val="68000"/>
              <a:buFont typeface="Wingdings" panose="05000000000000000000" pitchFamily="2" charset="2"/>
              <a:buChar char="v"/>
            </a:pPr>
            <a:r>
              <a:rPr lang="tr-TR" sz="1600" dirty="0">
                <a:latin typeface="Arial Narrow" panose="020B0606020202030204" pitchFamily="34" charset="0"/>
                <a:ea typeface="+mj-ea"/>
                <a:cs typeface="+mj-cs"/>
              </a:rPr>
              <a:t>İşyeri faaliyetleri dikkate alınarak çalışanların çalışma saat, vardiya ve koşullarının, iş yerinde herhangi bir tehlike oluşturmayacak şekilde düzenlenmesidir.</a:t>
            </a:r>
          </a:p>
          <a:p>
            <a:pPr marL="0" indent="0">
              <a:lnSpc>
                <a:spcPct val="150000"/>
              </a:lnSpc>
              <a:spcAft>
                <a:spcPts val="600"/>
              </a:spcAft>
              <a:buNone/>
            </a:pPr>
            <a:r>
              <a:rPr lang="tr-TR" sz="1800" b="1" dirty="0">
                <a:latin typeface="Arial Narrow" panose="020B0606020202030204" pitchFamily="34" charset="0"/>
                <a:ea typeface="+mj-ea"/>
                <a:cs typeface="+mj-cs"/>
              </a:rPr>
              <a:t>5.2.2. İşyeri Ortam Analizleri </a:t>
            </a:r>
          </a:p>
          <a:p>
            <a:pPr lvl="0">
              <a:lnSpc>
                <a:spcPct val="150000"/>
              </a:lnSpc>
              <a:buFont typeface="Wingdings" panose="05000000000000000000" pitchFamily="2" charset="2"/>
              <a:buChar char="v"/>
            </a:pPr>
            <a:r>
              <a:rPr lang="tr-TR" sz="1600" dirty="0">
                <a:latin typeface="Arial Narrow" panose="020B0606020202030204" pitchFamily="34" charset="0"/>
                <a:ea typeface="+mj-ea"/>
                <a:cs typeface="+mj-cs"/>
              </a:rPr>
              <a:t>İşyerindeki sağlığa zararlı etkenlerin ölçümü hem meslek hastalıklarının önlenmesi, hem de meslek hastalığının tanısını koymada önemlidir</a:t>
            </a:r>
          </a:p>
          <a:p>
            <a:pPr lvl="0">
              <a:lnSpc>
                <a:spcPct val="150000"/>
              </a:lnSpc>
              <a:buFont typeface="Wingdings" panose="05000000000000000000" pitchFamily="2" charset="2"/>
              <a:buChar char="v"/>
            </a:pPr>
            <a:r>
              <a:rPr lang="tr-TR" sz="1600" dirty="0">
                <a:latin typeface="Arial Narrow" panose="020B0606020202030204" pitchFamily="34" charset="0"/>
                <a:ea typeface="+mj-ea"/>
                <a:cs typeface="+mj-cs"/>
              </a:rPr>
              <a:t>Her bir madde için belirlenen (ülkelere göre değişik), izin verilecek en yüksek doz (değer) değerlendirmesi de böylece anlam kazanır.</a:t>
            </a:r>
          </a:p>
          <a:p>
            <a:pPr algn="just">
              <a:lnSpc>
                <a:spcPct val="150000"/>
              </a:lnSpc>
              <a:spcAft>
                <a:spcPts val="600"/>
              </a:spcAft>
              <a:buFont typeface="Wingdings" panose="05000000000000000000" pitchFamily="2" charset="2"/>
              <a:buChar char="v"/>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64727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latin typeface="Arial Narrow" panose="020B0606020202030204" pitchFamily="34" charset="0"/>
              </a:rPr>
              <a:t>KONU BAŞLIKLARI</a:t>
            </a:r>
            <a:endParaRPr lang="tr-TR" sz="3600" dirty="0"/>
          </a:p>
        </p:txBody>
      </p:sp>
      <p:sp>
        <p:nvSpPr>
          <p:cNvPr id="3" name="İçerik Yer Tutucusu 2"/>
          <p:cNvSpPr>
            <a:spLocks noGrp="1"/>
          </p:cNvSpPr>
          <p:nvPr>
            <p:ph idx="1"/>
          </p:nvPr>
        </p:nvSpPr>
        <p:spPr/>
        <p:txBody>
          <a:bodyPr>
            <a:normAutofit fontScale="92500" lnSpcReduction="20000"/>
          </a:bodyPr>
          <a:lstStyle/>
          <a:p>
            <a:pPr marL="457200" indent="-457200">
              <a:buAutoNum type="arabicPeriod"/>
            </a:pPr>
            <a:r>
              <a:rPr lang="tr-TR" sz="2100" b="1" dirty="0">
                <a:latin typeface="Arial Narrow" panose="020B0606020202030204" pitchFamily="34" charset="0"/>
                <a:ea typeface="+mj-ea"/>
                <a:cs typeface="+mj-cs"/>
              </a:rPr>
              <a:t>Meslek Hastalığı Nedir ?</a:t>
            </a:r>
          </a:p>
          <a:p>
            <a:pPr marL="0" indent="0">
              <a:buNone/>
            </a:pPr>
            <a:r>
              <a:rPr lang="tr-TR" sz="1900" dirty="0">
                <a:latin typeface="Arial Narrow" panose="020B0606020202030204" pitchFamily="34" charset="0"/>
              </a:rPr>
              <a:t>	1.1. Meslek Hastalıklarının Başlangıcı?</a:t>
            </a:r>
          </a:p>
          <a:p>
            <a:pPr marL="0" indent="0">
              <a:buNone/>
            </a:pPr>
            <a:r>
              <a:rPr lang="tr-TR" sz="1900" dirty="0">
                <a:latin typeface="Arial Narrow" panose="020B0606020202030204" pitchFamily="34" charset="0"/>
              </a:rPr>
              <a:t>	1.2. Meslek Hastalıkları Hastanesi Tarihçesi</a:t>
            </a:r>
          </a:p>
          <a:p>
            <a:pPr marL="0" indent="0">
              <a:buNone/>
            </a:pPr>
            <a:r>
              <a:rPr lang="tr-TR" sz="1900" dirty="0">
                <a:latin typeface="Arial Narrow" panose="020B0606020202030204" pitchFamily="34" charset="0"/>
              </a:rPr>
              <a:t>	1.3. Yükümlülük ve </a:t>
            </a:r>
            <a:r>
              <a:rPr lang="tr-TR" sz="1900" dirty="0" err="1">
                <a:latin typeface="Arial Narrow" panose="020B0606020202030204" pitchFamily="34" charset="0"/>
              </a:rPr>
              <a:t>Maruziyet</a:t>
            </a:r>
            <a:r>
              <a:rPr lang="tr-TR" sz="1900" dirty="0">
                <a:latin typeface="Arial Narrow" panose="020B0606020202030204" pitchFamily="34" charset="0"/>
              </a:rPr>
              <a:t> Süresi</a:t>
            </a:r>
          </a:p>
          <a:p>
            <a:pPr marL="0" indent="0">
              <a:lnSpc>
                <a:spcPct val="110000"/>
              </a:lnSpc>
              <a:buNone/>
            </a:pPr>
            <a:r>
              <a:rPr lang="tr-TR" sz="2100" b="1" dirty="0">
                <a:latin typeface="Arial Narrow" panose="020B0606020202030204" pitchFamily="34" charset="0"/>
                <a:ea typeface="+mj-ea"/>
                <a:cs typeface="+mj-cs"/>
              </a:rPr>
              <a:t>2. Meslek Hastalığına Neden Olan Etkenin Vücuda Giriş Yolları</a:t>
            </a:r>
          </a:p>
          <a:p>
            <a:pPr marL="0" indent="0">
              <a:lnSpc>
                <a:spcPct val="110000"/>
              </a:lnSpc>
              <a:buNone/>
            </a:pPr>
            <a:r>
              <a:rPr lang="tr-TR" sz="2100" b="1" dirty="0">
                <a:latin typeface="Arial Narrow" panose="020B0606020202030204" pitchFamily="34" charset="0"/>
                <a:ea typeface="+mj-ea"/>
                <a:cs typeface="+mj-cs"/>
              </a:rPr>
              <a:t>3. Meslek Hastalıklarının Sınıflanması</a:t>
            </a:r>
            <a:r>
              <a:rPr lang="tr-TR" sz="2000" cap="small" dirty="0"/>
              <a:t>	</a:t>
            </a:r>
          </a:p>
          <a:p>
            <a:pPr marL="0" indent="0">
              <a:lnSpc>
                <a:spcPct val="110000"/>
              </a:lnSpc>
              <a:buNone/>
            </a:pPr>
            <a:r>
              <a:rPr lang="tr-TR" sz="2000" b="1" dirty="0">
                <a:latin typeface="Arial Narrow" panose="020B0606020202030204" pitchFamily="34" charset="0"/>
              </a:rPr>
              <a:t>4. Meslek Hastalıkları Tanısının Konulması</a:t>
            </a:r>
          </a:p>
          <a:p>
            <a:pPr marL="0" indent="0">
              <a:lnSpc>
                <a:spcPct val="110000"/>
              </a:lnSpc>
              <a:buNone/>
            </a:pPr>
            <a:r>
              <a:rPr lang="tr-TR" sz="2000" b="1" dirty="0">
                <a:latin typeface="Arial Narrow" panose="020B0606020202030204" pitchFamily="34" charset="0"/>
              </a:rPr>
              <a:t>5. Meslek Hastalıklarının Önlenmesi İçin Yapılacak Çalışmalar</a:t>
            </a:r>
          </a:p>
          <a:p>
            <a:pPr marL="0" indent="0">
              <a:buNone/>
            </a:pPr>
            <a:r>
              <a:rPr lang="tr-TR" sz="2000" b="1" dirty="0">
                <a:latin typeface="Arial Narrow" panose="020B0606020202030204" pitchFamily="34" charset="0"/>
              </a:rPr>
              <a:t>	</a:t>
            </a:r>
            <a:r>
              <a:rPr lang="tr-TR" sz="1900" dirty="0">
                <a:latin typeface="Arial Narrow" panose="020B0606020202030204" pitchFamily="34" charset="0"/>
              </a:rPr>
              <a:t>5.1. Çalışanlara Yönelik Çalışmalar</a:t>
            </a:r>
          </a:p>
          <a:p>
            <a:pPr marL="0" indent="0">
              <a:buNone/>
            </a:pPr>
            <a:r>
              <a:rPr lang="tr-TR" sz="1900" dirty="0">
                <a:latin typeface="Arial Narrow" panose="020B0606020202030204" pitchFamily="34" charset="0"/>
              </a:rPr>
              <a:t>	5.2. İşyerine Yönelik Çalışmalar</a:t>
            </a:r>
          </a:p>
          <a:p>
            <a:pPr marL="0" indent="0">
              <a:buNone/>
            </a:pPr>
            <a:r>
              <a:rPr lang="tr-TR" sz="1900" dirty="0">
                <a:latin typeface="Arial Narrow" panose="020B0606020202030204" pitchFamily="34" charset="0"/>
              </a:rPr>
              <a:t>	5.3. Çevreye Yönelik Çalışmalar</a:t>
            </a:r>
          </a:p>
          <a:p>
            <a:pPr marL="0" indent="0">
              <a:buNone/>
            </a:pPr>
            <a:r>
              <a:rPr lang="tr-TR" sz="2000" b="1" dirty="0">
                <a:latin typeface="Arial Narrow" panose="020B0606020202030204" pitchFamily="34" charset="0"/>
              </a:rPr>
              <a:t>6</a:t>
            </a:r>
            <a:r>
              <a:rPr lang="tr-TR" sz="2100" b="1" dirty="0">
                <a:latin typeface="Arial Narrow" panose="020B0606020202030204" pitchFamily="34" charset="0"/>
              </a:rPr>
              <a:t>. Meslek Hastalıklarının Hukuksal Boyutu</a:t>
            </a:r>
          </a:p>
          <a:p>
            <a:pPr marL="0" indent="0">
              <a:lnSpc>
                <a:spcPct val="110000"/>
              </a:lnSpc>
              <a:buNone/>
            </a:pPr>
            <a:endParaRPr lang="tr-TR" sz="2000" b="1" dirty="0">
              <a:latin typeface="Arial Narrow" panose="020B0606020202030204" pitchFamily="34" charset="0"/>
            </a:endParaRPr>
          </a:p>
          <a:p>
            <a:pPr marL="0" indent="0">
              <a:lnSpc>
                <a:spcPct val="110000"/>
              </a:lnSpc>
              <a:buNone/>
            </a:pPr>
            <a:endParaRPr lang="tr-TR" sz="2000" b="1" dirty="0">
              <a:latin typeface="Arial Narrow" panose="020B0606020202030204" pitchFamily="34" charset="0"/>
            </a:endParaRPr>
          </a:p>
        </p:txBody>
      </p:sp>
    </p:spTree>
    <p:extLst>
      <p:ext uri="{BB962C8B-B14F-4D97-AF65-F5344CB8AC3E}">
        <p14:creationId xmlns:p14="http://schemas.microsoft.com/office/powerpoint/2010/main" val="1175283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5.2. İşyerine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marL="0" indent="0">
              <a:lnSpc>
                <a:spcPct val="150000"/>
              </a:lnSpc>
              <a:spcAft>
                <a:spcPts val="600"/>
              </a:spcAft>
              <a:buNone/>
            </a:pPr>
            <a:r>
              <a:rPr lang="tr-TR" sz="1800" b="1" dirty="0">
                <a:latin typeface="Arial Narrow" panose="020B0606020202030204" pitchFamily="34" charset="0"/>
                <a:ea typeface="+mj-ea"/>
                <a:cs typeface="+mj-cs"/>
              </a:rPr>
              <a:t>5.2.2. İşyeri Ortam Analizleri </a:t>
            </a:r>
          </a:p>
          <a:p>
            <a:pPr marL="0" indent="0">
              <a:lnSpc>
                <a:spcPct val="150000"/>
              </a:lnSpc>
              <a:buNone/>
            </a:pPr>
            <a:r>
              <a:rPr lang="tr-TR" sz="1600" dirty="0">
                <a:latin typeface="Arial Narrow" panose="020B0606020202030204" pitchFamily="34" charset="0"/>
                <a:ea typeface="+mj-ea"/>
                <a:cs typeface="+mj-cs"/>
              </a:rPr>
              <a:t>İzin verilebilecek en üst sınır için (M.A.C. ve T.L.V.) iki ayrı tanımlama yapılmıştır.</a:t>
            </a:r>
          </a:p>
          <a:p>
            <a:pPr>
              <a:lnSpc>
                <a:spcPct val="150000"/>
              </a:lnSpc>
              <a:buFont typeface="Wingdings" panose="05000000000000000000" pitchFamily="2" charset="2"/>
              <a:buChar char="v"/>
            </a:pPr>
            <a:endParaRPr lang="tr-TR" sz="1600" dirty="0">
              <a:latin typeface="Arial Narrow" panose="020B0606020202030204" pitchFamily="34" charset="0"/>
              <a:ea typeface="+mj-ea"/>
              <a:cs typeface="+mj-cs"/>
            </a:endParaRPr>
          </a:p>
          <a:p>
            <a:pPr>
              <a:lnSpc>
                <a:spcPct val="150000"/>
              </a:lnSpc>
              <a:buFont typeface="Wingdings" panose="05000000000000000000" pitchFamily="2" charset="2"/>
              <a:buChar char="v"/>
            </a:pPr>
            <a:r>
              <a:rPr lang="tr-TR" sz="1600" b="1" dirty="0">
                <a:latin typeface="Arial Narrow" panose="020B0606020202030204" pitchFamily="34" charset="0"/>
                <a:ea typeface="+mj-ea"/>
                <a:cs typeface="+mj-cs"/>
              </a:rPr>
              <a:t>M.A.C. (Maximum </a:t>
            </a:r>
            <a:r>
              <a:rPr lang="tr-TR" sz="1600" b="1" dirty="0" err="1">
                <a:latin typeface="Arial Narrow" panose="020B0606020202030204" pitchFamily="34" charset="0"/>
                <a:ea typeface="+mj-ea"/>
                <a:cs typeface="+mj-cs"/>
              </a:rPr>
              <a:t>allowable</a:t>
            </a:r>
            <a:r>
              <a:rPr lang="tr-TR" sz="1600" b="1" dirty="0">
                <a:latin typeface="Arial Narrow" panose="020B0606020202030204" pitchFamily="34" charset="0"/>
                <a:ea typeface="+mj-ea"/>
                <a:cs typeface="+mj-cs"/>
              </a:rPr>
              <a:t> </a:t>
            </a:r>
            <a:r>
              <a:rPr lang="tr-TR" sz="1600" b="1" dirty="0" err="1">
                <a:latin typeface="Arial Narrow" panose="020B0606020202030204" pitchFamily="34" charset="0"/>
                <a:ea typeface="+mj-ea"/>
                <a:cs typeface="+mj-cs"/>
              </a:rPr>
              <a:t>concentration</a:t>
            </a:r>
            <a:r>
              <a:rPr lang="tr-TR" sz="1600" b="1" dirty="0">
                <a:latin typeface="Arial Narrow" panose="020B0606020202030204" pitchFamily="34" charset="0"/>
                <a:ea typeface="+mj-ea"/>
                <a:cs typeface="+mj-cs"/>
              </a:rPr>
              <a:t>): </a:t>
            </a:r>
            <a:r>
              <a:rPr lang="tr-TR" sz="1600" dirty="0">
                <a:latin typeface="Arial Narrow" panose="020B0606020202030204" pitchFamily="34" charset="0"/>
                <a:ea typeface="+mj-ea"/>
                <a:cs typeface="+mj-cs"/>
              </a:rPr>
              <a:t>Daha çok kısa sürede etki gösteren maddeler için   kullanılmaktadır.</a:t>
            </a:r>
          </a:p>
          <a:p>
            <a:pPr>
              <a:lnSpc>
                <a:spcPct val="150000"/>
              </a:lnSpc>
              <a:buFont typeface="Wingdings" panose="05000000000000000000" pitchFamily="2" charset="2"/>
              <a:buChar char="v"/>
            </a:pPr>
            <a:r>
              <a:rPr lang="tr-TR" sz="1600" b="1" dirty="0">
                <a:latin typeface="Arial Narrow" panose="020B0606020202030204" pitchFamily="34" charset="0"/>
                <a:ea typeface="+mj-ea"/>
                <a:cs typeface="+mj-cs"/>
              </a:rPr>
              <a:t>T.L.V. (</a:t>
            </a:r>
            <a:r>
              <a:rPr lang="tr-TR" sz="1600" b="1" dirty="0" err="1">
                <a:latin typeface="Arial Narrow" panose="020B0606020202030204" pitchFamily="34" charset="0"/>
                <a:ea typeface="+mj-ea"/>
                <a:cs typeface="+mj-cs"/>
              </a:rPr>
              <a:t>Threshold</a:t>
            </a:r>
            <a:r>
              <a:rPr lang="tr-TR" sz="1600" b="1" dirty="0">
                <a:latin typeface="Arial Narrow" panose="020B0606020202030204" pitchFamily="34" charset="0"/>
                <a:ea typeface="+mj-ea"/>
                <a:cs typeface="+mj-cs"/>
              </a:rPr>
              <a:t> limit </a:t>
            </a:r>
            <a:r>
              <a:rPr lang="tr-TR" sz="1600" b="1" dirty="0" err="1">
                <a:latin typeface="Arial Narrow" panose="020B0606020202030204" pitchFamily="34" charset="0"/>
                <a:ea typeface="+mj-ea"/>
                <a:cs typeface="+mj-cs"/>
              </a:rPr>
              <a:t>value</a:t>
            </a:r>
            <a:r>
              <a:rPr lang="tr-TR" sz="1600" b="1" dirty="0">
                <a:latin typeface="Arial Narrow" panose="020B0606020202030204" pitchFamily="34" charset="0"/>
                <a:ea typeface="+mj-ea"/>
                <a:cs typeface="+mj-cs"/>
              </a:rPr>
              <a:t>):</a:t>
            </a:r>
            <a:r>
              <a:rPr lang="tr-TR" sz="1600" dirty="0">
                <a:latin typeface="Arial Narrow" panose="020B0606020202030204" pitchFamily="34" charset="0"/>
                <a:ea typeface="+mj-ea"/>
                <a:cs typeface="+mj-cs"/>
              </a:rPr>
              <a:t> Daha çok uzun sürede etki eden maddeler için kullanılmaktadır. Bu işyerindeki günlük ortalama değer ya da eşik değeri göstermektedir</a:t>
            </a:r>
          </a:p>
          <a:p>
            <a:pPr marL="0" indent="0">
              <a:lnSpc>
                <a:spcPct val="150000"/>
              </a:lnSpc>
              <a:spcAft>
                <a:spcPts val="600"/>
              </a:spcAft>
              <a:buNone/>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324893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5.3. Çevreye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a:lnSpc>
                <a:spcPct val="200000"/>
              </a:lnSpc>
              <a:buNone/>
            </a:pPr>
            <a:r>
              <a:rPr lang="tr-TR" sz="1600" dirty="0">
                <a:latin typeface="Arial Narrow" panose="020B0606020202030204" pitchFamily="34" charset="0"/>
                <a:ea typeface="+mj-ea"/>
                <a:cs typeface="+mj-cs"/>
              </a:rPr>
              <a:t>Çevreden gelebilecek ya da çevreye olabilecek zararların incelenmesi ve önlenmesi ile ilgili çalışmalardır</a:t>
            </a:r>
          </a:p>
          <a:p>
            <a:pPr>
              <a:lnSpc>
                <a:spcPct val="200000"/>
              </a:lnSpc>
            </a:pPr>
            <a:r>
              <a:rPr lang="tr-TR" sz="1600" dirty="0">
                <a:latin typeface="Arial Narrow" panose="020B0606020202030204" pitchFamily="34" charset="0"/>
                <a:ea typeface="+mj-ea"/>
                <a:cs typeface="+mj-cs"/>
              </a:rPr>
              <a:t>Kuşkusuz işyerinde yapılacak diğer bir inceleme de her bir zararlı etkene karşı uygulanacak koruyucu araçların durumu ve çalışanların davranışları ile ilgili olmalıdır</a:t>
            </a:r>
          </a:p>
          <a:p>
            <a:pPr marL="0" indent="0">
              <a:lnSpc>
                <a:spcPct val="200000"/>
              </a:lnSpc>
              <a:spcAft>
                <a:spcPts val="600"/>
              </a:spcAft>
              <a:buNone/>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4181764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5.3. Çevreye Yönelik Çalışmalar</a:t>
            </a:r>
          </a:p>
        </p:txBody>
      </p:sp>
      <p:sp>
        <p:nvSpPr>
          <p:cNvPr id="3" name="İçerik Yer Tutucusu 2"/>
          <p:cNvSpPr>
            <a:spLocks noGrp="1"/>
          </p:cNvSpPr>
          <p:nvPr>
            <p:ph idx="1"/>
          </p:nvPr>
        </p:nvSpPr>
        <p:spPr>
          <a:xfrm>
            <a:off x="838200" y="1825625"/>
            <a:ext cx="10515600" cy="4715852"/>
          </a:xfrm>
        </p:spPr>
        <p:txBody>
          <a:bodyPr>
            <a:noAutofit/>
          </a:bodyPr>
          <a:lstStyle/>
          <a:p>
            <a:pPr marL="0" indent="0">
              <a:lnSpc>
                <a:spcPct val="150000"/>
              </a:lnSpc>
              <a:buNone/>
            </a:pPr>
            <a:r>
              <a:rPr lang="tr-TR" sz="1600" dirty="0">
                <a:latin typeface="Arial Narrow" panose="020B0606020202030204" pitchFamily="34" charset="0"/>
                <a:ea typeface="+mj-ea"/>
                <a:cs typeface="+mj-cs"/>
              </a:rPr>
              <a:t>Unutulmaması Gereken ;</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Meslek hastalıklarından </a:t>
            </a:r>
            <a:r>
              <a:rPr lang="tr-TR" sz="1600" b="1" dirty="0" err="1">
                <a:solidFill>
                  <a:srgbClr val="FF0000"/>
                </a:solidFill>
                <a:latin typeface="Arial Narrow" panose="020B0606020202030204" pitchFamily="34" charset="0"/>
                <a:ea typeface="+mj-ea"/>
                <a:cs typeface="+mj-cs"/>
              </a:rPr>
              <a:t>korunulabilir</a:t>
            </a:r>
            <a:r>
              <a:rPr lang="tr-TR" sz="1600" dirty="0">
                <a:latin typeface="Arial Narrow" panose="020B0606020202030204" pitchFamily="34" charset="0"/>
                <a:ea typeface="+mj-ea"/>
                <a:cs typeface="+mj-cs"/>
              </a:rPr>
              <a:t>.</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Korunmada </a:t>
            </a:r>
            <a:r>
              <a:rPr lang="tr-TR" sz="1600" b="1" dirty="0">
                <a:solidFill>
                  <a:srgbClr val="FF0000"/>
                </a:solidFill>
                <a:latin typeface="Arial Narrow" panose="020B0606020202030204" pitchFamily="34" charset="0"/>
                <a:ea typeface="+mj-ea"/>
                <a:cs typeface="+mj-cs"/>
              </a:rPr>
              <a:t>kaynakta kontrol </a:t>
            </a:r>
            <a:r>
              <a:rPr lang="tr-TR" sz="1600" dirty="0">
                <a:latin typeface="Arial Narrow" panose="020B0606020202030204" pitchFamily="34" charset="0"/>
                <a:ea typeface="+mj-ea"/>
                <a:cs typeface="+mj-cs"/>
              </a:rPr>
              <a:t>yöntemi en başarılıdır.</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Kişisel koruyucu malzeme kullanımı </a:t>
            </a:r>
            <a:r>
              <a:rPr lang="tr-TR" sz="1600" b="1" dirty="0">
                <a:solidFill>
                  <a:srgbClr val="FF0000"/>
                </a:solidFill>
                <a:latin typeface="Arial Narrow" panose="020B0606020202030204" pitchFamily="34" charset="0"/>
                <a:ea typeface="+mj-ea"/>
                <a:cs typeface="+mj-cs"/>
              </a:rPr>
              <a:t>son çaredir </a:t>
            </a:r>
            <a:r>
              <a:rPr lang="tr-TR" sz="1600" dirty="0">
                <a:latin typeface="Arial Narrow" panose="020B0606020202030204" pitchFamily="34" charset="0"/>
                <a:ea typeface="+mj-ea"/>
                <a:cs typeface="+mj-cs"/>
              </a:rPr>
              <a:t>ama önemlidir. </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İşyerinde alınacak önlemlerle </a:t>
            </a:r>
            <a:r>
              <a:rPr lang="tr-TR" sz="1600" b="1" dirty="0">
                <a:solidFill>
                  <a:srgbClr val="FF0000"/>
                </a:solidFill>
                <a:latin typeface="Arial Narrow" panose="020B0606020202030204" pitchFamily="34" charset="0"/>
                <a:ea typeface="+mj-ea"/>
                <a:cs typeface="+mj-cs"/>
              </a:rPr>
              <a:t>denetlenebilir</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Etkenler en çok </a:t>
            </a:r>
            <a:r>
              <a:rPr lang="tr-TR" sz="1600" b="1" dirty="0">
                <a:solidFill>
                  <a:srgbClr val="FF0000"/>
                </a:solidFill>
                <a:latin typeface="Arial Narrow" panose="020B0606020202030204" pitchFamily="34" charset="0"/>
                <a:ea typeface="+mj-ea"/>
                <a:cs typeface="+mj-cs"/>
              </a:rPr>
              <a:t>solunum yoluyla </a:t>
            </a:r>
            <a:r>
              <a:rPr lang="tr-TR" sz="1600" dirty="0">
                <a:latin typeface="Arial Narrow" panose="020B0606020202030204" pitchFamily="34" charset="0"/>
                <a:ea typeface="+mj-ea"/>
                <a:cs typeface="+mj-cs"/>
              </a:rPr>
              <a:t>vücuda girer.</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Tedavide ilk yapılacak </a:t>
            </a:r>
            <a:r>
              <a:rPr lang="tr-TR" sz="1600" b="1" dirty="0">
                <a:solidFill>
                  <a:srgbClr val="FF0000"/>
                </a:solidFill>
                <a:latin typeface="Arial Narrow" panose="020B0606020202030204" pitchFamily="34" charset="0"/>
                <a:ea typeface="+mj-ea"/>
                <a:cs typeface="+mj-cs"/>
              </a:rPr>
              <a:t>o işten uzaklaştırmaktır</a:t>
            </a:r>
            <a:r>
              <a:rPr lang="tr-TR" sz="1600" dirty="0">
                <a:latin typeface="Arial Narrow" panose="020B0606020202030204" pitchFamily="34" charset="0"/>
                <a:ea typeface="+mj-ea"/>
                <a:cs typeface="+mj-cs"/>
              </a:rPr>
              <a:t>.</a:t>
            </a:r>
          </a:p>
          <a:p>
            <a:pPr>
              <a:lnSpc>
                <a:spcPct val="150000"/>
              </a:lnSpc>
              <a:buFont typeface="Wingdings" panose="05000000000000000000" pitchFamily="2" charset="2"/>
              <a:buChar char="ü"/>
            </a:pPr>
            <a:r>
              <a:rPr lang="tr-TR" sz="1600" dirty="0">
                <a:latin typeface="Arial Narrow" panose="020B0606020202030204" pitchFamily="34" charset="0"/>
                <a:ea typeface="+mj-ea"/>
                <a:cs typeface="+mj-cs"/>
              </a:rPr>
              <a:t>Çoğu meslek hastalığı </a:t>
            </a:r>
            <a:r>
              <a:rPr lang="tr-TR" sz="1600" b="1" dirty="0">
                <a:solidFill>
                  <a:srgbClr val="FF0000"/>
                </a:solidFill>
                <a:latin typeface="Arial Narrow" panose="020B0606020202030204" pitchFamily="34" charset="0"/>
                <a:ea typeface="+mj-ea"/>
                <a:cs typeface="+mj-cs"/>
              </a:rPr>
              <a:t>tedavi edilemez</a:t>
            </a:r>
            <a:r>
              <a:rPr lang="tr-TR" sz="1600" dirty="0">
                <a:latin typeface="Arial Narrow" panose="020B0606020202030204" pitchFamily="34" charset="0"/>
                <a:ea typeface="+mj-ea"/>
                <a:cs typeface="+mj-cs"/>
              </a:rPr>
              <a:t>.</a:t>
            </a:r>
          </a:p>
          <a:p>
            <a:pPr>
              <a:lnSpc>
                <a:spcPct val="150000"/>
              </a:lnSpc>
              <a:buFont typeface="Wingdings" panose="05000000000000000000" pitchFamily="2" charset="2"/>
              <a:buChar char="ü"/>
            </a:pPr>
            <a:r>
              <a:rPr lang="tr-TR" sz="1600" b="1" dirty="0">
                <a:solidFill>
                  <a:srgbClr val="FF0000"/>
                </a:solidFill>
                <a:latin typeface="Arial Narrow" panose="020B0606020202030204" pitchFamily="34" charset="0"/>
                <a:ea typeface="+mj-ea"/>
                <a:cs typeface="+mj-cs"/>
              </a:rPr>
              <a:t>Risk değerlendirme ve kontrolü </a:t>
            </a:r>
            <a:r>
              <a:rPr lang="tr-TR" sz="1600" dirty="0">
                <a:latin typeface="Arial Narrow" panose="020B0606020202030204" pitchFamily="34" charset="0"/>
                <a:ea typeface="+mj-ea"/>
                <a:cs typeface="+mj-cs"/>
              </a:rPr>
              <a:t>en önemli yaklaşımdır.</a:t>
            </a:r>
          </a:p>
          <a:p>
            <a:pPr>
              <a:lnSpc>
                <a:spcPct val="150000"/>
              </a:lnSpc>
              <a:spcAft>
                <a:spcPts val="600"/>
              </a:spcAft>
              <a:buFont typeface="Arial" panose="020B0604020202020204" pitchFamily="34" charset="0"/>
              <a:buNone/>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1796636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6. Meslek Hastalıklarının Hukuksal Boyutu</a:t>
            </a:r>
          </a:p>
        </p:txBody>
      </p:sp>
      <p:sp>
        <p:nvSpPr>
          <p:cNvPr id="3" name="İçerik Yer Tutucusu 2"/>
          <p:cNvSpPr>
            <a:spLocks noGrp="1"/>
          </p:cNvSpPr>
          <p:nvPr>
            <p:ph idx="1"/>
          </p:nvPr>
        </p:nvSpPr>
        <p:spPr>
          <a:xfrm>
            <a:off x="838200" y="1825625"/>
            <a:ext cx="10515600" cy="4715852"/>
          </a:xfrm>
        </p:spPr>
        <p:txBody>
          <a:bodyPr>
            <a:noAutofit/>
          </a:bodyPr>
          <a:lstStyle/>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Meslek hastalığı bir kişinin geçimini sağlamak amacı ile çalışması sırasında meydana geldiğinden ve genellikle de çalışılan iş bir başkasının işyeri olduğundan, çalışanlar meslek hastalıklarına karşı güvence altına alınmışlardır. </a:t>
            </a:r>
          </a:p>
          <a:p>
            <a:pPr>
              <a:lnSpc>
                <a:spcPct val="200000"/>
              </a:lnSpc>
              <a:buFont typeface="Wingdings" panose="05000000000000000000" pitchFamily="2" charset="2"/>
              <a:buChar char="q"/>
            </a:pPr>
            <a:endParaRPr lang="tr-TR" altLang="tr-TR" sz="1600" dirty="0">
              <a:latin typeface="Arial Narrow" panose="020B0606020202030204" pitchFamily="34" charset="0"/>
              <a:ea typeface="+mj-ea"/>
              <a:cs typeface="+mj-cs"/>
            </a:endParaRP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Meslek hastalığının meydana gelmesinde işyeri risklerinin kontrol altına alınması için yapılması gereken uygulamalar tam olarak yerine getirilmemiş olduğundan, hastalığın oluşundan bir ölçüde işveren de sorumlu tutulmaktadır.</a:t>
            </a:r>
          </a:p>
          <a:p>
            <a:pPr>
              <a:lnSpc>
                <a:spcPct val="200000"/>
              </a:lnSpc>
              <a:buFont typeface="Wingdings" panose="05000000000000000000" pitchFamily="2" charset="2"/>
              <a:buChar char="q"/>
            </a:pPr>
            <a:endParaRPr lang="tr-TR" altLang="tr-TR" sz="1600" dirty="0">
              <a:latin typeface="Arial Narrow" panose="020B0606020202030204" pitchFamily="34" charset="0"/>
              <a:ea typeface="+mj-ea"/>
              <a:cs typeface="+mj-cs"/>
            </a:endParaRP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İşverenler bu sorumluluklarının karşılığını, </a:t>
            </a:r>
            <a:r>
              <a:rPr lang="tr-TR" altLang="tr-TR" sz="1600" b="1" dirty="0">
                <a:solidFill>
                  <a:srgbClr val="FF0000"/>
                </a:solidFill>
                <a:latin typeface="Arial Narrow" panose="020B0606020202030204" pitchFamily="34" charset="0"/>
                <a:ea typeface="+mj-ea"/>
                <a:cs typeface="+mj-cs"/>
              </a:rPr>
              <a:t>işçileri meslek hastalığına karşı sigortalamak suretiyle yerine getirirler</a:t>
            </a:r>
            <a:r>
              <a:rPr lang="tr-TR" altLang="tr-TR" sz="1600" dirty="0">
                <a:latin typeface="Arial Narrow" panose="020B0606020202030204" pitchFamily="34" charset="0"/>
                <a:ea typeface="+mj-ea"/>
                <a:cs typeface="+mj-cs"/>
              </a:rPr>
              <a:t>. </a:t>
            </a:r>
          </a:p>
          <a:p>
            <a:pPr>
              <a:lnSpc>
                <a:spcPct val="200000"/>
              </a:lnSpc>
              <a:spcAft>
                <a:spcPts val="600"/>
              </a:spcAft>
              <a:buFont typeface="Arial" panose="020B0604020202020204" pitchFamily="34" charset="0"/>
              <a:buNone/>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1760612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6. Meslek Hastalığın Unsurları</a:t>
            </a:r>
          </a:p>
        </p:txBody>
      </p:sp>
      <p:sp>
        <p:nvSpPr>
          <p:cNvPr id="3" name="İçerik Yer Tutucusu 2"/>
          <p:cNvSpPr>
            <a:spLocks noGrp="1"/>
          </p:cNvSpPr>
          <p:nvPr>
            <p:ph idx="1"/>
          </p:nvPr>
        </p:nvSpPr>
        <p:spPr>
          <a:xfrm>
            <a:off x="838200" y="1825625"/>
            <a:ext cx="10515600" cy="4715852"/>
          </a:xfrm>
        </p:spPr>
        <p:txBody>
          <a:bodyPr>
            <a:noAutofit/>
          </a:bodyPr>
          <a:lstStyle/>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Sigortalı Olma</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Hastalık veya sakatlığın yürütülen iş sonucu olarak ortaya çıkması</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Belirli bir zaman parçası içinde meydana gelmesi</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Hastalığın Yönetmelikte yer alması be belirtilen süre içinde meydana çıkması</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Hastalığın Kurum sağlık raporu ile saptanması</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Sigortalının bedence ve ruhça bir zarara uğraması </a:t>
            </a:r>
          </a:p>
          <a:p>
            <a:pPr>
              <a:lnSpc>
                <a:spcPct val="200000"/>
              </a:lnSpc>
              <a:spcAft>
                <a:spcPts val="600"/>
              </a:spcAft>
              <a:buFont typeface="Arial" panose="020B0604020202020204" pitchFamily="34" charset="0"/>
              <a:buNone/>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489667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E91813-5550-5832-5F15-59AC4FAC69CF}"/>
              </a:ext>
            </a:extLst>
          </p:cNvPr>
          <p:cNvSpPr>
            <a:spLocks noGrp="1"/>
          </p:cNvSpPr>
          <p:nvPr>
            <p:ph type="title"/>
          </p:nvPr>
        </p:nvSpPr>
        <p:spPr/>
        <p:txBody>
          <a:bodyPr/>
          <a:lstStyle/>
          <a:p>
            <a:r>
              <a:rPr lang="tr-TR" dirty="0"/>
              <a:t>Meslek Hastalığının Kuruma Bildirilmesi (m.13)</a:t>
            </a:r>
          </a:p>
        </p:txBody>
      </p:sp>
      <p:sp>
        <p:nvSpPr>
          <p:cNvPr id="3" name="İçerik Yer Tutucusu 2">
            <a:extLst>
              <a:ext uri="{FF2B5EF4-FFF2-40B4-BE49-F238E27FC236}">
                <a16:creationId xmlns:a16="http://schemas.microsoft.com/office/drawing/2014/main" id="{27816B42-7A65-8577-47C3-EB2B816B937B}"/>
              </a:ext>
            </a:extLst>
          </p:cNvPr>
          <p:cNvSpPr>
            <a:spLocks noGrp="1"/>
          </p:cNvSpPr>
          <p:nvPr>
            <p:ph idx="1"/>
          </p:nvPr>
        </p:nvSpPr>
        <p:spPr/>
        <p:txBody>
          <a:bodyPr/>
          <a:lstStyle/>
          <a:p>
            <a:pPr algn="just"/>
            <a:r>
              <a:rPr lang="tr-TR" dirty="0"/>
              <a:t>İş kazasının 4 üncü maddenin birinci fıkrasının; </a:t>
            </a:r>
          </a:p>
          <a:p>
            <a:pPr algn="just"/>
            <a:r>
              <a:rPr lang="tr-TR" dirty="0"/>
              <a:t>a) (a) bendi ile 5 inci madde kapsamında bulunan sigortalılar bakımından bunları çalıştıran işveren tarafından, o yer yetkili kolluk kuvvetlerine derhal ve Kuruma da en geç kazadan sonraki üç işgünü içinde, </a:t>
            </a:r>
          </a:p>
          <a:p>
            <a:pPr algn="just"/>
            <a:r>
              <a:rPr lang="tr-TR" dirty="0"/>
              <a:t>b) (b) bendi kapsamında bulunan sigortalı bakımından kendisi tarafından, bir ayı geçmemek şartıyla rahatsızlığının bildirim yapmaya engel olmadığı günden sonra üç işgünü içinde</a:t>
            </a:r>
          </a:p>
        </p:txBody>
      </p:sp>
    </p:spTree>
    <p:extLst>
      <p:ext uri="{BB962C8B-B14F-4D97-AF65-F5344CB8AC3E}">
        <p14:creationId xmlns:p14="http://schemas.microsoft.com/office/powerpoint/2010/main" val="580835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6. Meslek Hastalıklarının Hukuksal Boyutu</a:t>
            </a:r>
          </a:p>
        </p:txBody>
      </p:sp>
      <p:sp>
        <p:nvSpPr>
          <p:cNvPr id="3" name="İçerik Yer Tutucusu 2"/>
          <p:cNvSpPr>
            <a:spLocks noGrp="1"/>
          </p:cNvSpPr>
          <p:nvPr>
            <p:ph idx="1"/>
          </p:nvPr>
        </p:nvSpPr>
        <p:spPr>
          <a:xfrm>
            <a:off x="838200" y="1825625"/>
            <a:ext cx="10515600" cy="4715852"/>
          </a:xfrm>
        </p:spPr>
        <p:txBody>
          <a:bodyPr>
            <a:noAutofit/>
          </a:bodyPr>
          <a:lstStyle/>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Hastalık meydana geldiğinde, hastanın </a:t>
            </a:r>
            <a:r>
              <a:rPr lang="tr-TR" altLang="tr-TR" sz="1600" b="1" dirty="0">
                <a:solidFill>
                  <a:srgbClr val="FF0000"/>
                </a:solidFill>
                <a:latin typeface="Arial Narrow" panose="020B0606020202030204" pitchFamily="34" charset="0"/>
                <a:ea typeface="+mj-ea"/>
                <a:cs typeface="+mj-cs"/>
              </a:rPr>
              <a:t>her türlü tedavisi sigorta tarafından sağlanır</a:t>
            </a:r>
            <a:r>
              <a:rPr lang="tr-TR" altLang="tr-TR" sz="1600" dirty="0">
                <a:latin typeface="Arial Narrow" panose="020B0606020202030204" pitchFamily="34" charset="0"/>
                <a:ea typeface="+mj-ea"/>
                <a:cs typeface="+mj-cs"/>
              </a:rPr>
              <a:t>. </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Ayrıca hastalık nedeniyle </a:t>
            </a:r>
            <a:r>
              <a:rPr lang="tr-TR" altLang="tr-TR" sz="1600" dirty="0" err="1">
                <a:latin typeface="Arial Narrow" panose="020B0606020202030204" pitchFamily="34" charset="0"/>
                <a:ea typeface="+mj-ea"/>
                <a:cs typeface="+mj-cs"/>
              </a:rPr>
              <a:t>işgöremezlik</a:t>
            </a:r>
            <a:r>
              <a:rPr lang="tr-TR" altLang="tr-TR" sz="1600" dirty="0">
                <a:latin typeface="Arial Narrow" panose="020B0606020202030204" pitchFamily="34" charset="0"/>
                <a:ea typeface="+mj-ea"/>
                <a:cs typeface="+mj-cs"/>
              </a:rPr>
              <a:t> de olmuşsa, </a:t>
            </a:r>
            <a:r>
              <a:rPr lang="tr-TR" altLang="tr-TR" sz="1600" b="1" dirty="0">
                <a:solidFill>
                  <a:srgbClr val="FF0000"/>
                </a:solidFill>
                <a:latin typeface="Arial Narrow" panose="020B0606020202030204" pitchFamily="34" charset="0"/>
                <a:ea typeface="+mj-ea"/>
                <a:cs typeface="+mj-cs"/>
              </a:rPr>
              <a:t>sigorta kişiye </a:t>
            </a:r>
            <a:r>
              <a:rPr lang="tr-TR" altLang="tr-TR" sz="1600" b="1" dirty="0" err="1">
                <a:solidFill>
                  <a:srgbClr val="FF0000"/>
                </a:solidFill>
                <a:latin typeface="Arial Narrow" panose="020B0606020202030204" pitchFamily="34" charset="0"/>
                <a:ea typeface="+mj-ea"/>
                <a:cs typeface="+mj-cs"/>
              </a:rPr>
              <a:t>işgöremezlik</a:t>
            </a:r>
            <a:r>
              <a:rPr lang="tr-TR" altLang="tr-TR" sz="1600" b="1" dirty="0">
                <a:solidFill>
                  <a:srgbClr val="FF0000"/>
                </a:solidFill>
                <a:latin typeface="Arial Narrow" panose="020B0606020202030204" pitchFamily="34" charset="0"/>
                <a:ea typeface="+mj-ea"/>
                <a:cs typeface="+mj-cs"/>
              </a:rPr>
              <a:t> ödeneği (tazminat) öder</a:t>
            </a:r>
            <a:r>
              <a:rPr lang="tr-TR" altLang="tr-TR" sz="1600" dirty="0">
                <a:latin typeface="Arial Narrow" panose="020B0606020202030204" pitchFamily="34" charset="0"/>
                <a:ea typeface="+mj-ea"/>
                <a:cs typeface="+mj-cs"/>
              </a:rPr>
              <a:t>.</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İşçilerin sigortalanması, hastalık durumunda tedavi giderlerinin karşılanması ve tazminat ödenmesi konuları meslek hastalıklarının hukuksal boyutunu oluşturur.</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Ödenecek tazminatın miktarı işçide hastalık sonucu ortaya çıkan </a:t>
            </a:r>
            <a:r>
              <a:rPr lang="tr-TR" altLang="tr-TR" sz="1600" b="1" dirty="0" err="1">
                <a:solidFill>
                  <a:srgbClr val="FF0000"/>
                </a:solidFill>
                <a:latin typeface="Arial Narrow" panose="020B0606020202030204" pitchFamily="34" charset="0"/>
                <a:ea typeface="+mj-ea"/>
                <a:cs typeface="+mj-cs"/>
              </a:rPr>
              <a:t>işgöremezlik</a:t>
            </a:r>
            <a:r>
              <a:rPr lang="tr-TR" altLang="tr-TR" sz="1600" b="1" dirty="0">
                <a:solidFill>
                  <a:srgbClr val="FF0000"/>
                </a:solidFill>
                <a:latin typeface="Arial Narrow" panose="020B0606020202030204" pitchFamily="34" charset="0"/>
                <a:ea typeface="+mj-ea"/>
                <a:cs typeface="+mj-cs"/>
              </a:rPr>
              <a:t> düzeyi ile ilişkili olduğundan</a:t>
            </a:r>
            <a:r>
              <a:rPr lang="tr-TR" altLang="tr-TR" sz="1600" dirty="0">
                <a:latin typeface="Arial Narrow" panose="020B0606020202030204" pitchFamily="34" charset="0"/>
                <a:ea typeface="+mj-ea"/>
                <a:cs typeface="+mj-cs"/>
              </a:rPr>
              <a:t>, bu düzeyin hesaplanması meslek hastalıklarının hukuksal boyutu ve sigorta açısından önemlidir. </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Bu hesaplamada hastalığa bağlı </a:t>
            </a:r>
            <a:r>
              <a:rPr lang="tr-TR" altLang="tr-TR" sz="1600" b="1" dirty="0">
                <a:solidFill>
                  <a:srgbClr val="FF0000"/>
                </a:solidFill>
                <a:latin typeface="Arial Narrow" panose="020B0606020202030204" pitchFamily="34" charset="0"/>
                <a:ea typeface="+mj-ea"/>
                <a:cs typeface="+mj-cs"/>
              </a:rPr>
              <a:t>fonksiyonel kaybın yanı sıra kişinin yaşı ve mesleği</a:t>
            </a:r>
            <a:r>
              <a:rPr lang="tr-TR" altLang="tr-TR" sz="1600" dirty="0">
                <a:latin typeface="Arial Narrow" panose="020B0606020202030204" pitchFamily="34" charset="0"/>
                <a:ea typeface="+mj-ea"/>
                <a:cs typeface="+mj-cs"/>
              </a:rPr>
              <a:t> de dikkate alınmaktadır. </a:t>
            </a:r>
          </a:p>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Ölen sigortalanın geride kalanlarına yapılacak ödemeler</a:t>
            </a:r>
          </a:p>
          <a:p>
            <a:pPr>
              <a:lnSpc>
                <a:spcPct val="20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743909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latin typeface="Arial Narrow" panose="020B0606020202030204" pitchFamily="34" charset="0"/>
              </a:rPr>
              <a:t>6. M</a:t>
            </a:r>
            <a:r>
              <a:rPr lang="tr-TR" altLang="tr-TR" sz="3600" dirty="0">
                <a:latin typeface="Arial Narrow" panose="020B0606020202030204" pitchFamily="34" charset="0"/>
              </a:rPr>
              <a:t>eslek Hasatlığı Halinde Kurumun Rücu Hakkı</a:t>
            </a:r>
            <a:br>
              <a:rPr lang="tr-TR" altLang="tr-TR" sz="3600" dirty="0">
                <a:latin typeface="Arial Narrow" panose="020B0606020202030204" pitchFamily="34" charset="0"/>
              </a:rPr>
            </a:br>
            <a:endParaRPr lang="tr-TR" sz="3600" dirty="0">
              <a:latin typeface="Arial Narrow" panose="020B0606020202030204" pitchFamily="34" charset="0"/>
            </a:endParaRPr>
          </a:p>
        </p:txBody>
      </p:sp>
      <p:sp>
        <p:nvSpPr>
          <p:cNvPr id="3" name="İçerik Yer Tutucusu 2"/>
          <p:cNvSpPr>
            <a:spLocks noGrp="1"/>
          </p:cNvSpPr>
          <p:nvPr>
            <p:ph idx="1"/>
          </p:nvPr>
        </p:nvSpPr>
        <p:spPr>
          <a:xfrm>
            <a:off x="838200" y="1825625"/>
            <a:ext cx="10515600" cy="4715852"/>
          </a:xfrm>
        </p:spPr>
        <p:txBody>
          <a:bodyPr>
            <a:noAutofit/>
          </a:bodyPr>
          <a:lstStyle/>
          <a:p>
            <a:pPr>
              <a:lnSpc>
                <a:spcPct val="200000"/>
              </a:lnSpc>
              <a:buFont typeface="Wingdings" panose="05000000000000000000" pitchFamily="2" charset="2"/>
              <a:buChar char="q"/>
            </a:pPr>
            <a:r>
              <a:rPr lang="tr-TR" altLang="tr-TR" sz="1600" dirty="0">
                <a:latin typeface="Arial Narrow" panose="020B0606020202030204" pitchFamily="34" charset="0"/>
                <a:ea typeface="+mj-ea"/>
                <a:cs typeface="+mj-cs"/>
              </a:rPr>
              <a:t>İşyerinde yapılacak incelemeler sonucunda işverenin belirgin ihmali saptandığında, </a:t>
            </a:r>
            <a:r>
              <a:rPr lang="tr-TR" altLang="tr-TR" sz="1600" b="1" dirty="0">
                <a:solidFill>
                  <a:srgbClr val="FF0000"/>
                </a:solidFill>
                <a:latin typeface="Arial Narrow" panose="020B0606020202030204" pitchFamily="34" charset="0"/>
                <a:ea typeface="+mj-ea"/>
                <a:cs typeface="+mj-cs"/>
              </a:rPr>
              <a:t>sigorta işçiye ödediği tazminatın bir bölümünü işverenden talep eder</a:t>
            </a:r>
            <a:r>
              <a:rPr lang="tr-TR" altLang="tr-TR" sz="1600" dirty="0">
                <a:latin typeface="Arial Narrow" panose="020B0606020202030204" pitchFamily="34" charset="0"/>
                <a:ea typeface="+mj-ea"/>
                <a:cs typeface="+mj-cs"/>
              </a:rPr>
              <a:t>. İş hukukunda “</a:t>
            </a:r>
            <a:r>
              <a:rPr lang="tr-TR" altLang="tr-TR" sz="1600" b="1" dirty="0">
                <a:solidFill>
                  <a:srgbClr val="FF0000"/>
                </a:solidFill>
                <a:latin typeface="Arial Narrow" panose="020B0606020202030204" pitchFamily="34" charset="0"/>
                <a:ea typeface="+mj-ea"/>
                <a:cs typeface="+mj-cs"/>
              </a:rPr>
              <a:t>rücu davası</a:t>
            </a:r>
            <a:r>
              <a:rPr lang="tr-TR" altLang="tr-TR" sz="1600" dirty="0">
                <a:latin typeface="Arial Narrow" panose="020B0606020202030204" pitchFamily="34" charset="0"/>
                <a:ea typeface="+mj-ea"/>
                <a:cs typeface="+mj-cs"/>
              </a:rPr>
              <a:t>” olarak adlandırılan bu durum, meslek hastalıklarının hukuksal boyutu ile ilgili olarak özel bir yer tutar. </a:t>
            </a:r>
          </a:p>
          <a:p>
            <a:pPr marL="0" indent="0">
              <a:lnSpc>
                <a:spcPct val="200000"/>
              </a:lnSpc>
              <a:spcAft>
                <a:spcPts val="600"/>
              </a:spcAft>
              <a:buNone/>
            </a:pPr>
            <a:endParaRPr lang="tr-TR" sz="1600" dirty="0">
              <a:latin typeface="Arial Narrow" panose="020B0606020202030204" pitchFamily="34" charset="0"/>
              <a:ea typeface="+mj-ea"/>
              <a:cs typeface="+mj-cs"/>
            </a:endParaRPr>
          </a:p>
          <a:p>
            <a:pPr marL="0" indent="0">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3031091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KAYNAKLAR</a:t>
            </a:r>
          </a:p>
        </p:txBody>
      </p:sp>
      <p:sp>
        <p:nvSpPr>
          <p:cNvPr id="3" name="İçerik Yer Tutucusu 2"/>
          <p:cNvSpPr>
            <a:spLocks noGrp="1"/>
          </p:cNvSpPr>
          <p:nvPr>
            <p:ph idx="1"/>
          </p:nvPr>
        </p:nvSpPr>
        <p:spPr>
          <a:xfrm>
            <a:off x="838200" y="1825625"/>
            <a:ext cx="10515600" cy="4819874"/>
          </a:xfrm>
        </p:spPr>
        <p:txBody>
          <a:bodyPr>
            <a:normAutofit/>
          </a:bodyPr>
          <a:lstStyle/>
          <a:p>
            <a:endParaRPr lang="tr-TR" sz="1800" dirty="0"/>
          </a:p>
          <a:p>
            <a:r>
              <a:rPr lang="tr-TR" sz="1800" dirty="0">
                <a:latin typeface="Arial" pitchFamily="34" charset="0"/>
                <a:cs typeface="Arial" pitchFamily="34" charset="0"/>
              </a:rPr>
              <a:t>Meslek Hastalıkları ve İş ile ilgili Hastalıklar Tanı Rehberi</a:t>
            </a:r>
          </a:p>
          <a:p>
            <a:r>
              <a:rPr lang="tr-TR" sz="1800" dirty="0">
                <a:latin typeface="Arial" pitchFamily="34" charset="0"/>
                <a:cs typeface="Arial" pitchFamily="34" charset="0"/>
              </a:rPr>
              <a:t>Meslek Hastalıkları Rehberi</a:t>
            </a:r>
          </a:p>
          <a:p>
            <a:r>
              <a:rPr lang="tr-TR" sz="1800" dirty="0">
                <a:latin typeface="Arial" pitchFamily="34" charset="0"/>
                <a:cs typeface="Arial" pitchFamily="34" charset="0"/>
              </a:rPr>
              <a:t>Çalışma Hayatı İstatistikleri 2015</a:t>
            </a:r>
          </a:p>
          <a:p>
            <a:r>
              <a:rPr lang="tr-TR" altLang="tr-TR" sz="1800" dirty="0">
                <a:latin typeface="Arial" pitchFamily="34" charset="0"/>
                <a:cs typeface="Arial" pitchFamily="34" charset="0"/>
              </a:rPr>
              <a:t>Bilir N, Yıldız AN. Meslek Hastalıkları Kavramı. </a:t>
            </a:r>
            <a:r>
              <a:rPr lang="tr-TR" altLang="tr-TR" sz="1800" dirty="0">
                <a:latin typeface="Arial" pitchFamily="34" charset="0"/>
                <a:cs typeface="Arial" pitchFamily="34" charset="0"/>
                <a:hlinkClick r:id="rId2"/>
              </a:rPr>
              <a:t>www.medinfo.hacettepe.edu.tr</a:t>
            </a:r>
            <a:r>
              <a:rPr lang="tr-TR" altLang="tr-TR" sz="1800" dirty="0">
                <a:latin typeface="Arial" pitchFamily="34" charset="0"/>
                <a:cs typeface="Arial" pitchFamily="34" charset="0"/>
              </a:rPr>
              <a:t>. </a:t>
            </a:r>
          </a:p>
          <a:p>
            <a:r>
              <a:rPr lang="tr-TR" sz="1800" dirty="0">
                <a:latin typeface="Arial" pitchFamily="34" charset="0"/>
                <a:cs typeface="Arial" pitchFamily="34" charset="0"/>
              </a:rPr>
              <a:t>Alp </a:t>
            </a:r>
            <a:r>
              <a:rPr lang="tr-TR" sz="1800" dirty="0" err="1">
                <a:latin typeface="Arial" pitchFamily="34" charset="0"/>
                <a:cs typeface="Arial" pitchFamily="34" charset="0"/>
              </a:rPr>
              <a:t>Ergör</a:t>
            </a:r>
            <a:r>
              <a:rPr lang="tr-TR" sz="1800" dirty="0">
                <a:latin typeface="Arial" pitchFamily="34" charset="0"/>
                <a:cs typeface="Arial" pitchFamily="34" charset="0"/>
              </a:rPr>
              <a:t> - Yücel Demiral. “İşyeri Ortamında Solunum Riskleri Değerlendirmesi ve Koruma” Adlı Sunum. Mesleki ve Çevresel Akciğer Hastalıkları Sempozyumu 14-15 Aralık 2006 Ankara</a:t>
            </a:r>
          </a:p>
          <a:p>
            <a:r>
              <a:rPr lang="tr-TR" altLang="tr-TR" sz="1800" dirty="0">
                <a:latin typeface="Arial" pitchFamily="34" charset="0"/>
                <a:cs typeface="Arial" pitchFamily="34" charset="0"/>
                <a:hlinkClick r:id="rId3"/>
              </a:rPr>
              <a:t>www.sgk.gov.tr</a:t>
            </a:r>
            <a:endParaRPr lang="tr-TR" altLang="tr-TR" sz="1800" dirty="0">
              <a:latin typeface="Arial" pitchFamily="34" charset="0"/>
              <a:cs typeface="Arial" pitchFamily="34" charset="0"/>
            </a:endParaRPr>
          </a:p>
          <a:p>
            <a:endParaRPr lang="tr-TR" sz="1800" dirty="0">
              <a:latin typeface="Arial" pitchFamily="34" charset="0"/>
              <a:cs typeface="Arial" pitchFamily="34" charset="0"/>
            </a:endParaRPr>
          </a:p>
          <a:p>
            <a:pPr marL="0" indent="0">
              <a:buNone/>
            </a:pPr>
            <a:endParaRPr lang="tr-TR" altLang="tr-TR" sz="1800" dirty="0">
              <a:latin typeface="Arial" pitchFamily="34" charset="0"/>
              <a:cs typeface="Arial" pitchFamily="34" charset="0"/>
            </a:endParaRPr>
          </a:p>
          <a:p>
            <a:endParaRPr lang="tr-TR" sz="1800" dirty="0">
              <a:latin typeface="Arial" pitchFamily="34" charset="0"/>
              <a:cs typeface="Arial" pitchFamily="34" charset="0"/>
            </a:endParaRPr>
          </a:p>
        </p:txBody>
      </p:sp>
    </p:spTree>
    <p:extLst>
      <p:ext uri="{BB962C8B-B14F-4D97-AF65-F5344CB8AC3E}">
        <p14:creationId xmlns:p14="http://schemas.microsoft.com/office/powerpoint/2010/main" val="931971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1. Meslek Hastalığı Nedir ?</a:t>
            </a:r>
          </a:p>
        </p:txBody>
      </p:sp>
      <p:sp>
        <p:nvSpPr>
          <p:cNvPr id="3" name="İçerik Yer Tutucusu 2"/>
          <p:cNvSpPr>
            <a:spLocks noGrp="1"/>
          </p:cNvSpPr>
          <p:nvPr>
            <p:ph idx="1"/>
          </p:nvPr>
        </p:nvSpPr>
        <p:spPr/>
        <p:txBody>
          <a:bodyPr>
            <a:noAutofit/>
          </a:bodyPr>
          <a:lstStyle/>
          <a:p>
            <a:pPr marL="0" indent="0" algn="just">
              <a:lnSpc>
                <a:spcPct val="150000"/>
              </a:lnSpc>
              <a:spcAft>
                <a:spcPts val="600"/>
              </a:spcAft>
              <a:buNone/>
            </a:pPr>
            <a:r>
              <a:rPr lang="tr-TR" sz="1600" b="1" dirty="0">
                <a:latin typeface="Arial Narrow" panose="020B0606020202030204" pitchFamily="34" charset="0"/>
                <a:ea typeface="+mj-ea"/>
                <a:cs typeface="+mj-cs"/>
              </a:rPr>
              <a:t>Meslek hastalıkları</a:t>
            </a:r>
            <a:r>
              <a:rPr lang="tr-TR" sz="1600" dirty="0">
                <a:latin typeface="Arial Narrow" panose="020B0606020202030204" pitchFamily="34" charset="0"/>
                <a:ea typeface="+mj-ea"/>
                <a:cs typeface="+mj-cs"/>
              </a:rPr>
              <a:t>, işyeri ortamında bulunan faktörlerin etkisi ile meydana gelen hastalıkların ortak adıdır. </a:t>
            </a:r>
          </a:p>
          <a:p>
            <a:pPr marL="342900" indent="-342900" algn="just">
              <a:lnSpc>
                <a:spcPct val="150000"/>
              </a:lnSpc>
              <a:spcAft>
                <a:spcPts val="600"/>
              </a:spcAft>
            </a:pPr>
            <a:endParaRPr lang="tr-TR" sz="1600" dirty="0">
              <a:latin typeface="Arial Narrow" panose="020B0606020202030204" pitchFamily="34" charset="0"/>
              <a:ea typeface="+mj-ea"/>
              <a:cs typeface="+mj-cs"/>
            </a:endParaRPr>
          </a:p>
          <a:p>
            <a:r>
              <a:rPr lang="tr-TR" sz="1600" b="1" dirty="0">
                <a:latin typeface="Arial Narrow" panose="020B0606020202030204" pitchFamily="34" charset="0"/>
                <a:ea typeface="+mj-ea"/>
                <a:cs typeface="+mj-cs"/>
              </a:rPr>
              <a:t>  6331 sayılı İş Sağlığı ve Güvenliği Kanunu; </a:t>
            </a:r>
            <a:r>
              <a:rPr lang="tr-TR" sz="1600" dirty="0">
                <a:latin typeface="Arial Narrow" panose="020B0606020202030204" pitchFamily="34" charset="0"/>
                <a:ea typeface="+mj-ea"/>
                <a:cs typeface="+mj-cs"/>
              </a:rPr>
              <a:t>Mesleki risklere </a:t>
            </a:r>
            <a:r>
              <a:rPr lang="tr-TR" sz="1600" dirty="0" err="1">
                <a:latin typeface="Arial Narrow" panose="020B0606020202030204" pitchFamily="34" charset="0"/>
                <a:ea typeface="+mj-ea"/>
                <a:cs typeface="+mj-cs"/>
              </a:rPr>
              <a:t>maruziyet</a:t>
            </a:r>
            <a:r>
              <a:rPr lang="tr-TR" sz="1600" dirty="0">
                <a:latin typeface="Arial Narrow" panose="020B0606020202030204" pitchFamily="34" charset="0"/>
                <a:ea typeface="+mj-ea"/>
                <a:cs typeface="+mj-cs"/>
              </a:rPr>
              <a:t> sonucu ortaya çıkan hastalıktır.</a:t>
            </a:r>
          </a:p>
          <a:p>
            <a:pPr marL="342900" indent="-342900" algn="just">
              <a:lnSpc>
                <a:spcPct val="150000"/>
              </a:lnSpc>
              <a:spcAft>
                <a:spcPts val="600"/>
              </a:spcAft>
            </a:pPr>
            <a:r>
              <a:rPr lang="tr-TR" sz="1600" b="1" dirty="0">
                <a:latin typeface="Arial Narrow" panose="020B0606020202030204" pitchFamily="34" charset="0"/>
                <a:ea typeface="+mj-ea"/>
                <a:cs typeface="+mj-cs"/>
              </a:rPr>
              <a:t>Dünya Sağlık Örgütü(WHO) ve Uluslararası Çalışma Örgütü(ILO) </a:t>
            </a:r>
            <a:r>
              <a:rPr lang="tr-TR" sz="1600" dirty="0">
                <a:latin typeface="Arial Narrow" panose="020B0606020202030204" pitchFamily="34" charset="0"/>
                <a:ea typeface="+mj-ea"/>
                <a:cs typeface="+mj-cs"/>
              </a:rPr>
              <a:t>; zararlı bir etkenle bundan etkilenen insan vücudu arasında, çalışılan işe özgü bir neden-sonuç, etki-tepki ilişkisinin ortaya konabildiği hastalıklar grubu olarak tanımlanmaktadır. </a:t>
            </a:r>
          </a:p>
          <a:p>
            <a:pPr marL="342900" indent="-342900" algn="just">
              <a:lnSpc>
                <a:spcPct val="150000"/>
              </a:lnSpc>
              <a:spcAft>
                <a:spcPts val="600"/>
              </a:spcAft>
            </a:pPr>
            <a:r>
              <a:rPr lang="tr-TR" sz="1600" b="1" dirty="0">
                <a:latin typeface="Arial Narrow" panose="020B0606020202030204" pitchFamily="34" charset="0"/>
                <a:ea typeface="+mj-ea"/>
                <a:cs typeface="+mj-cs"/>
              </a:rPr>
              <a:t>5510 sayılı Sosyal Sigortalar ve Genel Sağlık Sigortası Kanunu’nun 14üncü maddesinde “Meslek hastalığı</a:t>
            </a:r>
            <a:r>
              <a:rPr lang="tr-TR" sz="1600" dirty="0">
                <a:latin typeface="Arial Narrow" panose="020B0606020202030204" pitchFamily="34" charset="0"/>
                <a:ea typeface="+mj-ea"/>
                <a:cs typeface="+mj-cs"/>
              </a:rPr>
              <a:t>, sigortalının çalıştığı veya yaptığı işin niteliğinden dolayı tekrarlanan bir sebeple veya işin yürütüm şartları yüzünden uğradığı geçici veya sürekli hastalık, bedensel veya ruhsal özürlülük halleridir” şeklinde tanımlanmaktadır.</a:t>
            </a:r>
          </a:p>
          <a:p>
            <a:pPr marL="0" indent="0" algn="just">
              <a:lnSpc>
                <a:spcPct val="150000"/>
              </a:lnSpc>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253976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1. Meslek Hastalığı Nedir ?</a:t>
            </a:r>
          </a:p>
        </p:txBody>
      </p:sp>
      <p:sp>
        <p:nvSpPr>
          <p:cNvPr id="3" name="İçerik Yer Tutucusu 2"/>
          <p:cNvSpPr>
            <a:spLocks noGrp="1"/>
          </p:cNvSpPr>
          <p:nvPr>
            <p:ph idx="1"/>
          </p:nvPr>
        </p:nvSpPr>
        <p:spPr/>
        <p:txBody>
          <a:bodyPr>
            <a:noAutofit/>
          </a:bodyPr>
          <a:lstStyle/>
          <a:p>
            <a:pPr>
              <a:lnSpc>
                <a:spcPct val="200000"/>
              </a:lnSpc>
            </a:pPr>
            <a:r>
              <a:rPr lang="tr-TR" altLang="tr-TR" sz="1600" dirty="0">
                <a:latin typeface="Arial Narrow" panose="020B0606020202030204" pitchFamily="34" charset="0"/>
                <a:ea typeface="+mj-ea"/>
                <a:cs typeface="+mj-cs"/>
              </a:rPr>
              <a:t>Yaşama hakkı en temel insan hakkıdır. ILO (Uluslar arası Çalışma Örgütü) kaynaklarına göre </a:t>
            </a:r>
            <a:r>
              <a:rPr lang="tr-TR" altLang="tr-TR" sz="1600" b="1" dirty="0">
                <a:solidFill>
                  <a:srgbClr val="FF0000"/>
                </a:solidFill>
                <a:latin typeface="Arial Narrow" panose="020B0606020202030204" pitchFamily="34" charset="0"/>
                <a:ea typeface="+mj-ea"/>
                <a:cs typeface="+mj-cs"/>
              </a:rPr>
              <a:t>her yıl 1.2 milyon kadın ve erkek iş kazaları ve meslek hastalıkları</a:t>
            </a:r>
            <a:r>
              <a:rPr lang="tr-TR" altLang="tr-TR" sz="1600" dirty="0">
                <a:latin typeface="Arial Narrow" panose="020B0606020202030204" pitchFamily="34" charset="0"/>
                <a:ea typeface="+mj-ea"/>
                <a:cs typeface="+mj-cs"/>
              </a:rPr>
              <a:t> dolayısıyla hayatını kaybetmektedir. Yine aynı kaynaklara göre; her yıl 250 milyon insan iş kazaları 160 milyon insan ise meslek hastalıkları sonucu ortaya çıkan zararlara maruz kalmaktadır. </a:t>
            </a:r>
          </a:p>
          <a:p>
            <a:pPr>
              <a:lnSpc>
                <a:spcPct val="200000"/>
              </a:lnSpc>
            </a:pPr>
            <a:r>
              <a:rPr lang="tr-TR" altLang="tr-TR" sz="1600" dirty="0">
                <a:latin typeface="Arial Narrow" panose="020B0606020202030204" pitchFamily="34" charset="0"/>
                <a:ea typeface="+mj-ea"/>
                <a:cs typeface="+mj-cs"/>
              </a:rPr>
              <a:t>Türkiye’de </a:t>
            </a:r>
            <a:r>
              <a:rPr lang="tr-TR" altLang="tr-TR" sz="1600" b="1" dirty="0">
                <a:latin typeface="Arial Narrow" panose="020B0606020202030204" pitchFamily="34" charset="0"/>
                <a:ea typeface="+mj-ea"/>
                <a:cs typeface="+mj-cs"/>
              </a:rPr>
              <a:t>2015 yılı iş kazası ve meslek hastalıkları istatistiklerine </a:t>
            </a:r>
            <a:r>
              <a:rPr lang="tr-TR" altLang="tr-TR" sz="1600" dirty="0">
                <a:latin typeface="Arial Narrow" panose="020B0606020202030204" pitchFamily="34" charset="0"/>
                <a:ea typeface="+mj-ea"/>
                <a:cs typeface="+mj-cs"/>
              </a:rPr>
              <a:t>göre; </a:t>
            </a:r>
          </a:p>
          <a:p>
            <a:pPr lvl="1">
              <a:lnSpc>
                <a:spcPct val="200000"/>
              </a:lnSpc>
            </a:pPr>
            <a:r>
              <a:rPr lang="tr-TR" altLang="tr-TR" sz="1600" dirty="0">
                <a:latin typeface="Arial Narrow" panose="020B0606020202030204" pitchFamily="34" charset="0"/>
                <a:ea typeface="+mj-ea"/>
                <a:cs typeface="+mj-cs"/>
              </a:rPr>
              <a:t>İş Kazası Sayısı	: </a:t>
            </a:r>
            <a:r>
              <a:rPr lang="tr-TR" altLang="tr-TR" sz="1600" b="1" dirty="0">
                <a:latin typeface="Arial Narrow" panose="020B0606020202030204" pitchFamily="34" charset="0"/>
                <a:ea typeface="+mj-ea"/>
                <a:cs typeface="+mj-cs"/>
              </a:rPr>
              <a:t>21.547</a:t>
            </a:r>
            <a:r>
              <a:rPr lang="tr-TR" altLang="tr-TR" sz="1600" dirty="0">
                <a:latin typeface="Arial Narrow" panose="020B0606020202030204" pitchFamily="34" charset="0"/>
                <a:ea typeface="+mj-ea"/>
                <a:cs typeface="+mj-cs"/>
              </a:rPr>
              <a:t> kişi</a:t>
            </a:r>
          </a:p>
          <a:p>
            <a:pPr lvl="1">
              <a:lnSpc>
                <a:spcPct val="200000"/>
              </a:lnSpc>
            </a:pPr>
            <a:r>
              <a:rPr lang="tr-TR" altLang="tr-TR" sz="1600" dirty="0">
                <a:latin typeface="Arial Narrow" panose="020B0606020202030204" pitchFamily="34" charset="0"/>
                <a:ea typeface="+mj-ea"/>
                <a:cs typeface="+mj-cs"/>
              </a:rPr>
              <a:t>Meslek Hastalığı Sayısı	: </a:t>
            </a:r>
            <a:r>
              <a:rPr lang="tr-TR" altLang="tr-TR" sz="1600" b="1" dirty="0">
                <a:latin typeface="Arial Narrow" panose="020B0606020202030204" pitchFamily="34" charset="0"/>
                <a:ea typeface="+mj-ea"/>
                <a:cs typeface="+mj-cs"/>
              </a:rPr>
              <a:t>510</a:t>
            </a:r>
            <a:r>
              <a:rPr lang="tr-TR" altLang="tr-TR" sz="1600" dirty="0">
                <a:latin typeface="Arial Narrow" panose="020B0606020202030204" pitchFamily="34" charset="0"/>
                <a:ea typeface="+mj-ea"/>
                <a:cs typeface="+mj-cs"/>
              </a:rPr>
              <a:t> kişi</a:t>
            </a:r>
          </a:p>
          <a:p>
            <a:pPr lvl="1">
              <a:lnSpc>
                <a:spcPct val="200000"/>
              </a:lnSpc>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903191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1. Meslek Hastalığı Nedir ?</a:t>
            </a:r>
          </a:p>
        </p:txBody>
      </p:sp>
      <p:sp>
        <p:nvSpPr>
          <p:cNvPr id="3" name="İçerik Yer Tutucusu 2"/>
          <p:cNvSpPr>
            <a:spLocks noGrp="1"/>
          </p:cNvSpPr>
          <p:nvPr>
            <p:ph idx="1"/>
          </p:nvPr>
        </p:nvSpPr>
        <p:spPr/>
        <p:txBody>
          <a:bodyPr>
            <a:noAutofit/>
          </a:bodyPr>
          <a:lstStyle/>
          <a:p>
            <a:pPr marL="0" indent="0" algn="just">
              <a:lnSpc>
                <a:spcPct val="150000"/>
              </a:lnSpc>
              <a:spcAft>
                <a:spcPts val="600"/>
              </a:spcAft>
              <a:buNone/>
            </a:pPr>
            <a:r>
              <a:rPr lang="tr-TR" sz="1800" b="1" dirty="0">
                <a:latin typeface="Arial Narrow" panose="020B0606020202030204" pitchFamily="34" charset="0"/>
                <a:ea typeface="+mj-ea"/>
                <a:cs typeface="+mj-cs"/>
              </a:rPr>
              <a:t>1.1. Meslek Hastalıklarının Başlangıcı</a:t>
            </a:r>
          </a:p>
          <a:p>
            <a:pPr algn="just">
              <a:lnSpc>
                <a:spcPct val="150000"/>
              </a:lnSpc>
              <a:spcAft>
                <a:spcPts val="600"/>
              </a:spcAft>
              <a:buFont typeface="Wingdings" panose="05000000000000000000" pitchFamily="2" charset="2"/>
              <a:buChar char="Ø"/>
            </a:pPr>
            <a:r>
              <a:rPr lang="tr-TR" sz="1600" b="1" dirty="0" err="1">
                <a:latin typeface="Arial Narrow" panose="020B0606020202030204" pitchFamily="34" charset="0"/>
                <a:ea typeface="+mj-ea"/>
                <a:cs typeface="+mj-cs"/>
              </a:rPr>
              <a:t>Aristotle</a:t>
            </a:r>
            <a:r>
              <a:rPr lang="tr-TR" sz="1600" b="1" dirty="0">
                <a:latin typeface="Arial Narrow" panose="020B0606020202030204" pitchFamily="34" charset="0"/>
                <a:ea typeface="+mj-ea"/>
                <a:cs typeface="+mj-cs"/>
              </a:rPr>
              <a:t> (M.Ö. 384-222)</a:t>
            </a:r>
            <a:r>
              <a:rPr lang="tr-TR" sz="1600" dirty="0">
                <a:latin typeface="Arial Narrow" panose="020B0606020202030204" pitchFamily="34" charset="0"/>
                <a:ea typeface="+mj-ea"/>
                <a:cs typeface="+mj-cs"/>
              </a:rPr>
              <a:t>		Koşucuların hastalıklarından söz etmiş, gladyatörler için özel diyet tarif etmiştir</a:t>
            </a:r>
          </a:p>
          <a:p>
            <a:pPr algn="just">
              <a:lnSpc>
                <a:spcPct val="150000"/>
              </a:lnSpc>
              <a:spcAft>
                <a:spcPts val="600"/>
              </a:spcAft>
              <a:buFont typeface="Wingdings" panose="05000000000000000000" pitchFamily="2" charset="2"/>
              <a:buChar char="Ø"/>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Ø"/>
            </a:pPr>
            <a:r>
              <a:rPr lang="tr-TR" sz="1600" b="1" dirty="0" err="1">
                <a:latin typeface="Arial Narrow" panose="020B0606020202030204" pitchFamily="34" charset="0"/>
                <a:ea typeface="+mj-ea"/>
                <a:cs typeface="+mj-cs"/>
              </a:rPr>
              <a:t>Hipoccrates</a:t>
            </a:r>
            <a:r>
              <a:rPr lang="tr-TR" sz="1600" b="1" dirty="0">
                <a:latin typeface="Arial Narrow" panose="020B0606020202030204" pitchFamily="34" charset="0"/>
                <a:ea typeface="+mj-ea"/>
                <a:cs typeface="+mj-cs"/>
              </a:rPr>
              <a:t> (M.Ö.460-370)</a:t>
            </a:r>
            <a:r>
              <a:rPr lang="tr-TR" sz="1600" dirty="0">
                <a:latin typeface="Arial Narrow" panose="020B0606020202030204" pitchFamily="34" charset="0"/>
                <a:ea typeface="+mj-ea"/>
                <a:cs typeface="+mj-cs"/>
              </a:rPr>
              <a:t>		Kurşun zehirlenmesinin başlıca belirtilerine</a:t>
            </a:r>
          </a:p>
          <a:p>
            <a:pPr algn="just">
              <a:lnSpc>
                <a:spcPct val="150000"/>
              </a:lnSpc>
              <a:spcAft>
                <a:spcPts val="600"/>
              </a:spcAft>
              <a:buFont typeface="Wingdings" panose="05000000000000000000" pitchFamily="2" charset="2"/>
              <a:buChar char="Ø"/>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Ø"/>
            </a:pPr>
            <a:r>
              <a:rPr lang="tr-TR" sz="1600" b="1" dirty="0" err="1">
                <a:latin typeface="Arial Narrow" panose="020B0606020202030204" pitchFamily="34" charset="0"/>
                <a:ea typeface="+mj-ea"/>
                <a:cs typeface="+mj-cs"/>
              </a:rPr>
              <a:t>Juvenal</a:t>
            </a:r>
            <a:r>
              <a:rPr lang="tr-TR" sz="1600" b="1" dirty="0">
                <a:latin typeface="Arial Narrow" panose="020B0606020202030204" pitchFamily="34" charset="0"/>
                <a:ea typeface="+mj-ea"/>
                <a:cs typeface="+mj-cs"/>
              </a:rPr>
              <a:t> (M.S. 60-140)</a:t>
            </a:r>
            <a:r>
              <a:rPr lang="tr-TR" sz="1600" dirty="0">
                <a:latin typeface="Arial Narrow" panose="020B0606020202030204" pitchFamily="34" charset="0"/>
                <a:ea typeface="+mj-ea"/>
                <a:cs typeface="+mj-cs"/>
              </a:rPr>
              <a:t>		Ayakta durarak çalışanların varislerine işaret etmiştir</a:t>
            </a:r>
          </a:p>
          <a:p>
            <a:pPr algn="just">
              <a:lnSpc>
                <a:spcPct val="150000"/>
              </a:lnSpc>
              <a:spcAft>
                <a:spcPts val="600"/>
              </a:spcAft>
              <a:buFont typeface="Wingdings" panose="05000000000000000000" pitchFamily="2" charset="2"/>
              <a:buChar char="Ø"/>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Ø"/>
            </a:pPr>
            <a:endParaRPr lang="tr-TR" sz="1600" dirty="0">
              <a:latin typeface="Calibri" pitchFamily="34" charset="0"/>
              <a:cs typeface="Calibri" pitchFamily="34" charset="0"/>
            </a:endParaRPr>
          </a:p>
          <a:p>
            <a:pPr marL="0" indent="0" algn="just">
              <a:lnSpc>
                <a:spcPct val="150000"/>
              </a:lnSpc>
              <a:spcAft>
                <a:spcPts val="600"/>
              </a:spcAft>
              <a:buNone/>
            </a:pPr>
            <a:endParaRPr lang="tr-TR" sz="1600" b="1" dirty="0">
              <a:latin typeface="Calibri" pitchFamily="34" charset="0"/>
              <a:cs typeface="Calibri" pitchFamily="34" charset="0"/>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pic>
        <p:nvPicPr>
          <p:cNvPr id="4" name="Picture 2" descr="Q:\Users\o_gulen\My Pictures\baldır-ağrısı.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173" b="100000" l="1207" r="100000">
                        <a14:backgroundMark x1="19138" y1="5279" x2="28448" y2="35484"/>
                        <a14:backgroundMark x1="17759" y1="7625" x2="24310" y2="37537"/>
                        <a14:backgroundMark x1="90172" y1="82698" x2="65172" y2="95015"/>
                        <a14:backgroundMark x1="59138" y1="94428" x2="30172" y2="89150"/>
                        <a14:backgroundMark x1="54828" y1="88270" x2="66552" y2="90909"/>
                      </a14:backgroundRemoval>
                    </a14:imgEffect>
                  </a14:imgLayer>
                </a14:imgProps>
              </a:ext>
              <a:ext uri="{28A0092B-C50C-407E-A947-70E740481C1C}">
                <a14:useLocalDpi xmlns:a14="http://schemas.microsoft.com/office/drawing/2010/main" val="0"/>
              </a:ext>
            </a:extLst>
          </a:blip>
          <a:srcRect/>
          <a:stretch>
            <a:fillRect/>
          </a:stretch>
        </p:blipFill>
        <p:spPr bwMode="auto">
          <a:xfrm>
            <a:off x="9260963" y="2762908"/>
            <a:ext cx="2157314" cy="12683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Q:\Users\o_gulen\My Pictures\Lead_electrolytic_and_1cm3_cube.jpg"/>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backgroundRemoval t="35349" b="100000" l="64658" r="100000"/>
                    </a14:imgEffect>
                  </a14:imgLayer>
                </a14:imgProps>
              </a:ext>
              <a:ext uri="{28A0092B-C50C-407E-A947-70E740481C1C}">
                <a14:useLocalDpi xmlns:a14="http://schemas.microsoft.com/office/drawing/2010/main" val="0"/>
              </a:ext>
            </a:extLst>
          </a:blip>
          <a:srcRect l="64896" t="35202"/>
          <a:stretch/>
        </p:blipFill>
        <p:spPr bwMode="auto">
          <a:xfrm>
            <a:off x="8555958" y="3705045"/>
            <a:ext cx="917168" cy="10754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Q:\Users\o_gulen\My Pictures\varis_cerrahisi_clip_image001_0001.jpg"/>
          <p:cNvPicPr>
            <a:picLocks noChangeAspect="1" noChangeArrowheads="1"/>
          </p:cNvPicPr>
          <p:nvPr/>
        </p:nvPicPr>
        <p:blipFill rotWithShape="1">
          <a:blip r:embed="rId6">
            <a:extLst>
              <a:ext uri="{BEBA8EAE-BF5A-486C-A8C5-ECC9F3942E4B}">
                <a14:imgProps xmlns:a14="http://schemas.microsoft.com/office/drawing/2010/main">
                  <a14:imgLayer r:embed="rId7">
                    <a14:imgEffect>
                      <a14:backgroundRemoval t="2778" b="97531" l="1800" r="98200">
                        <a14:backgroundMark x1="24600" y1="15741" x2="68200" y2="16667"/>
                        <a14:backgroundMark x1="14800" y1="14506" x2="0" y2="14815"/>
                        <a14:backgroundMark x1="66000" y1="81790" x2="9400" y2="89198"/>
                        <a14:backgroundMark x1="76400" y1="87654" x2="99200" y2="91358"/>
                        <a14:backgroundMark x1="94800" y1="41049" x2="93400" y2="87654"/>
                        <a14:backgroundMark x1="63600" y1="72531" x2="3600" y2="83642"/>
                        <a14:backgroundMark x1="20200" y1="24074" x2="600" y2="5864"/>
                        <a14:backgroundMark x1="97200" y1="29938" x2="92000" y2="49383"/>
                        <a14:backgroundMark x1="90800" y1="41667" x2="90200" y2="53395"/>
                        <a14:backgroundMark x1="80800" y1="77469" x2="60000" y2="72840"/>
                        <a14:backgroundMark x1="58600" y1="69444" x2="49000" y2="70370"/>
                        <a14:backgroundMark x1="87800" y1="70370" x2="83600" y2="76235"/>
                      </a14:backgroundRemoval>
                    </a14:imgEffect>
                  </a14:imgLayer>
                </a14:imgProps>
              </a:ext>
              <a:ext uri="{28A0092B-C50C-407E-A947-70E740481C1C}">
                <a14:useLocalDpi xmlns:a14="http://schemas.microsoft.com/office/drawing/2010/main" val="0"/>
              </a:ext>
            </a:extLst>
          </a:blip>
          <a:srcRect l="1819" t="3144" r="1819" b="2900"/>
          <a:stretch/>
        </p:blipFill>
        <p:spPr bwMode="auto">
          <a:xfrm>
            <a:off x="8323163" y="4780456"/>
            <a:ext cx="2299925" cy="145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9901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1. Meslek Hastalığı Nedir ?</a:t>
            </a:r>
          </a:p>
        </p:txBody>
      </p:sp>
      <p:sp>
        <p:nvSpPr>
          <p:cNvPr id="3" name="İçerik Yer Tutucusu 2"/>
          <p:cNvSpPr>
            <a:spLocks noGrp="1"/>
          </p:cNvSpPr>
          <p:nvPr>
            <p:ph idx="1"/>
          </p:nvPr>
        </p:nvSpPr>
        <p:spPr/>
        <p:txBody>
          <a:bodyPr>
            <a:noAutofit/>
          </a:bodyPr>
          <a:lstStyle/>
          <a:p>
            <a:pPr marL="0" indent="0" algn="just">
              <a:lnSpc>
                <a:spcPct val="150000"/>
              </a:lnSpc>
              <a:spcAft>
                <a:spcPts val="600"/>
              </a:spcAft>
              <a:buNone/>
            </a:pPr>
            <a:r>
              <a:rPr lang="tr-TR" sz="1800" b="1" dirty="0">
                <a:latin typeface="Arial Narrow" panose="020B0606020202030204" pitchFamily="34" charset="0"/>
                <a:ea typeface="+mj-ea"/>
                <a:cs typeface="+mj-cs"/>
              </a:rPr>
              <a:t>1.2. Meslek Hastalıkları Hastanesi Tarihçesi</a:t>
            </a:r>
          </a:p>
          <a:p>
            <a:pPr algn="just">
              <a:lnSpc>
                <a:spcPct val="150000"/>
              </a:lnSpc>
              <a:spcAft>
                <a:spcPts val="600"/>
              </a:spcAft>
              <a:buFont typeface="Wingdings" panose="05000000000000000000" pitchFamily="2" charset="2"/>
              <a:buChar char="q"/>
            </a:pPr>
            <a:r>
              <a:rPr lang="tr-TR" sz="1600" dirty="0">
                <a:latin typeface="Arial Narrow" panose="020B0606020202030204" pitchFamily="34" charset="0"/>
                <a:ea typeface="+mj-ea"/>
                <a:cs typeface="+mj-cs"/>
              </a:rPr>
              <a:t>SSK 1949 yılında ilk hastanesini İstanbul Nişantaşı Meslek Hastalıkları Hastanesi olarak kurmuştur.</a:t>
            </a:r>
          </a:p>
          <a:p>
            <a:pPr algn="just">
              <a:lnSpc>
                <a:spcPct val="150000"/>
              </a:lnSpc>
              <a:buFont typeface="Wingdings" panose="05000000000000000000" pitchFamily="2" charset="2"/>
              <a:buChar char="q"/>
            </a:pPr>
            <a:r>
              <a:rPr lang="tr-TR" sz="1600" dirty="0">
                <a:latin typeface="Arial Narrow" panose="020B0606020202030204" pitchFamily="34" charset="0"/>
                <a:ea typeface="+mj-ea"/>
                <a:cs typeface="+mj-cs"/>
              </a:rPr>
              <a:t>Ülkemizde bulunan üç meslek hastalıkları hastanesinin ( Ankara, İstanbul ve Zonguldak) yanı sıra 2008 yılından bu yana devlet üniversiteleri hastaneleri ile ;</a:t>
            </a:r>
          </a:p>
          <a:p>
            <a:pPr algn="just">
              <a:lnSpc>
                <a:spcPct val="150000"/>
              </a:lnSpc>
              <a:buFont typeface="Wingdings" panose="05000000000000000000" pitchFamily="2" charset="2"/>
              <a:buChar char="q"/>
            </a:pPr>
            <a:r>
              <a:rPr lang="tr-TR" sz="1600" dirty="0">
                <a:latin typeface="Arial Narrow" panose="020B0606020202030204" pitchFamily="34" charset="0"/>
                <a:ea typeface="+mj-ea"/>
                <a:cs typeface="+mj-cs"/>
              </a:rPr>
              <a:t>2011 yılından itibaren Sağlık Bakanlığı Eğitim ve Araştırma Hastaneleri, sigortalının çalışma gücü ve meslekte kazanma gücü kaybı oranlarının tespitinde esas alınacak sağlık kurulu raporlarını düzenlemek üzere yetkilendirilmişlerdir.</a:t>
            </a:r>
          </a:p>
          <a:p>
            <a:pPr algn="just">
              <a:lnSpc>
                <a:spcPct val="150000"/>
              </a:lnSpc>
              <a:spcAft>
                <a:spcPts val="600"/>
              </a:spcAft>
              <a:buFont typeface="Wingdings" panose="05000000000000000000" pitchFamily="2" charset="2"/>
              <a:buChar char="q"/>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Ø"/>
            </a:pPr>
            <a:endParaRPr lang="tr-TR" sz="1600" dirty="0">
              <a:latin typeface="Calibri" pitchFamily="34" charset="0"/>
              <a:cs typeface="Calibri" pitchFamily="34" charset="0"/>
            </a:endParaRPr>
          </a:p>
          <a:p>
            <a:pPr marL="0" indent="0" algn="just">
              <a:lnSpc>
                <a:spcPct val="150000"/>
              </a:lnSpc>
              <a:spcAft>
                <a:spcPts val="600"/>
              </a:spcAft>
              <a:buNone/>
            </a:pPr>
            <a:endParaRPr lang="tr-TR" sz="1600" b="1" dirty="0">
              <a:latin typeface="Calibri" pitchFamily="34" charset="0"/>
              <a:cs typeface="Calibri" pitchFamily="34" charset="0"/>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46640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1. Meslek Hastalığı Nedir ?</a:t>
            </a:r>
          </a:p>
        </p:txBody>
      </p:sp>
      <p:sp>
        <p:nvSpPr>
          <p:cNvPr id="3" name="İçerik Yer Tutucusu 2"/>
          <p:cNvSpPr>
            <a:spLocks noGrp="1"/>
          </p:cNvSpPr>
          <p:nvPr>
            <p:ph idx="1"/>
          </p:nvPr>
        </p:nvSpPr>
        <p:spPr/>
        <p:txBody>
          <a:bodyPr>
            <a:noAutofit/>
          </a:bodyPr>
          <a:lstStyle/>
          <a:p>
            <a:pPr marL="0" indent="0" algn="just">
              <a:lnSpc>
                <a:spcPct val="150000"/>
              </a:lnSpc>
              <a:spcAft>
                <a:spcPts val="600"/>
              </a:spcAft>
              <a:buNone/>
            </a:pPr>
            <a:r>
              <a:rPr lang="tr-TR" sz="1800" b="1" dirty="0">
                <a:latin typeface="Arial Narrow" panose="020B0606020202030204" pitchFamily="34" charset="0"/>
                <a:ea typeface="+mj-ea"/>
                <a:cs typeface="+mj-cs"/>
              </a:rPr>
              <a:t>1.3. Yükümlülük ve </a:t>
            </a:r>
            <a:r>
              <a:rPr lang="tr-TR" sz="1800" b="1" dirty="0" err="1">
                <a:latin typeface="Arial Narrow" panose="020B0606020202030204" pitchFamily="34" charset="0"/>
                <a:ea typeface="+mj-ea"/>
                <a:cs typeface="+mj-cs"/>
              </a:rPr>
              <a:t>Maruziyet</a:t>
            </a:r>
            <a:r>
              <a:rPr lang="tr-TR" sz="1800" b="1" dirty="0">
                <a:latin typeface="Arial Narrow" panose="020B0606020202030204" pitchFamily="34" charset="0"/>
                <a:ea typeface="+mj-ea"/>
                <a:cs typeface="+mj-cs"/>
              </a:rPr>
              <a:t> Süresi</a:t>
            </a:r>
          </a:p>
          <a:p>
            <a:pPr>
              <a:lnSpc>
                <a:spcPct val="150000"/>
              </a:lnSpc>
              <a:buNone/>
            </a:pPr>
            <a:r>
              <a:rPr lang="tr-TR" sz="1600" dirty="0">
                <a:latin typeface="Arial Narrow" panose="020B0606020202030204" pitchFamily="34" charset="0"/>
                <a:ea typeface="+mj-ea"/>
                <a:cs typeface="+mj-cs"/>
              </a:rPr>
              <a:t>Sağlığa zararlı etken, meslek hastalığı kapsamına giren hastalık nedeni oluyorsa, meslek hastalıkları listesinde sınıflandırılmış olarak yükümlülük ve </a:t>
            </a:r>
            <a:r>
              <a:rPr lang="tr-TR" sz="1600" dirty="0" err="1">
                <a:latin typeface="Arial Narrow" panose="020B0606020202030204" pitchFamily="34" charset="0"/>
                <a:ea typeface="+mj-ea"/>
                <a:cs typeface="+mj-cs"/>
              </a:rPr>
              <a:t>maruziyet</a:t>
            </a:r>
            <a:r>
              <a:rPr lang="tr-TR" sz="1600" dirty="0">
                <a:latin typeface="Arial Narrow" panose="020B0606020202030204" pitchFamily="34" charset="0"/>
                <a:ea typeface="+mj-ea"/>
                <a:cs typeface="+mj-cs"/>
              </a:rPr>
              <a:t> süreleri ile verilmektedir.</a:t>
            </a:r>
          </a:p>
          <a:p>
            <a:pPr>
              <a:lnSpc>
                <a:spcPct val="150000"/>
              </a:lnSpc>
            </a:pPr>
            <a:r>
              <a:rPr lang="tr-TR" sz="1600" b="1" dirty="0">
                <a:solidFill>
                  <a:srgbClr val="FF0000"/>
                </a:solidFill>
                <a:latin typeface="Arial Narrow" panose="020B0606020202030204" pitchFamily="34" charset="0"/>
                <a:ea typeface="+mj-ea"/>
                <a:cs typeface="+mj-cs"/>
              </a:rPr>
              <a:t>Yükümlülük Süresi: </a:t>
            </a:r>
            <a:r>
              <a:rPr lang="tr-TR" sz="1600" dirty="0">
                <a:latin typeface="Arial Narrow" panose="020B0606020202030204" pitchFamily="34" charset="0"/>
                <a:ea typeface="+mj-ea"/>
                <a:cs typeface="+mj-cs"/>
              </a:rPr>
              <a:t>Sigortalının meslek hastalığına neden olan işinden ayrıldığı tarih ile, meslek hastalığının meydana çıktığı tarih arasında geçecek en uzun süredir </a:t>
            </a:r>
          </a:p>
          <a:p>
            <a:pPr>
              <a:lnSpc>
                <a:spcPct val="150000"/>
              </a:lnSpc>
            </a:pPr>
            <a:r>
              <a:rPr lang="tr-TR" sz="1600" b="1" dirty="0" err="1">
                <a:solidFill>
                  <a:srgbClr val="FF0000"/>
                </a:solidFill>
                <a:latin typeface="Arial Narrow" panose="020B0606020202030204" pitchFamily="34" charset="0"/>
                <a:ea typeface="+mj-ea"/>
                <a:cs typeface="+mj-cs"/>
              </a:rPr>
              <a:t>Maruziyet</a:t>
            </a:r>
            <a:r>
              <a:rPr lang="tr-TR" sz="1600" b="1" dirty="0">
                <a:solidFill>
                  <a:srgbClr val="FF0000"/>
                </a:solidFill>
                <a:latin typeface="Arial Narrow" panose="020B0606020202030204" pitchFamily="34" charset="0"/>
                <a:ea typeface="+mj-ea"/>
                <a:cs typeface="+mj-cs"/>
              </a:rPr>
              <a:t> Süresi: </a:t>
            </a:r>
            <a:r>
              <a:rPr lang="tr-TR" sz="1600" dirty="0">
                <a:latin typeface="Arial Narrow" panose="020B0606020202030204" pitchFamily="34" charset="0"/>
                <a:ea typeface="+mj-ea"/>
                <a:cs typeface="+mj-cs"/>
              </a:rPr>
              <a:t>Zararlı etkinin başlamasıyla meslek hastalığı belirtilerinin ortaya çıkması için geçmesi kabul edilen en kısa süredir. </a:t>
            </a:r>
          </a:p>
          <a:p>
            <a:pPr>
              <a:lnSpc>
                <a:spcPct val="150000"/>
              </a:lnSpc>
              <a:buNone/>
            </a:pPr>
            <a:r>
              <a:rPr lang="tr-TR" sz="1600" dirty="0">
                <a:latin typeface="Arial Narrow" panose="020B0606020202030204" pitchFamily="34" charset="0"/>
                <a:ea typeface="+mj-ea"/>
                <a:cs typeface="+mj-cs"/>
              </a:rPr>
              <a:t>		Listede bulunmayan hastalık, yükümlülük süresi ile ilgili yasaya uymayan süreler konuları SGK Yüksek Sağlık Kurulu tarafından değerlendirilmektedir  </a:t>
            </a: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Ø"/>
            </a:pPr>
            <a:endParaRPr lang="tr-TR" sz="1600" dirty="0">
              <a:latin typeface="Calibri" pitchFamily="34" charset="0"/>
              <a:cs typeface="Calibri" pitchFamily="34" charset="0"/>
            </a:endParaRPr>
          </a:p>
          <a:p>
            <a:pPr marL="0" indent="0" algn="just">
              <a:lnSpc>
                <a:spcPct val="150000"/>
              </a:lnSpc>
              <a:spcAft>
                <a:spcPts val="600"/>
              </a:spcAft>
              <a:buNone/>
            </a:pPr>
            <a:endParaRPr lang="tr-TR" sz="1600" b="1" dirty="0">
              <a:latin typeface="Calibri" pitchFamily="34" charset="0"/>
              <a:cs typeface="Calibri" pitchFamily="34" charset="0"/>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3119587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2. Meslek Hastalığına Neden Olan Etkenin Vücuda Giriş Yolları</a:t>
            </a:r>
          </a:p>
        </p:txBody>
      </p:sp>
      <p:sp>
        <p:nvSpPr>
          <p:cNvPr id="3" name="İçerik Yer Tutucusu 2"/>
          <p:cNvSpPr>
            <a:spLocks noGrp="1"/>
          </p:cNvSpPr>
          <p:nvPr>
            <p:ph idx="1"/>
          </p:nvPr>
        </p:nvSpPr>
        <p:spPr/>
        <p:txBody>
          <a:bodyPr>
            <a:noAutofit/>
          </a:bodyPr>
          <a:lstStyle/>
          <a:p>
            <a:pPr>
              <a:lnSpc>
                <a:spcPct val="150000"/>
              </a:lnSpc>
              <a:buFont typeface="Arial" panose="020B0604020202020204" pitchFamily="34" charset="0"/>
              <a:buNone/>
            </a:pPr>
            <a:r>
              <a:rPr lang="tr-TR" altLang="tr-TR" sz="1600" b="1" dirty="0">
                <a:latin typeface="Arial Narrow" panose="020B0606020202030204" pitchFamily="34" charset="0"/>
                <a:ea typeface="+mj-ea"/>
                <a:cs typeface="+mj-cs"/>
              </a:rPr>
              <a:t>Meslek hastalığına neden olan etkenlerin vücuda başlıca giriş yolları:</a:t>
            </a:r>
          </a:p>
          <a:p>
            <a:pPr>
              <a:lnSpc>
                <a:spcPct val="150000"/>
              </a:lnSpc>
              <a:buFont typeface="Arial" panose="020B0604020202020204" pitchFamily="34" charset="0"/>
              <a:buNone/>
            </a:pPr>
            <a:r>
              <a:rPr lang="tr-TR" altLang="tr-TR" sz="1600" dirty="0">
                <a:latin typeface="Arial Narrow" panose="020B0606020202030204" pitchFamily="34" charset="0"/>
                <a:ea typeface="+mj-ea"/>
                <a:cs typeface="+mj-cs"/>
              </a:rPr>
              <a:t>	1. Akciğerler  (solunum)</a:t>
            </a:r>
          </a:p>
          <a:p>
            <a:pPr>
              <a:lnSpc>
                <a:spcPct val="150000"/>
              </a:lnSpc>
              <a:buFont typeface="Arial" panose="020B0604020202020204" pitchFamily="34" charset="0"/>
              <a:buNone/>
            </a:pPr>
            <a:r>
              <a:rPr lang="tr-TR" altLang="tr-TR" sz="1600" dirty="0">
                <a:latin typeface="Arial Narrow" panose="020B0606020202030204" pitchFamily="34" charset="0"/>
                <a:ea typeface="+mj-ea"/>
                <a:cs typeface="+mj-cs"/>
              </a:rPr>
              <a:t>	2. Deri (emilim)</a:t>
            </a:r>
          </a:p>
          <a:p>
            <a:pPr>
              <a:lnSpc>
                <a:spcPct val="150000"/>
              </a:lnSpc>
              <a:buFont typeface="Arial" panose="020B0604020202020204" pitchFamily="34" charset="0"/>
              <a:buNone/>
            </a:pPr>
            <a:r>
              <a:rPr lang="tr-TR" altLang="tr-TR" sz="1600" dirty="0">
                <a:latin typeface="Arial Narrow" panose="020B0606020202030204" pitchFamily="34" charset="0"/>
                <a:ea typeface="+mj-ea"/>
                <a:cs typeface="+mj-cs"/>
              </a:rPr>
              <a:t>	3. Ağız (sindirim)</a:t>
            </a:r>
          </a:p>
          <a:p>
            <a:pPr>
              <a:lnSpc>
                <a:spcPct val="150000"/>
              </a:lnSpc>
              <a:buFont typeface="Arial" panose="020B0604020202020204" pitchFamily="34" charset="0"/>
              <a:buNone/>
            </a:pPr>
            <a:r>
              <a:rPr lang="tr-TR" altLang="tr-TR" sz="1600" dirty="0">
                <a:latin typeface="Arial Narrow" panose="020B0606020202030204" pitchFamily="34" charset="0"/>
                <a:ea typeface="+mj-ea"/>
                <a:cs typeface="+mj-cs"/>
              </a:rPr>
              <a:t>	Meslek hastalıklarından etkilenme lokal ya da sistemik olabilir. </a:t>
            </a:r>
            <a:r>
              <a:rPr lang="tr-TR" altLang="tr-TR" sz="1600" dirty="0">
                <a:solidFill>
                  <a:srgbClr val="FF0000"/>
                </a:solidFill>
                <a:latin typeface="Arial Narrow" panose="020B0606020202030204" pitchFamily="34" charset="0"/>
                <a:ea typeface="+mj-ea"/>
                <a:cs typeface="+mj-cs"/>
              </a:rPr>
              <a:t>Meslek hastalıkları tıbbi, hukuki ve sosyal yönü olan hastalıklardır</a:t>
            </a:r>
            <a:r>
              <a:rPr lang="tr-TR" altLang="tr-TR" sz="1600" dirty="0">
                <a:latin typeface="Arial Narrow" panose="020B0606020202030204" pitchFamily="34" charset="0"/>
                <a:ea typeface="+mj-ea"/>
                <a:cs typeface="+mj-cs"/>
              </a:rPr>
              <a:t>.</a:t>
            </a:r>
          </a:p>
          <a:p>
            <a:pPr>
              <a:lnSpc>
                <a:spcPct val="150000"/>
              </a:lnSpc>
              <a:buFont typeface="Arial" panose="020B0604020202020204" pitchFamily="34" charset="0"/>
              <a:buNone/>
            </a:pPr>
            <a:r>
              <a:rPr lang="tr-TR" altLang="tr-TR" sz="1600" dirty="0">
                <a:latin typeface="Arial Narrow" panose="020B0606020202030204" pitchFamily="34" charset="0"/>
                <a:ea typeface="+mj-ea"/>
                <a:cs typeface="+mj-cs"/>
              </a:rPr>
              <a:t>	</a:t>
            </a:r>
          </a:p>
          <a:p>
            <a:pPr>
              <a:lnSpc>
                <a:spcPct val="150000"/>
              </a:lnSpc>
              <a:buFont typeface="Arial" panose="020B0604020202020204" pitchFamily="34" charset="0"/>
              <a:buNone/>
            </a:pPr>
            <a:r>
              <a:rPr lang="tr-TR" altLang="tr-TR" sz="1600" dirty="0">
                <a:latin typeface="Arial Narrow" panose="020B0606020202030204" pitchFamily="34" charset="0"/>
                <a:ea typeface="+mj-ea"/>
                <a:cs typeface="+mj-cs"/>
              </a:rPr>
              <a:t>	Uluslararası Çalışma Örgütü tarafından hazırlanmış olan listede </a:t>
            </a:r>
            <a:r>
              <a:rPr lang="tr-TR" altLang="tr-TR" sz="1600" dirty="0">
                <a:solidFill>
                  <a:srgbClr val="FF0000"/>
                </a:solidFill>
                <a:latin typeface="Arial Narrow" panose="020B0606020202030204" pitchFamily="34" charset="0"/>
                <a:ea typeface="+mj-ea"/>
                <a:cs typeface="+mj-cs"/>
              </a:rPr>
              <a:t>meslek hastalıkları 29 başlık halinde toplamıştır</a:t>
            </a:r>
            <a:r>
              <a:rPr lang="tr-TR" altLang="tr-TR" sz="1600" dirty="0">
                <a:latin typeface="Arial Narrow" panose="020B0606020202030204" pitchFamily="34" charset="0"/>
                <a:ea typeface="+mj-ea"/>
                <a:cs typeface="+mj-cs"/>
              </a:rPr>
              <a:t>. Bu listede tozlar, çeşitli kimyasal, fiziksel ve biyolojik faktörlere bağlı olarak meydana gelen hastalıklar yer almaktadır. Türkiye'de ise meslek hastalıkları 5 ana grupta toplanmaktadır. Her grubun içinde değişik hastalıklar yer almaktadır. </a:t>
            </a:r>
          </a:p>
          <a:p>
            <a:pPr>
              <a:lnSpc>
                <a:spcPct val="150000"/>
              </a:lnSpc>
              <a:spcAft>
                <a:spcPts val="600"/>
              </a:spcAft>
              <a:buFont typeface="Arial" panose="020B0604020202020204" pitchFamily="34" charset="0"/>
              <a:buNone/>
            </a:pPr>
            <a:endParaRPr lang="tr-TR" sz="1600" dirty="0">
              <a:latin typeface="Arial Narrow" panose="020B0606020202030204" pitchFamily="34" charset="0"/>
              <a:ea typeface="+mj-ea"/>
              <a:cs typeface="+mj-cs"/>
            </a:endParaRPr>
          </a:p>
          <a:p>
            <a:pPr algn="just">
              <a:lnSpc>
                <a:spcPct val="150000"/>
              </a:lnSpc>
              <a:spcAft>
                <a:spcPts val="600"/>
              </a:spcAft>
              <a:buFont typeface="Wingdings" panose="05000000000000000000" pitchFamily="2" charset="2"/>
              <a:buChar char="Ø"/>
            </a:pPr>
            <a:endParaRPr lang="tr-TR" sz="1600" dirty="0">
              <a:latin typeface="Calibri" pitchFamily="34" charset="0"/>
              <a:cs typeface="Calibri" pitchFamily="34" charset="0"/>
            </a:endParaRPr>
          </a:p>
          <a:p>
            <a:pPr marL="0" indent="0" algn="just">
              <a:lnSpc>
                <a:spcPct val="150000"/>
              </a:lnSpc>
              <a:spcAft>
                <a:spcPts val="600"/>
              </a:spcAft>
              <a:buNone/>
            </a:pPr>
            <a:endParaRPr lang="tr-TR" sz="1600" b="1" dirty="0">
              <a:latin typeface="Calibri" pitchFamily="34" charset="0"/>
              <a:cs typeface="Calibri" pitchFamily="34" charset="0"/>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1046215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Arial Narrow" panose="020B0606020202030204" pitchFamily="34" charset="0"/>
              </a:rPr>
              <a:t>3. Meslek Hastalıklarının Sınıflanması</a:t>
            </a:r>
          </a:p>
        </p:txBody>
      </p:sp>
      <p:sp>
        <p:nvSpPr>
          <p:cNvPr id="3" name="İçerik Yer Tutucusu 2"/>
          <p:cNvSpPr>
            <a:spLocks noGrp="1"/>
          </p:cNvSpPr>
          <p:nvPr>
            <p:ph idx="1"/>
          </p:nvPr>
        </p:nvSpPr>
        <p:spPr>
          <a:xfrm>
            <a:off x="838200" y="1825625"/>
            <a:ext cx="10515600" cy="4715852"/>
          </a:xfrm>
        </p:spPr>
        <p:txBody>
          <a:bodyPr>
            <a:noAutofit/>
          </a:bodyPr>
          <a:lstStyle/>
          <a:p>
            <a:pPr>
              <a:buFont typeface="Wingdings" pitchFamily="2" charset="2"/>
              <a:buNone/>
            </a:pPr>
            <a:r>
              <a:rPr lang="tr-TR" altLang="tr-TR" sz="1600" b="1" dirty="0">
                <a:latin typeface="Arial Narrow" panose="020B0606020202030204" pitchFamily="34" charset="0"/>
                <a:ea typeface="+mj-ea"/>
                <a:cs typeface="+mj-cs"/>
              </a:rPr>
              <a:t>Meslek hastalıkları SSK Sağlık İşletmeleri Tüzüğüne göre beş ana gruba ayrılır:</a:t>
            </a:r>
            <a:br>
              <a:rPr lang="tr-TR" altLang="tr-TR" sz="1600" b="1" dirty="0">
                <a:latin typeface="Arial Narrow" panose="020B0606020202030204" pitchFamily="34" charset="0"/>
                <a:ea typeface="+mj-ea"/>
                <a:cs typeface="+mj-cs"/>
              </a:rPr>
            </a:br>
            <a:endParaRPr lang="tr-TR" altLang="tr-TR" sz="1600" b="1" dirty="0">
              <a:latin typeface="Arial Narrow" panose="020B0606020202030204" pitchFamily="34" charset="0"/>
              <a:ea typeface="+mj-ea"/>
              <a:cs typeface="+mj-cs"/>
            </a:endParaRPr>
          </a:p>
          <a:p>
            <a:pPr>
              <a:buFont typeface="Wingdings" pitchFamily="2" charset="2"/>
              <a:buNone/>
            </a:pPr>
            <a:r>
              <a:rPr lang="tr-TR" altLang="tr-TR" sz="1600" b="1" dirty="0">
                <a:latin typeface="Arial Narrow" panose="020B0606020202030204" pitchFamily="34" charset="0"/>
                <a:ea typeface="+mj-ea"/>
                <a:cs typeface="+mj-cs"/>
              </a:rPr>
              <a:t>	A-    Kimyasal maddelerle oluşan meslek hastalıkları</a:t>
            </a:r>
            <a:r>
              <a:rPr lang="tr-TR" altLang="tr-TR" sz="1600" dirty="0">
                <a:latin typeface="Arial Narrow" panose="020B0606020202030204" pitchFamily="34" charset="0"/>
                <a:ea typeface="+mj-ea"/>
                <a:cs typeface="+mj-cs"/>
              </a:rPr>
              <a:t>; kimyasal maddelerin yapısına göre 25 alt grup. Elliden fazla kimyasal maddeye bağlı olarak meydana gelen hastalıklara işaret edilmektedir.</a:t>
            </a:r>
          </a:p>
          <a:p>
            <a:pPr>
              <a:lnSpc>
                <a:spcPct val="150000"/>
              </a:lnSpc>
              <a:buFont typeface="Wingdings" pitchFamily="2" charset="2"/>
              <a:buNone/>
            </a:pPr>
            <a:r>
              <a:rPr lang="tr-TR" altLang="tr-TR" sz="1600" dirty="0">
                <a:latin typeface="Arial Narrow" panose="020B0606020202030204" pitchFamily="34" charset="0"/>
                <a:ea typeface="+mj-ea"/>
                <a:cs typeface="+mj-cs"/>
              </a:rPr>
              <a:t>	</a:t>
            </a:r>
            <a:r>
              <a:rPr lang="tr-TR" altLang="tr-TR" sz="1600" b="1" dirty="0">
                <a:latin typeface="Arial Narrow" panose="020B0606020202030204" pitchFamily="34" charset="0"/>
                <a:ea typeface="+mj-ea"/>
                <a:cs typeface="+mj-cs"/>
              </a:rPr>
              <a:t>B-    Mesleki cilt hastalıkları</a:t>
            </a:r>
            <a:r>
              <a:rPr lang="tr-TR" altLang="tr-TR" sz="1600" dirty="0">
                <a:latin typeface="Arial Narrow" panose="020B0606020202030204" pitchFamily="34" charset="0"/>
                <a:ea typeface="+mj-ea"/>
                <a:cs typeface="+mj-cs"/>
              </a:rPr>
              <a:t>; 2 gruba ayrılır. Deri kanseri ve kanser dışı deri hastalıkları yer almaktadır. </a:t>
            </a:r>
          </a:p>
          <a:p>
            <a:pPr>
              <a:lnSpc>
                <a:spcPct val="150000"/>
              </a:lnSpc>
              <a:buFont typeface="Wingdings" pitchFamily="2" charset="2"/>
              <a:buNone/>
            </a:pPr>
            <a:r>
              <a:rPr lang="tr-TR" altLang="tr-TR" sz="1600" dirty="0">
                <a:latin typeface="Arial Narrow" panose="020B0606020202030204" pitchFamily="34" charset="0"/>
                <a:ea typeface="+mj-ea"/>
                <a:cs typeface="+mj-cs"/>
              </a:rPr>
              <a:t>	</a:t>
            </a:r>
            <a:r>
              <a:rPr lang="tr-TR" altLang="tr-TR" sz="1600" b="1" dirty="0">
                <a:latin typeface="Arial Narrow" panose="020B0606020202030204" pitchFamily="34" charset="0"/>
                <a:ea typeface="+mj-ea"/>
                <a:cs typeface="+mj-cs"/>
              </a:rPr>
              <a:t>C-    </a:t>
            </a:r>
            <a:r>
              <a:rPr lang="tr-TR" altLang="tr-TR" sz="1600" b="1" dirty="0" err="1">
                <a:latin typeface="Arial Narrow" panose="020B0606020202030204" pitchFamily="34" charset="0"/>
                <a:ea typeface="+mj-ea"/>
                <a:cs typeface="+mj-cs"/>
              </a:rPr>
              <a:t>Pnömokonyozlar</a:t>
            </a:r>
            <a:r>
              <a:rPr lang="tr-TR" altLang="tr-TR" sz="1600" b="1" dirty="0">
                <a:latin typeface="Arial Narrow" panose="020B0606020202030204" pitchFamily="34" charset="0"/>
                <a:ea typeface="+mj-ea"/>
                <a:cs typeface="+mj-cs"/>
              </a:rPr>
              <a:t> ve solunum sisteminin diğer hastalıkları</a:t>
            </a:r>
            <a:r>
              <a:rPr lang="tr-TR" altLang="tr-TR" sz="1600" dirty="0">
                <a:latin typeface="Arial Narrow" panose="020B0606020202030204" pitchFamily="34" charset="0"/>
                <a:ea typeface="+mj-ea"/>
                <a:cs typeface="+mj-cs"/>
              </a:rPr>
              <a:t>; </a:t>
            </a:r>
            <a:r>
              <a:rPr lang="tr-TR" altLang="tr-TR" sz="1600" dirty="0" err="1">
                <a:latin typeface="Arial Narrow" panose="020B0606020202030204" pitchFamily="34" charset="0"/>
                <a:ea typeface="+mj-ea"/>
                <a:cs typeface="+mj-cs"/>
              </a:rPr>
              <a:t>Silikozis</a:t>
            </a:r>
            <a:r>
              <a:rPr lang="tr-TR" altLang="tr-TR" sz="1600" dirty="0">
                <a:latin typeface="Arial Narrow" panose="020B0606020202030204" pitchFamily="34" charset="0"/>
                <a:ea typeface="+mj-ea"/>
                <a:cs typeface="+mj-cs"/>
              </a:rPr>
              <a:t>, </a:t>
            </a:r>
            <a:r>
              <a:rPr lang="tr-TR" altLang="tr-TR" sz="1600" dirty="0" err="1">
                <a:latin typeface="Arial Narrow" panose="020B0606020202030204" pitchFamily="34" charset="0"/>
                <a:ea typeface="+mj-ea"/>
                <a:cs typeface="+mj-cs"/>
              </a:rPr>
              <a:t>asbestozis</a:t>
            </a:r>
            <a:r>
              <a:rPr lang="tr-TR" altLang="tr-TR" sz="1600" dirty="0">
                <a:latin typeface="Arial Narrow" panose="020B0606020202030204" pitchFamily="34" charset="0"/>
                <a:ea typeface="+mj-ea"/>
                <a:cs typeface="+mj-cs"/>
              </a:rPr>
              <a:t>, mesleksel astım, </a:t>
            </a:r>
            <a:r>
              <a:rPr lang="tr-TR" altLang="tr-TR" sz="1600" dirty="0" err="1">
                <a:latin typeface="Arial Narrow" panose="020B0606020202030204" pitchFamily="34" charset="0"/>
                <a:ea typeface="+mj-ea"/>
                <a:cs typeface="+mj-cs"/>
              </a:rPr>
              <a:t>bisinozis</a:t>
            </a:r>
            <a:r>
              <a:rPr lang="tr-TR" altLang="tr-TR" sz="1600" dirty="0">
                <a:latin typeface="Arial Narrow" panose="020B0606020202030204" pitchFamily="34" charset="0"/>
                <a:ea typeface="+mj-ea"/>
                <a:cs typeface="+mj-cs"/>
              </a:rPr>
              <a:t> gibi solunum sistemi hastalıkları bu gruptadır.</a:t>
            </a:r>
            <a:endParaRPr lang="tr-TR" sz="1600" dirty="0">
              <a:latin typeface="Arial Narrow" panose="020B0606020202030204" pitchFamily="34" charset="0"/>
              <a:ea typeface="+mj-ea"/>
              <a:cs typeface="+mj-cs"/>
            </a:endParaRPr>
          </a:p>
          <a:p>
            <a:pPr>
              <a:lnSpc>
                <a:spcPct val="150000"/>
              </a:lnSpc>
              <a:buFont typeface="Wingdings" pitchFamily="2" charset="2"/>
              <a:buNone/>
            </a:pPr>
            <a:r>
              <a:rPr lang="tr-TR" altLang="tr-TR" sz="1600" b="1" dirty="0">
                <a:latin typeface="Arial Narrow" panose="020B0606020202030204" pitchFamily="34" charset="0"/>
                <a:ea typeface="+mj-ea"/>
                <a:cs typeface="+mj-cs"/>
              </a:rPr>
              <a:t>	D-    Mesleki bulaşıcı hastalıklar; 4 alt gruba ayrılır.</a:t>
            </a:r>
            <a:br>
              <a:rPr lang="tr-TR" altLang="tr-TR" sz="1600" b="1" dirty="0">
                <a:latin typeface="Arial Narrow" panose="020B0606020202030204" pitchFamily="34" charset="0"/>
                <a:ea typeface="+mj-ea"/>
                <a:cs typeface="+mj-cs"/>
              </a:rPr>
            </a:br>
            <a:r>
              <a:rPr lang="tr-TR" altLang="tr-TR" sz="1600" dirty="0">
                <a:latin typeface="Arial Narrow" panose="020B0606020202030204" pitchFamily="34" charset="0"/>
                <a:ea typeface="+mj-ea"/>
                <a:cs typeface="+mj-cs"/>
              </a:rPr>
              <a:t>Parazit hastalıkları, tropikal hastalıklar, </a:t>
            </a:r>
            <a:r>
              <a:rPr lang="tr-TR" altLang="tr-TR" sz="1600" dirty="0" err="1">
                <a:latin typeface="Arial Narrow" panose="020B0606020202030204" pitchFamily="34" charset="0"/>
                <a:ea typeface="+mj-ea"/>
                <a:cs typeface="+mj-cs"/>
              </a:rPr>
              <a:t>zoonozlar</a:t>
            </a:r>
            <a:r>
              <a:rPr lang="tr-TR" altLang="tr-TR" sz="1600" dirty="0">
                <a:latin typeface="Arial Narrow" panose="020B0606020202030204" pitchFamily="34" charset="0"/>
                <a:ea typeface="+mj-ea"/>
                <a:cs typeface="+mj-cs"/>
              </a:rPr>
              <a:t> ve sağlık hizmetlerinde çalışanlarda görülebilecek </a:t>
            </a:r>
            <a:r>
              <a:rPr lang="tr-TR" altLang="tr-TR" sz="1600" dirty="0" err="1">
                <a:latin typeface="Arial Narrow" panose="020B0606020202030204" pitchFamily="34" charset="0"/>
                <a:ea typeface="+mj-ea"/>
                <a:cs typeface="+mj-cs"/>
              </a:rPr>
              <a:t>viral</a:t>
            </a:r>
            <a:r>
              <a:rPr lang="tr-TR" altLang="tr-TR" sz="1600" dirty="0">
                <a:latin typeface="Arial Narrow" panose="020B0606020202030204" pitchFamily="34" charset="0"/>
                <a:ea typeface="+mj-ea"/>
                <a:cs typeface="+mj-cs"/>
              </a:rPr>
              <a:t> hepatit ve tüberküloz gibi hastalıklar bu grupta yer almaktadır.</a:t>
            </a:r>
          </a:p>
          <a:p>
            <a:pPr>
              <a:lnSpc>
                <a:spcPct val="150000"/>
              </a:lnSpc>
              <a:buFont typeface="Wingdings" pitchFamily="2" charset="2"/>
              <a:buNone/>
            </a:pPr>
            <a:r>
              <a:rPr lang="tr-TR" altLang="tr-TR" sz="1600" b="1" dirty="0">
                <a:latin typeface="Arial Narrow" panose="020B0606020202030204" pitchFamily="34" charset="0"/>
                <a:ea typeface="+mj-ea"/>
                <a:cs typeface="+mj-cs"/>
              </a:rPr>
              <a:t>	E-    Fizik etkenlerle oluşan meslek hastalıkları; </a:t>
            </a:r>
            <a:r>
              <a:rPr lang="tr-TR" altLang="tr-TR" sz="1600" dirty="0">
                <a:latin typeface="Arial Narrow" panose="020B0606020202030204" pitchFamily="34" charset="0"/>
                <a:ea typeface="+mj-ea"/>
                <a:cs typeface="+mj-cs"/>
              </a:rPr>
              <a:t>12 alt gruba ayrılarak değerlendirilmektedir. Tekrarlayan travmalar, radyasyon, gürültü, basınç gibi fizik nedenli meslek hastalıkları bulunmaktadır.</a:t>
            </a:r>
            <a:r>
              <a:rPr lang="tr-TR" altLang="tr-TR" sz="1600" b="1" dirty="0">
                <a:latin typeface="Arial Narrow" panose="020B0606020202030204" pitchFamily="34" charset="0"/>
                <a:ea typeface="+mj-ea"/>
                <a:cs typeface="+mj-cs"/>
              </a:rPr>
              <a:t>	</a:t>
            </a:r>
          </a:p>
          <a:p>
            <a:pPr algn="just">
              <a:lnSpc>
                <a:spcPct val="150000"/>
              </a:lnSpc>
              <a:spcAft>
                <a:spcPts val="600"/>
              </a:spcAft>
              <a:buFont typeface="Wingdings" panose="05000000000000000000" pitchFamily="2" charset="2"/>
              <a:buChar char="Ø"/>
            </a:pPr>
            <a:endParaRPr lang="tr-TR" sz="1600" b="1"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a:p>
            <a:pPr marL="0" indent="0" algn="just">
              <a:lnSpc>
                <a:spcPct val="150000"/>
              </a:lnSpc>
              <a:spcAft>
                <a:spcPts val="600"/>
              </a:spcAft>
              <a:buNone/>
            </a:pPr>
            <a:endParaRPr lang="tr-TR" sz="1600" dirty="0">
              <a:latin typeface="Arial Narrow" panose="020B0606020202030204" pitchFamily="34" charset="0"/>
              <a:ea typeface="+mj-ea"/>
              <a:cs typeface="+mj-cs"/>
            </a:endParaRPr>
          </a:p>
        </p:txBody>
      </p:sp>
    </p:spTree>
    <p:extLst>
      <p:ext uri="{BB962C8B-B14F-4D97-AF65-F5344CB8AC3E}">
        <p14:creationId xmlns:p14="http://schemas.microsoft.com/office/powerpoint/2010/main" val="13155935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2010</TotalTime>
  <Words>2107</Words>
  <Application>Microsoft Office PowerPoint</Application>
  <PresentationFormat>Geniş ekran</PresentationFormat>
  <Paragraphs>216</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Arial Narrow</vt:lpstr>
      <vt:lpstr>Calibri</vt:lpstr>
      <vt:lpstr>Calibri Light</vt:lpstr>
      <vt:lpstr>Wingdings</vt:lpstr>
      <vt:lpstr>Office Teması</vt:lpstr>
      <vt:lpstr>MESLEK HASTALIKLARI SİGORTASI</vt:lpstr>
      <vt:lpstr>KONU BAŞLIKLARI</vt:lpstr>
      <vt:lpstr>1. Meslek Hastalığı Nedir ?</vt:lpstr>
      <vt:lpstr>1. Meslek Hastalığı Nedir ?</vt:lpstr>
      <vt:lpstr>1. Meslek Hastalığı Nedir ?</vt:lpstr>
      <vt:lpstr>1. Meslek Hastalığı Nedir ?</vt:lpstr>
      <vt:lpstr>1. Meslek Hastalığı Nedir ?</vt:lpstr>
      <vt:lpstr>2. Meslek Hastalığına Neden Olan Etkenin Vücuda Giriş Yolları</vt:lpstr>
      <vt:lpstr>3. Meslek Hastalıklarının Sınıflanması</vt:lpstr>
      <vt:lpstr>4. Meslek Hastalıkları Tanısının Konulması</vt:lpstr>
      <vt:lpstr>4. Meslek Hastalıkları Tanısının Konulması</vt:lpstr>
      <vt:lpstr>4. Meslek Hastalıkları Tanısının Konulması</vt:lpstr>
      <vt:lpstr>4. Meslek Hastalıkları Tanısının Konulması</vt:lpstr>
      <vt:lpstr>4. Meslek Hastalıkları Tanısının Konulması</vt:lpstr>
      <vt:lpstr>5. Meslek Hastalıklarının Önlenmesi İçin Yapılacak Çalışmalar</vt:lpstr>
      <vt:lpstr>5.1. Çalışanlara Yönelik Çalışmalar</vt:lpstr>
      <vt:lpstr>5.1. Çalışanlara Yönelik Çalışmalar</vt:lpstr>
      <vt:lpstr>5.1. Çalışanlara Yönelik Çalışmalar</vt:lpstr>
      <vt:lpstr>5.2. İşyerine Yönelik Çalışmalar</vt:lpstr>
      <vt:lpstr>5.2. İşyerine Yönelik Çalışmalar</vt:lpstr>
      <vt:lpstr>5.3. Çevreye Yönelik Çalışmalar</vt:lpstr>
      <vt:lpstr>5.3. Çevreye Yönelik Çalışmalar</vt:lpstr>
      <vt:lpstr>6. Meslek Hastalıklarının Hukuksal Boyutu</vt:lpstr>
      <vt:lpstr>6. Meslek Hastalığın Unsurları</vt:lpstr>
      <vt:lpstr>Meslek Hastalığının Kuruma Bildirilmesi (m.13)</vt:lpstr>
      <vt:lpstr>6. Meslek Hastalıklarının Hukuksal Boyutu</vt:lpstr>
      <vt:lpstr>6. Meslek Hasatlığı Halinde Kurumun Rücu Hakkı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UZEM - Part 1</dc:creator>
  <cp:lastModifiedBy>Fatih Serbest</cp:lastModifiedBy>
  <cp:revision>275</cp:revision>
  <dcterms:created xsi:type="dcterms:W3CDTF">2016-06-28T08:34:33Z</dcterms:created>
  <dcterms:modified xsi:type="dcterms:W3CDTF">2022-12-12T12:21:08Z</dcterms:modified>
</cp:coreProperties>
</file>