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handoutMasterIdLst>
    <p:handoutMasterId r:id="rId54"/>
  </p:handoutMasterIdLst>
  <p:sldIdLst>
    <p:sldId id="309"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7" autoAdjust="0"/>
  </p:normalViewPr>
  <p:slideViewPr>
    <p:cSldViewPr>
      <p:cViewPr varScale="1">
        <p:scale>
          <a:sx n="82" d="100"/>
          <a:sy n="82" d="100"/>
        </p:scale>
        <p:origin x="74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7" d="100"/>
          <a:sy n="87" d="100"/>
        </p:scale>
        <p:origin x="2796"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4D3E8776-AB09-4EDC-BA1D-EF4E5378F24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EC0ED28E-E00B-48F0-8DCE-0A0CDD4EA5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AD1730A-0A11-42E7-8CE9-6123E48B2DB5}" type="datetimeFigureOut">
              <a:rPr lang="tr-TR" smtClean="0"/>
              <a:t>9.10.2022</a:t>
            </a:fld>
            <a:endParaRPr lang="tr-TR"/>
          </a:p>
        </p:txBody>
      </p:sp>
      <p:sp>
        <p:nvSpPr>
          <p:cNvPr id="4" name="Alt Bilgi Yer Tutucusu 3">
            <a:extLst>
              <a:ext uri="{FF2B5EF4-FFF2-40B4-BE49-F238E27FC236}">
                <a16:creationId xmlns:a16="http://schemas.microsoft.com/office/drawing/2014/main" id="{C7EB4F14-AF67-4617-94A3-B44E02F4699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id="{B1031D0F-BB1A-45A1-BB38-B8B30A1B3E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A86F970-FFD7-4C47-8F4E-4A357BFA8F9B}" type="slidenum">
              <a:rPr lang="tr-TR" smtClean="0"/>
              <a:t>‹#›</a:t>
            </a:fld>
            <a:endParaRPr lang="tr-TR"/>
          </a:p>
        </p:txBody>
      </p:sp>
    </p:spTree>
    <p:extLst>
      <p:ext uri="{BB962C8B-B14F-4D97-AF65-F5344CB8AC3E}">
        <p14:creationId xmlns:p14="http://schemas.microsoft.com/office/powerpoint/2010/main" val="12275735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8BC023-C5FE-4356-BBDE-A458D100768B}" type="datetimeFigureOut">
              <a:rPr lang="tr-TR" smtClean="0"/>
              <a:t>9.10.2022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6EE31B-7778-4A0D-A344-E857ED2AA0C8}" type="slidenum">
              <a:rPr lang="tr-TR" smtClean="0"/>
              <a:t>‹#›</a:t>
            </a:fld>
            <a:endParaRPr lang="tr-TR"/>
          </a:p>
        </p:txBody>
      </p:sp>
    </p:spTree>
    <p:extLst>
      <p:ext uri="{BB962C8B-B14F-4D97-AF65-F5344CB8AC3E}">
        <p14:creationId xmlns:p14="http://schemas.microsoft.com/office/powerpoint/2010/main" val="3387912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id="{7487D298-1B85-4809-8876-81D3304E2AC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BC37AB5C-7F07-47D8-A788-722AAEF2B7EA}"/>
              </a:ext>
            </a:extLst>
          </p:cNvPr>
          <p:cNvSpPr>
            <a:spLocks noGrp="1"/>
          </p:cNvSpPr>
          <p:nvPr>
            <p:ph type="ctrTitle"/>
          </p:nvPr>
        </p:nvSpPr>
        <p:spPr>
          <a:xfrm>
            <a:off x="1143000" y="1122363"/>
            <a:ext cx="6858000" cy="2387600"/>
          </a:xfrm>
        </p:spPr>
        <p:txBody>
          <a:bodyPr anchor="b"/>
          <a:lstStyle>
            <a:lvl1pPr algn="ctr">
              <a:defRPr sz="6000"/>
            </a:lvl1pPr>
          </a:lstStyle>
          <a:p>
            <a:r>
              <a:rPr lang="tr-TR"/>
              <a:t>Asıl başlık stili için tıklatın</a:t>
            </a:r>
          </a:p>
        </p:txBody>
      </p:sp>
      <p:sp>
        <p:nvSpPr>
          <p:cNvPr id="3" name="Alt Başlık 2">
            <a:extLst>
              <a:ext uri="{FF2B5EF4-FFF2-40B4-BE49-F238E27FC236}">
                <a16:creationId xmlns:a16="http://schemas.microsoft.com/office/drawing/2014/main" id="{E335F604-7929-4CDE-8A84-087B8DAF0D5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a:extLst>
              <a:ext uri="{FF2B5EF4-FFF2-40B4-BE49-F238E27FC236}">
                <a16:creationId xmlns:a16="http://schemas.microsoft.com/office/drawing/2014/main" id="{2D46F884-D715-4ED2-875E-08FBCF8ADFA7}"/>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id="{A4BE28AE-7438-4147-A44D-FD6BBB5AF783}"/>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id="{FF8D3C9B-FEDD-4309-A91C-9CA1AC6827F8}"/>
              </a:ext>
            </a:extLst>
          </p:cNvPr>
          <p:cNvSpPr>
            <a:spLocks noGrp="1"/>
          </p:cNvSpPr>
          <p:nvPr>
            <p:ph type="sldNum" sz="quarter" idx="12"/>
          </p:nvPr>
        </p:nvSpPr>
        <p:spPr/>
        <p:txBody>
          <a:bodyPr/>
          <a:lstStyle>
            <a:lvl1pPr>
              <a:defRPr/>
            </a:lvl1pPr>
          </a:lstStyle>
          <a:p>
            <a:fld id="{7CAA2947-FA5D-453E-83C0-691EA497C3A3}" type="slidenum">
              <a:rPr lang="tr-TR" altLang="tr-TR"/>
              <a:pPr/>
              <a:t>‹#›</a:t>
            </a:fld>
            <a:endParaRPr lang="tr-TR" altLang="tr-TR"/>
          </a:p>
        </p:txBody>
      </p:sp>
    </p:spTree>
    <p:extLst>
      <p:ext uri="{BB962C8B-B14F-4D97-AF65-F5344CB8AC3E}">
        <p14:creationId xmlns:p14="http://schemas.microsoft.com/office/powerpoint/2010/main" val="2530986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id="{88F26E1D-B5D5-467D-A732-7F9CA8F46E2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2D9801B3-D8C9-443D-AFA1-C8E352C699AD}"/>
              </a:ext>
            </a:extLst>
          </p:cNvPr>
          <p:cNvSpPr>
            <a:spLocks noGrp="1"/>
          </p:cNvSpPr>
          <p:nvPr>
            <p:ph type="title"/>
          </p:nvPr>
        </p:nvSpPr>
        <p:spPr/>
        <p:txBody>
          <a:bodyPr/>
          <a:lstStyle/>
          <a:p>
            <a:r>
              <a:rPr lang="tr-TR"/>
              <a:t>Asıl başlık stili için tıklatın</a:t>
            </a:r>
          </a:p>
        </p:txBody>
      </p:sp>
      <p:sp>
        <p:nvSpPr>
          <p:cNvPr id="3" name="Dikey Metin Yer Tutucusu 2">
            <a:extLst>
              <a:ext uri="{FF2B5EF4-FFF2-40B4-BE49-F238E27FC236}">
                <a16:creationId xmlns:a16="http://schemas.microsoft.com/office/drawing/2014/main" id="{9212BA58-6D5E-45A1-8BB2-B58B764336DF}"/>
              </a:ext>
            </a:extLst>
          </p:cNvPr>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D7FAAEB-FF59-4AF9-B9AB-AEEDBF0FA107}"/>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id="{6A03263D-EBFC-4F3E-85B8-443336C1AA6C}"/>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id="{65D55F20-03AF-4AD6-857E-596F2A931DB3}"/>
              </a:ext>
            </a:extLst>
          </p:cNvPr>
          <p:cNvSpPr>
            <a:spLocks noGrp="1"/>
          </p:cNvSpPr>
          <p:nvPr>
            <p:ph type="sldNum" sz="quarter" idx="12"/>
          </p:nvPr>
        </p:nvSpPr>
        <p:spPr/>
        <p:txBody>
          <a:bodyPr/>
          <a:lstStyle>
            <a:lvl1pPr>
              <a:defRPr/>
            </a:lvl1pPr>
          </a:lstStyle>
          <a:p>
            <a:fld id="{6E67DD90-68E9-4A4B-ABDD-0E8BBEF178D2}" type="slidenum">
              <a:rPr lang="tr-TR" altLang="tr-TR"/>
              <a:pPr/>
              <a:t>‹#›</a:t>
            </a:fld>
            <a:endParaRPr lang="tr-TR" altLang="tr-TR"/>
          </a:p>
        </p:txBody>
      </p:sp>
    </p:spTree>
    <p:extLst>
      <p:ext uri="{BB962C8B-B14F-4D97-AF65-F5344CB8AC3E}">
        <p14:creationId xmlns:p14="http://schemas.microsoft.com/office/powerpoint/2010/main" val="1872628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id="{5C8FEA4F-139E-4BFA-9857-260A0F744E7C}"/>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Dikey Başlık 1">
            <a:extLst>
              <a:ext uri="{FF2B5EF4-FFF2-40B4-BE49-F238E27FC236}">
                <a16:creationId xmlns:a16="http://schemas.microsoft.com/office/drawing/2014/main" id="{F60D4DFA-8B07-484B-89F1-D97C917C1B9D}"/>
              </a:ext>
            </a:extLst>
          </p:cNvPr>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a:extLst>
              <a:ext uri="{FF2B5EF4-FFF2-40B4-BE49-F238E27FC236}">
                <a16:creationId xmlns:a16="http://schemas.microsoft.com/office/drawing/2014/main" id="{6407E197-D18E-4AAA-98CB-38D89A2A056D}"/>
              </a:ext>
            </a:extLst>
          </p:cNvPr>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0C9DE15-502A-4510-8FD4-702426956D5B}"/>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id="{AF428F35-1D3B-46A8-B02C-CB5D1125A4A0}"/>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id="{4DCC5110-F755-4AD6-805D-EAA8F7CED855}"/>
              </a:ext>
            </a:extLst>
          </p:cNvPr>
          <p:cNvSpPr>
            <a:spLocks noGrp="1"/>
          </p:cNvSpPr>
          <p:nvPr>
            <p:ph type="sldNum" sz="quarter" idx="12"/>
          </p:nvPr>
        </p:nvSpPr>
        <p:spPr/>
        <p:txBody>
          <a:bodyPr/>
          <a:lstStyle>
            <a:lvl1pPr>
              <a:defRPr/>
            </a:lvl1pPr>
          </a:lstStyle>
          <a:p>
            <a:fld id="{55CA82F0-B3AF-4CB7-97F8-ACD6140A6373}" type="slidenum">
              <a:rPr lang="tr-TR" altLang="tr-TR"/>
              <a:pPr/>
              <a:t>‹#›</a:t>
            </a:fld>
            <a:endParaRPr lang="tr-TR" altLang="tr-TR"/>
          </a:p>
        </p:txBody>
      </p:sp>
    </p:spTree>
    <p:extLst>
      <p:ext uri="{BB962C8B-B14F-4D97-AF65-F5344CB8AC3E}">
        <p14:creationId xmlns:p14="http://schemas.microsoft.com/office/powerpoint/2010/main" val="32478438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id="{9B78E955-A148-4354-AE04-7503133F735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42D4F82A-8FE9-41CF-A790-97BBBD58FF37}"/>
              </a:ext>
            </a:extLst>
          </p:cNvPr>
          <p:cNvSpPr>
            <a:spLocks noGrp="1"/>
          </p:cNvSpPr>
          <p:nvPr>
            <p:ph type="title"/>
          </p:nvPr>
        </p:nvSpPr>
        <p:spPr/>
        <p:txBody>
          <a:bodyPr/>
          <a:lstStyle/>
          <a:p>
            <a:r>
              <a:rPr lang="tr-TR"/>
              <a:t>Asıl başlık stili için tıklatın</a:t>
            </a:r>
          </a:p>
        </p:txBody>
      </p:sp>
      <p:sp>
        <p:nvSpPr>
          <p:cNvPr id="3" name="İçerik Yer Tutucusu 2">
            <a:extLst>
              <a:ext uri="{FF2B5EF4-FFF2-40B4-BE49-F238E27FC236}">
                <a16:creationId xmlns:a16="http://schemas.microsoft.com/office/drawing/2014/main" id="{16F19FC7-2638-4BB7-A0CC-8A82FB887288}"/>
              </a:ext>
            </a:extLst>
          </p:cNvPr>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A90686B-8279-46FB-B41F-E98E2231DC81}"/>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id="{9FDBFD0C-237B-4504-989F-BF2E7774E579}"/>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id="{58678693-2296-4922-804D-9180843CA3E7}"/>
              </a:ext>
            </a:extLst>
          </p:cNvPr>
          <p:cNvSpPr>
            <a:spLocks noGrp="1"/>
          </p:cNvSpPr>
          <p:nvPr>
            <p:ph type="sldNum" sz="quarter" idx="12"/>
          </p:nvPr>
        </p:nvSpPr>
        <p:spPr/>
        <p:txBody>
          <a:bodyPr/>
          <a:lstStyle>
            <a:lvl1pPr>
              <a:defRPr/>
            </a:lvl1pPr>
          </a:lstStyle>
          <a:p>
            <a:fld id="{5FDAFA7B-F565-4E90-89BF-5854C230462A}" type="slidenum">
              <a:rPr lang="tr-TR" altLang="tr-TR"/>
              <a:pPr/>
              <a:t>‹#›</a:t>
            </a:fld>
            <a:endParaRPr lang="tr-TR" altLang="tr-TR"/>
          </a:p>
        </p:txBody>
      </p:sp>
    </p:spTree>
    <p:extLst>
      <p:ext uri="{BB962C8B-B14F-4D97-AF65-F5344CB8AC3E}">
        <p14:creationId xmlns:p14="http://schemas.microsoft.com/office/powerpoint/2010/main" val="1929962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5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6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7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8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id="{44F11540-A512-4E5B-A3F1-95331763FF8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747B5DBF-EBBA-480D-A9DC-A7E1021486F1}"/>
              </a:ext>
            </a:extLst>
          </p:cNvPr>
          <p:cNvSpPr>
            <a:spLocks noGrp="1"/>
          </p:cNvSpPr>
          <p:nvPr>
            <p:ph type="title"/>
          </p:nvPr>
        </p:nvSpPr>
        <p:spPr>
          <a:xfrm>
            <a:off x="623888" y="1709738"/>
            <a:ext cx="7886700" cy="2852737"/>
          </a:xfrm>
        </p:spPr>
        <p:txBody>
          <a:bodyPr anchor="b"/>
          <a:lstStyle>
            <a:lvl1pPr>
              <a:defRPr sz="6000"/>
            </a:lvl1pPr>
          </a:lstStyle>
          <a:p>
            <a:r>
              <a:rPr lang="tr-TR"/>
              <a:t>Asıl başlık stili için tıklatın</a:t>
            </a:r>
          </a:p>
        </p:txBody>
      </p:sp>
      <p:sp>
        <p:nvSpPr>
          <p:cNvPr id="3" name="Metin Yer Tutucusu 2">
            <a:extLst>
              <a:ext uri="{FF2B5EF4-FFF2-40B4-BE49-F238E27FC236}">
                <a16:creationId xmlns:a16="http://schemas.microsoft.com/office/drawing/2014/main" id="{1C006CE3-0AD1-413F-909C-F58E44CAEEB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a:t>Asıl metin stillerini düzenlemek için tıklatın</a:t>
            </a:r>
          </a:p>
        </p:txBody>
      </p:sp>
      <p:sp>
        <p:nvSpPr>
          <p:cNvPr id="4" name="Veri Yer Tutucusu 3">
            <a:extLst>
              <a:ext uri="{FF2B5EF4-FFF2-40B4-BE49-F238E27FC236}">
                <a16:creationId xmlns:a16="http://schemas.microsoft.com/office/drawing/2014/main" id="{4EB13188-DE1D-4E11-8057-0402AED49731}"/>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id="{E74A2D2F-79BB-400E-AA0F-B8760CBC77BA}"/>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id="{769E4D60-8FE9-4979-A580-405515C0EAF7}"/>
              </a:ext>
            </a:extLst>
          </p:cNvPr>
          <p:cNvSpPr>
            <a:spLocks noGrp="1"/>
          </p:cNvSpPr>
          <p:nvPr>
            <p:ph type="sldNum" sz="quarter" idx="12"/>
          </p:nvPr>
        </p:nvSpPr>
        <p:spPr/>
        <p:txBody>
          <a:bodyPr/>
          <a:lstStyle>
            <a:lvl1pPr>
              <a:defRPr/>
            </a:lvl1pPr>
          </a:lstStyle>
          <a:p>
            <a:fld id="{2D72CB6F-A420-4BBF-ACAC-AB0D809A336D}" type="slidenum">
              <a:rPr lang="tr-TR" altLang="tr-TR"/>
              <a:pPr/>
              <a:t>‹#›</a:t>
            </a:fld>
            <a:endParaRPr lang="tr-TR" altLang="tr-TR"/>
          </a:p>
        </p:txBody>
      </p:sp>
    </p:spTree>
    <p:extLst>
      <p:ext uri="{BB962C8B-B14F-4D97-AF65-F5344CB8AC3E}">
        <p14:creationId xmlns:p14="http://schemas.microsoft.com/office/powerpoint/2010/main" val="8352001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9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0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1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2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3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4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5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6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7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8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4" descr="sunu">
            <a:extLst>
              <a:ext uri="{FF2B5EF4-FFF2-40B4-BE49-F238E27FC236}">
                <a16:creationId xmlns:a16="http://schemas.microsoft.com/office/drawing/2014/main" id="{CCAFC7C3-4533-4FB6-8C78-99A4DB9E3D7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30FE0336-BADE-47BD-BE6A-990E6F66DC40}"/>
              </a:ext>
            </a:extLst>
          </p:cNvPr>
          <p:cNvSpPr>
            <a:spLocks noGrp="1"/>
          </p:cNvSpPr>
          <p:nvPr>
            <p:ph type="title"/>
          </p:nvPr>
        </p:nvSpPr>
        <p:spPr/>
        <p:txBody>
          <a:bodyPr/>
          <a:lstStyle/>
          <a:p>
            <a:r>
              <a:rPr lang="tr-TR"/>
              <a:t>Asıl başlık stili için tıklatın</a:t>
            </a:r>
          </a:p>
        </p:txBody>
      </p:sp>
      <p:sp>
        <p:nvSpPr>
          <p:cNvPr id="3" name="İçerik Yer Tutucusu 2">
            <a:extLst>
              <a:ext uri="{FF2B5EF4-FFF2-40B4-BE49-F238E27FC236}">
                <a16:creationId xmlns:a16="http://schemas.microsoft.com/office/drawing/2014/main" id="{3F923556-F8E4-4F08-A1F2-94F024C0FCA6}"/>
              </a:ext>
            </a:extLst>
          </p:cNvPr>
          <p:cNvSpPr>
            <a:spLocks noGrp="1"/>
          </p:cNvSpPr>
          <p:nvPr>
            <p:ph sz="half" idx="1"/>
          </p:nvPr>
        </p:nvSpPr>
        <p:spPr>
          <a:xfrm>
            <a:off x="457200" y="1600200"/>
            <a:ext cx="4038600" cy="452596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3FB7E4D-A16F-488A-B333-8301C72390D0}"/>
              </a:ext>
            </a:extLst>
          </p:cNvPr>
          <p:cNvSpPr>
            <a:spLocks noGrp="1"/>
          </p:cNvSpPr>
          <p:nvPr>
            <p:ph sz="half" idx="2"/>
          </p:nvPr>
        </p:nvSpPr>
        <p:spPr>
          <a:xfrm>
            <a:off x="4648200" y="1600200"/>
            <a:ext cx="4038600" cy="452596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9A7BDA5-F376-4683-8C4B-CD8AFEAE35DB}"/>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a16="http://schemas.microsoft.com/office/drawing/2014/main" id="{15C91FAC-9B81-4CA7-A8E8-8F116CFF90BA}"/>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a16="http://schemas.microsoft.com/office/drawing/2014/main" id="{2C3AE39E-7FA5-490C-9137-88B17FB40CCB}"/>
              </a:ext>
            </a:extLst>
          </p:cNvPr>
          <p:cNvSpPr>
            <a:spLocks noGrp="1"/>
          </p:cNvSpPr>
          <p:nvPr>
            <p:ph type="sldNum" sz="quarter" idx="12"/>
          </p:nvPr>
        </p:nvSpPr>
        <p:spPr/>
        <p:txBody>
          <a:bodyPr/>
          <a:lstStyle>
            <a:lvl1pPr>
              <a:defRPr/>
            </a:lvl1pPr>
          </a:lstStyle>
          <a:p>
            <a:fld id="{E3D0633C-18C6-44E5-9903-E97B7A49D340}" type="slidenum">
              <a:rPr lang="tr-TR" altLang="tr-TR"/>
              <a:pPr/>
              <a:t>‹#›</a:t>
            </a:fld>
            <a:endParaRPr lang="tr-TR" altLang="tr-TR"/>
          </a:p>
        </p:txBody>
      </p:sp>
    </p:spTree>
    <p:extLst>
      <p:ext uri="{BB962C8B-B14F-4D97-AF65-F5344CB8AC3E}">
        <p14:creationId xmlns:p14="http://schemas.microsoft.com/office/powerpoint/2010/main" val="160436343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9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30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1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32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3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34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35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36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37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38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4" descr="sunu">
            <a:extLst>
              <a:ext uri="{FF2B5EF4-FFF2-40B4-BE49-F238E27FC236}">
                <a16:creationId xmlns:a16="http://schemas.microsoft.com/office/drawing/2014/main" id="{050BA558-371F-47B7-8FA6-502B03CDF3F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75389893-28F9-455C-A1FC-27E27109A98A}"/>
              </a:ext>
            </a:extLst>
          </p:cNvPr>
          <p:cNvSpPr>
            <a:spLocks noGrp="1"/>
          </p:cNvSpPr>
          <p:nvPr>
            <p:ph type="title"/>
          </p:nvPr>
        </p:nvSpPr>
        <p:spPr>
          <a:xfrm>
            <a:off x="630238" y="365125"/>
            <a:ext cx="7886700" cy="1325563"/>
          </a:xfrm>
        </p:spPr>
        <p:txBody>
          <a:bodyPr/>
          <a:lstStyle/>
          <a:p>
            <a:r>
              <a:rPr lang="tr-TR"/>
              <a:t>Asıl başlık stili için tıklatın</a:t>
            </a:r>
          </a:p>
        </p:txBody>
      </p:sp>
      <p:sp>
        <p:nvSpPr>
          <p:cNvPr id="3" name="Metin Yer Tutucusu 2">
            <a:extLst>
              <a:ext uri="{FF2B5EF4-FFF2-40B4-BE49-F238E27FC236}">
                <a16:creationId xmlns:a16="http://schemas.microsoft.com/office/drawing/2014/main" id="{50662EFB-E91A-4B3A-B747-69A34EF5D44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a:extLst>
              <a:ext uri="{FF2B5EF4-FFF2-40B4-BE49-F238E27FC236}">
                <a16:creationId xmlns:a16="http://schemas.microsoft.com/office/drawing/2014/main" id="{B7A13075-96FD-4858-A466-15ABF643609F}"/>
              </a:ext>
            </a:extLst>
          </p:cNvPr>
          <p:cNvSpPr>
            <a:spLocks noGrp="1"/>
          </p:cNvSpPr>
          <p:nvPr>
            <p:ph sz="half" idx="2"/>
          </p:nvPr>
        </p:nvSpPr>
        <p:spPr>
          <a:xfrm>
            <a:off x="630238" y="2505075"/>
            <a:ext cx="386873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0984A82-D9D3-4F89-9465-A05B70E7DDB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a:extLst>
              <a:ext uri="{FF2B5EF4-FFF2-40B4-BE49-F238E27FC236}">
                <a16:creationId xmlns:a16="http://schemas.microsoft.com/office/drawing/2014/main" id="{087132E1-2F48-4174-8193-87E5C0AE16F1}"/>
              </a:ext>
            </a:extLst>
          </p:cNvPr>
          <p:cNvSpPr>
            <a:spLocks noGrp="1"/>
          </p:cNvSpPr>
          <p:nvPr>
            <p:ph sz="quarter" idx="4"/>
          </p:nvPr>
        </p:nvSpPr>
        <p:spPr>
          <a:xfrm>
            <a:off x="4629150" y="2505075"/>
            <a:ext cx="38877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58A4AAA-F04A-482D-8287-F06E79205EB1}"/>
              </a:ext>
            </a:extLst>
          </p:cNvPr>
          <p:cNvSpPr>
            <a:spLocks noGrp="1"/>
          </p:cNvSpPr>
          <p:nvPr>
            <p:ph type="dt" sz="half" idx="10"/>
          </p:nvPr>
        </p:nvSpPr>
        <p:spPr/>
        <p:txBody>
          <a:bodyPr/>
          <a:lstStyle>
            <a:lvl1pPr>
              <a:defRPr/>
            </a:lvl1pPr>
          </a:lstStyle>
          <a:p>
            <a:endParaRPr lang="tr-TR" altLang="tr-TR"/>
          </a:p>
        </p:txBody>
      </p:sp>
      <p:sp>
        <p:nvSpPr>
          <p:cNvPr id="8" name="Alt Bilgi Yer Tutucusu 7">
            <a:extLst>
              <a:ext uri="{FF2B5EF4-FFF2-40B4-BE49-F238E27FC236}">
                <a16:creationId xmlns:a16="http://schemas.microsoft.com/office/drawing/2014/main" id="{05471C06-8301-417F-A2AF-1B2E754EBC94}"/>
              </a:ext>
            </a:extLst>
          </p:cNvPr>
          <p:cNvSpPr>
            <a:spLocks noGrp="1"/>
          </p:cNvSpPr>
          <p:nvPr>
            <p:ph type="ftr" sz="quarter" idx="11"/>
          </p:nvPr>
        </p:nvSpPr>
        <p:spPr/>
        <p:txBody>
          <a:bodyPr/>
          <a:lstStyle>
            <a:lvl1pPr>
              <a:defRPr/>
            </a:lvl1pPr>
          </a:lstStyle>
          <a:p>
            <a:endParaRPr lang="tr-TR" altLang="tr-TR"/>
          </a:p>
        </p:txBody>
      </p:sp>
      <p:sp>
        <p:nvSpPr>
          <p:cNvPr id="9" name="Slayt Numarası Yer Tutucusu 8">
            <a:extLst>
              <a:ext uri="{FF2B5EF4-FFF2-40B4-BE49-F238E27FC236}">
                <a16:creationId xmlns:a16="http://schemas.microsoft.com/office/drawing/2014/main" id="{1B2A6F5A-071A-404C-BF92-792C691066CB}"/>
              </a:ext>
            </a:extLst>
          </p:cNvPr>
          <p:cNvSpPr>
            <a:spLocks noGrp="1"/>
          </p:cNvSpPr>
          <p:nvPr>
            <p:ph type="sldNum" sz="quarter" idx="12"/>
          </p:nvPr>
        </p:nvSpPr>
        <p:spPr/>
        <p:txBody>
          <a:bodyPr/>
          <a:lstStyle>
            <a:lvl1pPr>
              <a:defRPr/>
            </a:lvl1pPr>
          </a:lstStyle>
          <a:p>
            <a:fld id="{8D3AF721-B687-4810-AD40-7C70B07FDF3E}" type="slidenum">
              <a:rPr lang="tr-TR" altLang="tr-TR"/>
              <a:pPr/>
              <a:t>‹#›</a:t>
            </a:fld>
            <a:endParaRPr lang="tr-TR" altLang="tr-TR"/>
          </a:p>
        </p:txBody>
      </p:sp>
    </p:spTree>
    <p:extLst>
      <p:ext uri="{BB962C8B-B14F-4D97-AF65-F5344CB8AC3E}">
        <p14:creationId xmlns:p14="http://schemas.microsoft.com/office/powerpoint/2010/main" val="27916543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39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40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41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42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43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44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45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46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47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48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1FB983A-9774-46FC-AB7D-63F42A520EF6}"/>
              </a:ext>
            </a:extLst>
          </p:cNvPr>
          <p:cNvSpPr>
            <a:spLocks noGrp="1"/>
          </p:cNvSpPr>
          <p:nvPr>
            <p:ph type="title"/>
          </p:nvPr>
        </p:nvSpPr>
        <p:spPr/>
        <p:txBody>
          <a:bodyPr/>
          <a:lstStyle/>
          <a:p>
            <a:r>
              <a:rPr lang="tr-TR"/>
              <a:t>Asıl başlık stili için tıklatın</a:t>
            </a:r>
          </a:p>
        </p:txBody>
      </p:sp>
      <p:sp>
        <p:nvSpPr>
          <p:cNvPr id="3" name="Veri Yer Tutucusu 2">
            <a:extLst>
              <a:ext uri="{FF2B5EF4-FFF2-40B4-BE49-F238E27FC236}">
                <a16:creationId xmlns:a16="http://schemas.microsoft.com/office/drawing/2014/main" id="{56674E93-5FA3-45AB-A711-AED667B253D9}"/>
              </a:ext>
            </a:extLst>
          </p:cNvPr>
          <p:cNvSpPr>
            <a:spLocks noGrp="1"/>
          </p:cNvSpPr>
          <p:nvPr>
            <p:ph type="dt" sz="half" idx="10"/>
          </p:nvPr>
        </p:nvSpPr>
        <p:spPr/>
        <p:txBody>
          <a:bodyPr/>
          <a:lstStyle>
            <a:lvl1pPr>
              <a:defRPr/>
            </a:lvl1pPr>
          </a:lstStyle>
          <a:p>
            <a:endParaRPr lang="tr-TR" altLang="tr-TR"/>
          </a:p>
        </p:txBody>
      </p:sp>
      <p:sp>
        <p:nvSpPr>
          <p:cNvPr id="4" name="Alt Bilgi Yer Tutucusu 3">
            <a:extLst>
              <a:ext uri="{FF2B5EF4-FFF2-40B4-BE49-F238E27FC236}">
                <a16:creationId xmlns:a16="http://schemas.microsoft.com/office/drawing/2014/main" id="{DE1F7518-33CD-4404-9F63-A885FF394200}"/>
              </a:ext>
            </a:extLst>
          </p:cNvPr>
          <p:cNvSpPr>
            <a:spLocks noGrp="1"/>
          </p:cNvSpPr>
          <p:nvPr>
            <p:ph type="ftr" sz="quarter" idx="11"/>
          </p:nvPr>
        </p:nvSpPr>
        <p:spPr/>
        <p:txBody>
          <a:bodyPr/>
          <a:lstStyle>
            <a:lvl1pPr>
              <a:defRPr/>
            </a:lvl1pPr>
          </a:lstStyle>
          <a:p>
            <a:endParaRPr lang="tr-TR" altLang="tr-TR"/>
          </a:p>
        </p:txBody>
      </p:sp>
      <p:sp>
        <p:nvSpPr>
          <p:cNvPr id="5" name="Slayt Numarası Yer Tutucusu 4">
            <a:extLst>
              <a:ext uri="{FF2B5EF4-FFF2-40B4-BE49-F238E27FC236}">
                <a16:creationId xmlns:a16="http://schemas.microsoft.com/office/drawing/2014/main" id="{BE3031B0-4789-45E8-A840-3AACBB04191D}"/>
              </a:ext>
            </a:extLst>
          </p:cNvPr>
          <p:cNvSpPr>
            <a:spLocks noGrp="1"/>
          </p:cNvSpPr>
          <p:nvPr>
            <p:ph type="sldNum" sz="quarter" idx="12"/>
          </p:nvPr>
        </p:nvSpPr>
        <p:spPr/>
        <p:txBody>
          <a:bodyPr/>
          <a:lstStyle>
            <a:lvl1pPr>
              <a:defRPr/>
            </a:lvl1pPr>
          </a:lstStyle>
          <a:p>
            <a:fld id="{5DBCE01B-BC79-4EBF-AABB-9049824FFFEA}" type="slidenum">
              <a:rPr lang="tr-TR" altLang="tr-TR"/>
              <a:pPr/>
              <a:t>‹#›</a:t>
            </a:fld>
            <a:endParaRPr lang="tr-TR" altLang="tr-TR"/>
          </a:p>
        </p:txBody>
      </p:sp>
      <p:pic>
        <p:nvPicPr>
          <p:cNvPr id="6" name="Picture 4" descr="sunu">
            <a:extLst>
              <a:ext uri="{FF2B5EF4-FFF2-40B4-BE49-F238E27FC236}">
                <a16:creationId xmlns:a16="http://schemas.microsoft.com/office/drawing/2014/main" id="{B104AD21-30E9-4A01-8166-A5EE38AE716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62898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49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50_İki İçerik">
    <p:spTree>
      <p:nvGrpSpPr>
        <p:cNvPr id="1" name=""/>
        <p:cNvGrpSpPr/>
        <p:nvPr/>
      </p:nvGrpSpPr>
      <p:grpSpPr>
        <a:xfrm>
          <a:off x="0" y="0"/>
          <a:ext cx="0" cy="0"/>
          <a:chOff x="0" y="0"/>
          <a:chExt cx="0" cy="0"/>
        </a:xfrm>
      </p:grpSpPr>
      <p:sp>
        <p:nvSpPr>
          <p:cNvPr id="6" name="Metin Yer Tutucusu 2"/>
          <p:cNvSpPr>
            <a:spLocks noGrp="1"/>
          </p:cNvSpPr>
          <p:nvPr>
            <p:ph type="body" sz="quarter" idx="10" hasCustomPrompt="1"/>
          </p:nvPr>
        </p:nvSpPr>
        <p:spPr>
          <a:xfrm>
            <a:off x="1691831" y="116632"/>
            <a:ext cx="7200651" cy="504478"/>
          </a:xfrm>
          <a:blipFill dpi="0" rotWithShape="1">
            <a:blip r:embed="rId2"/>
            <a:srcRect/>
            <a:stretch>
              <a:fillRect t="80000"/>
            </a:stretch>
          </a:blipFill>
        </p:spPr>
        <p:txBody>
          <a:bodyPr lIns="0"/>
          <a:lstStyle>
            <a:lvl1pPr>
              <a:defRPr b="1" baseline="0">
                <a:solidFill>
                  <a:srgbClr val="003333"/>
                </a:solidFill>
              </a:defRPr>
            </a:lvl1pPr>
          </a:lstStyle>
          <a:p>
            <a:pPr lvl="0"/>
            <a:r>
              <a:rPr lang="tr-TR" dirty="0"/>
              <a:t>KONU BÜYÜK BAŞLIK</a:t>
            </a:r>
          </a:p>
        </p:txBody>
      </p:sp>
      <p:sp>
        <p:nvSpPr>
          <p:cNvPr id="7" name="Metin Yer Tutucusu 2"/>
          <p:cNvSpPr>
            <a:spLocks noGrp="1"/>
          </p:cNvSpPr>
          <p:nvPr>
            <p:ph type="body" sz="quarter" idx="11" hasCustomPrompt="1"/>
          </p:nvPr>
        </p:nvSpPr>
        <p:spPr>
          <a:xfrm>
            <a:off x="1691681" y="620688"/>
            <a:ext cx="7200651" cy="432048"/>
          </a:xfrm>
          <a:blipFill dpi="0" rotWithShape="1">
            <a:blip r:embed="rId3"/>
            <a:srcRect/>
            <a:stretch>
              <a:fillRect t="90000"/>
            </a:stretch>
          </a:blipFill>
        </p:spPr>
        <p:txBody>
          <a:bodyPr lIns="0">
            <a:normAutofit/>
          </a:bodyPr>
          <a:lstStyle>
            <a:lvl1pPr>
              <a:defRPr sz="1875" b="1" baseline="0">
                <a:solidFill>
                  <a:srgbClr val="003333"/>
                </a:solidFill>
              </a:defRPr>
            </a:lvl1pPr>
          </a:lstStyle>
          <a:p>
            <a:pPr lvl="0"/>
            <a:r>
              <a:rPr lang="tr-TR" dirty="0"/>
              <a:t>Alt Başlık</a:t>
            </a:r>
          </a:p>
        </p:txBody>
      </p:sp>
      <p:sp>
        <p:nvSpPr>
          <p:cNvPr id="9" name="Metin Yer Tutucusu 2"/>
          <p:cNvSpPr>
            <a:spLocks noGrp="1"/>
          </p:cNvSpPr>
          <p:nvPr>
            <p:ph type="body" sz="quarter" idx="12" hasCustomPrompt="1"/>
          </p:nvPr>
        </p:nvSpPr>
        <p:spPr>
          <a:xfrm>
            <a:off x="1691681" y="1052736"/>
            <a:ext cx="7200651" cy="431626"/>
          </a:xfrm>
          <a:blipFill dpi="0" rotWithShape="1">
            <a:blip r:embed="rId4"/>
            <a:srcRect/>
            <a:stretch>
              <a:fillRect t="90000"/>
            </a:stretch>
          </a:blipFill>
        </p:spPr>
        <p:txBody>
          <a:bodyPr lIns="0">
            <a:normAutofit/>
          </a:bodyPr>
          <a:lstStyle>
            <a:lvl1pPr>
              <a:defRPr sz="1875" b="1" baseline="0">
                <a:solidFill>
                  <a:srgbClr val="003333"/>
                </a:solidFill>
              </a:defRPr>
            </a:lvl1pPr>
          </a:lstStyle>
          <a:p>
            <a:pPr lvl="0"/>
            <a:r>
              <a:rPr lang="tr-TR" dirty="0"/>
              <a:t>Alt Küçük Başlık</a:t>
            </a:r>
          </a:p>
        </p:txBody>
      </p:sp>
    </p:spTree>
    <p:extLst>
      <p:ext uri="{BB962C8B-B14F-4D97-AF65-F5344CB8AC3E}">
        <p14:creationId xmlns:p14="http://schemas.microsoft.com/office/powerpoint/2010/main" val="4083909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sunu">
            <a:extLst>
              <a:ext uri="{FF2B5EF4-FFF2-40B4-BE49-F238E27FC236}">
                <a16:creationId xmlns:a16="http://schemas.microsoft.com/office/drawing/2014/main" id="{60EF2FE9-5B91-4E83-A174-050677E2DBA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Veri Yer Tutucusu 1">
            <a:extLst>
              <a:ext uri="{FF2B5EF4-FFF2-40B4-BE49-F238E27FC236}">
                <a16:creationId xmlns:a16="http://schemas.microsoft.com/office/drawing/2014/main" id="{2D1FFAF3-7EFB-4987-8493-187087346E10}"/>
              </a:ext>
            </a:extLst>
          </p:cNvPr>
          <p:cNvSpPr>
            <a:spLocks noGrp="1"/>
          </p:cNvSpPr>
          <p:nvPr>
            <p:ph type="dt" sz="half" idx="10"/>
          </p:nvPr>
        </p:nvSpPr>
        <p:spPr/>
        <p:txBody>
          <a:bodyPr/>
          <a:lstStyle>
            <a:lvl1pPr>
              <a:defRPr/>
            </a:lvl1pPr>
          </a:lstStyle>
          <a:p>
            <a:endParaRPr lang="tr-TR" altLang="tr-TR"/>
          </a:p>
        </p:txBody>
      </p:sp>
      <p:sp>
        <p:nvSpPr>
          <p:cNvPr id="3" name="Alt Bilgi Yer Tutucusu 2">
            <a:extLst>
              <a:ext uri="{FF2B5EF4-FFF2-40B4-BE49-F238E27FC236}">
                <a16:creationId xmlns:a16="http://schemas.microsoft.com/office/drawing/2014/main" id="{9531664F-7100-4381-A309-4920AAE877BF}"/>
              </a:ext>
            </a:extLst>
          </p:cNvPr>
          <p:cNvSpPr>
            <a:spLocks noGrp="1"/>
          </p:cNvSpPr>
          <p:nvPr>
            <p:ph type="ftr" sz="quarter" idx="11"/>
          </p:nvPr>
        </p:nvSpPr>
        <p:spPr/>
        <p:txBody>
          <a:bodyPr/>
          <a:lstStyle>
            <a:lvl1pPr>
              <a:defRPr/>
            </a:lvl1pPr>
          </a:lstStyle>
          <a:p>
            <a:endParaRPr lang="tr-TR" altLang="tr-TR"/>
          </a:p>
        </p:txBody>
      </p:sp>
      <p:sp>
        <p:nvSpPr>
          <p:cNvPr id="4" name="Slayt Numarası Yer Tutucusu 3">
            <a:extLst>
              <a:ext uri="{FF2B5EF4-FFF2-40B4-BE49-F238E27FC236}">
                <a16:creationId xmlns:a16="http://schemas.microsoft.com/office/drawing/2014/main" id="{1B0EDF4D-A215-4F4C-B721-92D3357A910F}"/>
              </a:ext>
            </a:extLst>
          </p:cNvPr>
          <p:cNvSpPr>
            <a:spLocks noGrp="1"/>
          </p:cNvSpPr>
          <p:nvPr>
            <p:ph type="sldNum" sz="quarter" idx="12"/>
          </p:nvPr>
        </p:nvSpPr>
        <p:spPr/>
        <p:txBody>
          <a:bodyPr/>
          <a:lstStyle>
            <a:lvl1pPr>
              <a:defRPr/>
            </a:lvl1pPr>
          </a:lstStyle>
          <a:p>
            <a:fld id="{C0DB2017-C5EA-4040-AFCE-66D928E4D27A}" type="slidenum">
              <a:rPr lang="tr-TR" altLang="tr-TR"/>
              <a:pPr/>
              <a:t>‹#›</a:t>
            </a:fld>
            <a:endParaRPr lang="tr-TR" altLang="tr-TR"/>
          </a:p>
        </p:txBody>
      </p:sp>
    </p:spTree>
    <p:extLst>
      <p:ext uri="{BB962C8B-B14F-4D97-AF65-F5344CB8AC3E}">
        <p14:creationId xmlns:p14="http://schemas.microsoft.com/office/powerpoint/2010/main" val="286379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4" descr="sunu">
            <a:extLst>
              <a:ext uri="{FF2B5EF4-FFF2-40B4-BE49-F238E27FC236}">
                <a16:creationId xmlns:a16="http://schemas.microsoft.com/office/drawing/2014/main" id="{2F46E11D-82FC-4A81-B285-A43A18495385}"/>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B2E54319-3A17-43C6-A602-9A1DD41A4ED1}"/>
              </a:ext>
            </a:extLst>
          </p:cNvPr>
          <p:cNvSpPr>
            <a:spLocks noGrp="1"/>
          </p:cNvSpPr>
          <p:nvPr>
            <p:ph type="title"/>
          </p:nvPr>
        </p:nvSpPr>
        <p:spPr>
          <a:xfrm>
            <a:off x="630238" y="457200"/>
            <a:ext cx="2949575" cy="1600200"/>
          </a:xfrm>
        </p:spPr>
        <p:txBody>
          <a:bodyPr anchor="b"/>
          <a:lstStyle>
            <a:lvl1pPr>
              <a:defRPr sz="3200"/>
            </a:lvl1pPr>
          </a:lstStyle>
          <a:p>
            <a:r>
              <a:rPr lang="tr-TR"/>
              <a:t>Asıl başlık stili için tıklatın</a:t>
            </a:r>
          </a:p>
        </p:txBody>
      </p:sp>
      <p:sp>
        <p:nvSpPr>
          <p:cNvPr id="3" name="İçerik Yer Tutucusu 2">
            <a:extLst>
              <a:ext uri="{FF2B5EF4-FFF2-40B4-BE49-F238E27FC236}">
                <a16:creationId xmlns:a16="http://schemas.microsoft.com/office/drawing/2014/main" id="{EDF23EF2-C3E3-40B2-8607-968EF51F26D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D9C3D52-DC02-4970-9D95-AF91DC6A9A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a:extLst>
              <a:ext uri="{FF2B5EF4-FFF2-40B4-BE49-F238E27FC236}">
                <a16:creationId xmlns:a16="http://schemas.microsoft.com/office/drawing/2014/main" id="{36155F93-8516-4423-BB06-FE58C6BC18EC}"/>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a16="http://schemas.microsoft.com/office/drawing/2014/main" id="{507077AC-5583-4387-953F-4136A5B0555E}"/>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a16="http://schemas.microsoft.com/office/drawing/2014/main" id="{3B5A4FE1-63E2-43CA-8B3E-66C7A4D5FB09}"/>
              </a:ext>
            </a:extLst>
          </p:cNvPr>
          <p:cNvSpPr>
            <a:spLocks noGrp="1"/>
          </p:cNvSpPr>
          <p:nvPr>
            <p:ph type="sldNum" sz="quarter" idx="12"/>
          </p:nvPr>
        </p:nvSpPr>
        <p:spPr/>
        <p:txBody>
          <a:bodyPr/>
          <a:lstStyle>
            <a:lvl1pPr>
              <a:defRPr/>
            </a:lvl1pPr>
          </a:lstStyle>
          <a:p>
            <a:fld id="{CA35059F-8913-415E-B6EE-8A0C42125F00}" type="slidenum">
              <a:rPr lang="tr-TR" altLang="tr-TR"/>
              <a:pPr/>
              <a:t>‹#›</a:t>
            </a:fld>
            <a:endParaRPr lang="tr-TR" altLang="tr-TR"/>
          </a:p>
        </p:txBody>
      </p:sp>
    </p:spTree>
    <p:extLst>
      <p:ext uri="{BB962C8B-B14F-4D97-AF65-F5344CB8AC3E}">
        <p14:creationId xmlns:p14="http://schemas.microsoft.com/office/powerpoint/2010/main" val="181784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4" descr="sunu">
            <a:extLst>
              <a:ext uri="{FF2B5EF4-FFF2-40B4-BE49-F238E27FC236}">
                <a16:creationId xmlns:a16="http://schemas.microsoft.com/office/drawing/2014/main" id="{DA90758A-5C1B-417F-A445-9333CC1F7BAF}"/>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B62BB14D-A81B-4BF0-9E5C-85B48DB3449D}"/>
              </a:ext>
            </a:extLst>
          </p:cNvPr>
          <p:cNvSpPr>
            <a:spLocks noGrp="1"/>
          </p:cNvSpPr>
          <p:nvPr>
            <p:ph type="title"/>
          </p:nvPr>
        </p:nvSpPr>
        <p:spPr>
          <a:xfrm>
            <a:off x="630238" y="457200"/>
            <a:ext cx="2949575" cy="1600200"/>
          </a:xfrm>
        </p:spPr>
        <p:txBody>
          <a:bodyPr anchor="b"/>
          <a:lstStyle>
            <a:lvl1pPr>
              <a:defRPr sz="3200"/>
            </a:lvl1pPr>
          </a:lstStyle>
          <a:p>
            <a:r>
              <a:rPr lang="tr-TR"/>
              <a:t>Asıl başlık stili için tıklatın</a:t>
            </a:r>
          </a:p>
        </p:txBody>
      </p:sp>
      <p:sp>
        <p:nvSpPr>
          <p:cNvPr id="3" name="Resim Yer Tutucusu 2">
            <a:extLst>
              <a:ext uri="{FF2B5EF4-FFF2-40B4-BE49-F238E27FC236}">
                <a16:creationId xmlns:a16="http://schemas.microsoft.com/office/drawing/2014/main" id="{F9C027C4-3CCB-41BC-A1B0-C948BA7A7EA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p>
        </p:txBody>
      </p:sp>
      <p:sp>
        <p:nvSpPr>
          <p:cNvPr id="4" name="Metin Yer Tutucusu 3">
            <a:extLst>
              <a:ext uri="{FF2B5EF4-FFF2-40B4-BE49-F238E27FC236}">
                <a16:creationId xmlns:a16="http://schemas.microsoft.com/office/drawing/2014/main" id="{2EC9412D-38CF-44CA-AB58-109946B99B3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a:extLst>
              <a:ext uri="{FF2B5EF4-FFF2-40B4-BE49-F238E27FC236}">
                <a16:creationId xmlns:a16="http://schemas.microsoft.com/office/drawing/2014/main" id="{30EED56E-5A68-4365-8B88-F5C974F7A748}"/>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a16="http://schemas.microsoft.com/office/drawing/2014/main" id="{A366051D-8C40-41E1-9FAC-3333DEA17A12}"/>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a16="http://schemas.microsoft.com/office/drawing/2014/main" id="{FF462AE5-A6F0-4C34-907D-1D343CF21471}"/>
              </a:ext>
            </a:extLst>
          </p:cNvPr>
          <p:cNvSpPr>
            <a:spLocks noGrp="1"/>
          </p:cNvSpPr>
          <p:nvPr>
            <p:ph type="sldNum" sz="quarter" idx="12"/>
          </p:nvPr>
        </p:nvSpPr>
        <p:spPr/>
        <p:txBody>
          <a:bodyPr/>
          <a:lstStyle>
            <a:lvl1pPr>
              <a:defRPr/>
            </a:lvl1pPr>
          </a:lstStyle>
          <a:p>
            <a:fld id="{2FD47004-EDAA-4BCF-9DE3-C7477122C224}" type="slidenum">
              <a:rPr lang="tr-TR" altLang="tr-TR"/>
              <a:pPr/>
              <a:t>‹#›</a:t>
            </a:fld>
            <a:endParaRPr lang="tr-TR" altLang="tr-TR"/>
          </a:p>
        </p:txBody>
      </p:sp>
    </p:spTree>
    <p:extLst>
      <p:ext uri="{BB962C8B-B14F-4D97-AF65-F5344CB8AC3E}">
        <p14:creationId xmlns:p14="http://schemas.microsoft.com/office/powerpoint/2010/main" val="234205135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472F3F7-B9CC-4C99-93C4-E01C35479B12}"/>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Rectangle 3">
            <a:extLst>
              <a:ext uri="{FF2B5EF4-FFF2-40B4-BE49-F238E27FC236}">
                <a16:creationId xmlns:a16="http://schemas.microsoft.com/office/drawing/2014/main" id="{773EF15F-EC6B-4E6E-BC68-97CFA2DF0CD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1028" name="Rectangle 4">
            <a:extLst>
              <a:ext uri="{FF2B5EF4-FFF2-40B4-BE49-F238E27FC236}">
                <a16:creationId xmlns:a16="http://schemas.microsoft.com/office/drawing/2014/main" id="{3D7AB4DE-139B-43F0-B6A7-166B526EC03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tr-TR" altLang="tr-TR"/>
          </a:p>
        </p:txBody>
      </p:sp>
      <p:sp>
        <p:nvSpPr>
          <p:cNvPr id="1029" name="Rectangle 5">
            <a:extLst>
              <a:ext uri="{FF2B5EF4-FFF2-40B4-BE49-F238E27FC236}">
                <a16:creationId xmlns:a16="http://schemas.microsoft.com/office/drawing/2014/main" id="{C1205DE4-E68B-4831-96FC-7B4627FF135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tr-TR" altLang="tr-TR"/>
          </a:p>
        </p:txBody>
      </p:sp>
      <p:sp>
        <p:nvSpPr>
          <p:cNvPr id="1030" name="Rectangle 6">
            <a:extLst>
              <a:ext uri="{FF2B5EF4-FFF2-40B4-BE49-F238E27FC236}">
                <a16:creationId xmlns:a16="http://schemas.microsoft.com/office/drawing/2014/main" id="{FDB0B5E3-58EB-493C-B893-C9EDC94552F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C2AD343-42BE-4C0D-8C43-9BE1CB1E29F7}"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Başlık 4">
            <a:extLst>
              <a:ext uri="{FF2B5EF4-FFF2-40B4-BE49-F238E27FC236}">
                <a16:creationId xmlns:a16="http://schemas.microsoft.com/office/drawing/2014/main" id="{CF08FF4B-9F42-C956-A361-273E8AF9AA50}"/>
              </a:ext>
            </a:extLst>
          </p:cNvPr>
          <p:cNvSpPr>
            <a:spLocks noGrp="1"/>
          </p:cNvSpPr>
          <p:nvPr>
            <p:ph type="ctrTitle"/>
          </p:nvPr>
        </p:nvSpPr>
        <p:spPr>
          <a:xfrm>
            <a:off x="1143000" y="620688"/>
            <a:ext cx="6858000" cy="2889275"/>
          </a:xfrm>
        </p:spPr>
        <p:txBody>
          <a:bodyPr/>
          <a:lstStyle/>
          <a:p>
            <a:r>
              <a:rPr lang="tr-TR" sz="5400" dirty="0"/>
              <a:t>SENDİKA KAVRAMI VE UNSURLARI</a:t>
            </a:r>
          </a:p>
        </p:txBody>
      </p:sp>
      <p:sp>
        <p:nvSpPr>
          <p:cNvPr id="6" name="Alt Başlık 5">
            <a:extLst>
              <a:ext uri="{FF2B5EF4-FFF2-40B4-BE49-F238E27FC236}">
                <a16:creationId xmlns:a16="http://schemas.microsoft.com/office/drawing/2014/main" id="{F1DC01B5-9D6A-81F5-D0FB-37DD6804FF83}"/>
              </a:ext>
            </a:extLst>
          </p:cNvPr>
          <p:cNvSpPr>
            <a:spLocks noGrp="1"/>
          </p:cNvSpPr>
          <p:nvPr>
            <p:ph type="subTitle" idx="1"/>
          </p:nvPr>
        </p:nvSpPr>
        <p:spPr/>
        <p:txBody>
          <a:bodyPr/>
          <a:lstStyle/>
          <a:p>
            <a:r>
              <a:rPr lang="tr-TR" dirty="0"/>
              <a:t>3. Hafta</a:t>
            </a:r>
          </a:p>
          <a:p>
            <a:r>
              <a:rPr lang="tr-TR" dirty="0"/>
              <a:t>Dr. Öğr. Üyesi Fatih Serbest</a:t>
            </a:r>
          </a:p>
        </p:txBody>
      </p:sp>
    </p:spTree>
    <p:extLst>
      <p:ext uri="{BB962C8B-B14F-4D97-AF65-F5344CB8AC3E}">
        <p14:creationId xmlns:p14="http://schemas.microsoft.com/office/powerpoint/2010/main" val="4255155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2492990"/>
          </a:xfrm>
          <a:prstGeom prst="rect">
            <a:avLst/>
          </a:prstGeom>
        </p:spPr>
        <p:txBody>
          <a:bodyPr wrap="square">
            <a:spAutoFit/>
          </a:bodyPr>
          <a:lstStyle/>
          <a:p>
            <a:r>
              <a:rPr lang="tr-TR" sz="2600" dirty="0"/>
              <a:t>Sendikaların amaçlarının muhtevası geniş anlamda ülkenin ekonomik, siyasi ve sosyal şartlarıyla belirlenir.</a:t>
            </a:r>
          </a:p>
          <a:p>
            <a:endParaRPr lang="tr-TR" sz="2600" dirty="0"/>
          </a:p>
          <a:p>
            <a:r>
              <a:rPr lang="tr-TR" sz="2600" dirty="0"/>
              <a:t>Sendika anlayışları da bu muhtevanın tayininde belirleyici rol oynamaktadır.</a:t>
            </a:r>
          </a:p>
        </p:txBody>
      </p:sp>
    </p:spTree>
    <p:extLst>
      <p:ext uri="{BB962C8B-B14F-4D97-AF65-F5344CB8AC3E}">
        <p14:creationId xmlns:p14="http://schemas.microsoft.com/office/powerpoint/2010/main" val="78445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547664" y="1484362"/>
            <a:ext cx="7181732" cy="5262979"/>
          </a:xfrm>
          <a:prstGeom prst="rect">
            <a:avLst/>
          </a:prstGeom>
        </p:spPr>
        <p:txBody>
          <a:bodyPr wrap="square">
            <a:spAutoFit/>
          </a:bodyPr>
          <a:lstStyle/>
          <a:p>
            <a:r>
              <a:rPr lang="tr-TR" sz="2400" dirty="0"/>
              <a:t>Amaç unsuru, sendikaları diğer tüzel kişilerden ayıran bir kriterdir. Sendikaların temel amacı, işçilerin korunmasıdır. Sendikalar, işçilerin ekonomik ve sosyal bakımdan korunması arayışının sonucu doğmuş kuruluşlardır. Sendikalar için olmazsa olmaz nitelikte olan asgari amaç budur. </a:t>
            </a:r>
          </a:p>
          <a:p>
            <a:endParaRPr lang="tr-TR" sz="2400" dirty="0"/>
          </a:p>
          <a:p>
            <a:r>
              <a:rPr lang="tr-TR" sz="2400" dirty="0"/>
              <a:t>Bu amacın genişlemesi ve derneklerin amacı olan bazı konuların da sendikalar bakımından amaç olarak kabul edilmesi her zaman mümkündür. Amacın genişletilmesi sendikayı sendika olmaktan çıkarmaz; yeter ki temel amaçtan uzaklaşılmamış olunsun.</a:t>
            </a:r>
          </a:p>
        </p:txBody>
      </p:sp>
    </p:spTree>
    <p:extLst>
      <p:ext uri="{BB962C8B-B14F-4D97-AF65-F5344CB8AC3E}">
        <p14:creationId xmlns:p14="http://schemas.microsoft.com/office/powerpoint/2010/main" val="2798561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4893647"/>
          </a:xfrm>
          <a:prstGeom prst="rect">
            <a:avLst/>
          </a:prstGeom>
        </p:spPr>
        <p:txBody>
          <a:bodyPr wrap="square">
            <a:spAutoFit/>
          </a:bodyPr>
          <a:lstStyle/>
          <a:p>
            <a:r>
              <a:rPr lang="tr-TR" sz="2400" dirty="0"/>
              <a:t>Sendikalar, amaçlarını çalışanların çalışma ilişkilerinde ekonomik ve sosyal durumlarını koruma ve geliştirme amaçlarının dışına çıkarmaları ve bu amacı bir tarafa bırakmaları durumunda sendika niteliğini kaybederler. </a:t>
            </a:r>
          </a:p>
          <a:p>
            <a:endParaRPr lang="tr-TR" sz="2400" dirty="0"/>
          </a:p>
          <a:p>
            <a:r>
              <a:rPr lang="tr-TR" sz="2400" dirty="0"/>
              <a:t>Çalışma ilişkilerini amaçları dışına atan, bütünüyle ideal ya da siyasal amaçlar için çabalayan bir kuruluş, adı sendika olsa da sendika sayılmaz. </a:t>
            </a:r>
          </a:p>
          <a:p>
            <a:endParaRPr lang="tr-TR" sz="2400" dirty="0"/>
          </a:p>
          <a:p>
            <a:r>
              <a:rPr lang="tr-TR" sz="2400" dirty="0"/>
              <a:t>Dolayısı ile amaç unsuru sendikaları benzer kuruluşlardan ayırt eden belirleyici nitelikli bir kriterdir.</a:t>
            </a:r>
          </a:p>
        </p:txBody>
      </p:sp>
    </p:spTree>
    <p:extLst>
      <p:ext uri="{BB962C8B-B14F-4D97-AF65-F5344CB8AC3E}">
        <p14:creationId xmlns:p14="http://schemas.microsoft.com/office/powerpoint/2010/main" val="1391405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4493538"/>
          </a:xfrm>
          <a:prstGeom prst="rect">
            <a:avLst/>
          </a:prstGeom>
        </p:spPr>
        <p:txBody>
          <a:bodyPr wrap="square">
            <a:spAutoFit/>
          </a:bodyPr>
          <a:lstStyle/>
          <a:p>
            <a:r>
              <a:rPr lang="tr-TR" sz="2600" b="1" dirty="0"/>
              <a:t>Tüzel Kişilik Unsuru: </a:t>
            </a:r>
          </a:p>
          <a:p>
            <a:r>
              <a:rPr lang="tr-TR" sz="2600" dirty="0"/>
              <a:t>Medeni hukukta gerçek şahıslar dışında hukukun kendisine şahsiyet yüklediği, şahıs olarak kabul ettiği birtakım kuruluşlar vardır. Bunlara tüzel kişi ya da hükmi şahıs adı verilmektedir.</a:t>
            </a:r>
          </a:p>
          <a:p>
            <a:endParaRPr lang="tr-TR" sz="2600" dirty="0"/>
          </a:p>
          <a:p>
            <a:r>
              <a:rPr lang="tr-TR" sz="2600" dirty="0"/>
              <a:t>Sendikalar birden çok gerçek kişinin (işçinin) bir araya gelerek kurdukları bir kuruluştur. Sendikalar, kişi topluluğu niteliğindeki kuruluşlardır. Sendika tüzel kişiliği, niteliği itibarı ile bir özel hukuk tüzel kişiliğidir.</a:t>
            </a:r>
          </a:p>
        </p:txBody>
      </p:sp>
    </p:spTree>
    <p:extLst>
      <p:ext uri="{BB962C8B-B14F-4D97-AF65-F5344CB8AC3E}">
        <p14:creationId xmlns:p14="http://schemas.microsoft.com/office/powerpoint/2010/main" val="3171747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3693319"/>
          </a:xfrm>
          <a:prstGeom prst="rect">
            <a:avLst/>
          </a:prstGeom>
        </p:spPr>
        <p:txBody>
          <a:bodyPr wrap="square">
            <a:spAutoFit/>
          </a:bodyPr>
          <a:lstStyle/>
          <a:p>
            <a:r>
              <a:rPr lang="tr-TR" sz="2600" dirty="0"/>
              <a:t>Sendikalar kurucularından ayrı bir şahsiyete, hükmi şahsiyete, haiz bir kuruluştur. Dünyada sendikalara tüzel kişilik tanınmasını kabul etmeyen ya da tüzel kişiliği zorunlu bir unsur olarak görmeyen sistemlerde mevcuttur. </a:t>
            </a:r>
          </a:p>
          <a:p>
            <a:endParaRPr lang="tr-TR" sz="2600" dirty="0"/>
          </a:p>
          <a:p>
            <a:r>
              <a:rPr lang="tr-TR" sz="2600" dirty="0"/>
              <a:t>Tüzel kişiliğe sahip olmak ya da tescil edilmiş olup olmamanın sendikanın niteliğine zarar verip vermeyeceği tartışmalı bir konudur. </a:t>
            </a:r>
          </a:p>
        </p:txBody>
      </p:sp>
    </p:spTree>
    <p:extLst>
      <p:ext uri="{BB962C8B-B14F-4D97-AF65-F5344CB8AC3E}">
        <p14:creationId xmlns:p14="http://schemas.microsoft.com/office/powerpoint/2010/main" val="209035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2092881"/>
          </a:xfrm>
          <a:prstGeom prst="rect">
            <a:avLst/>
          </a:prstGeom>
        </p:spPr>
        <p:txBody>
          <a:bodyPr wrap="square">
            <a:spAutoFit/>
          </a:bodyPr>
          <a:lstStyle/>
          <a:p>
            <a:r>
              <a:rPr lang="tr-TR" sz="2600" dirty="0"/>
              <a:t>Türk sendika hukukuna göre sendikalar, tüzel kişiliğe sahip kuruluşlar olmak zorundadırlar. S.K.m.2 de sendika tanımı yapılırken </a:t>
            </a:r>
            <a:r>
              <a:rPr lang="tr-TR" sz="2600" b="1" dirty="0"/>
              <a:t>"Sendika... tüzel kişiliğe sahip kuruluşlara denilir" </a:t>
            </a:r>
            <a:r>
              <a:rPr lang="tr-TR" sz="2600" dirty="0"/>
              <a:t>şeklinde bu nitelik açıkça ifade edilmiştir.</a:t>
            </a:r>
          </a:p>
        </p:txBody>
      </p:sp>
    </p:spTree>
    <p:extLst>
      <p:ext uri="{BB962C8B-B14F-4D97-AF65-F5344CB8AC3E}">
        <p14:creationId xmlns:p14="http://schemas.microsoft.com/office/powerpoint/2010/main" val="3168712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4893647"/>
          </a:xfrm>
          <a:prstGeom prst="rect">
            <a:avLst/>
          </a:prstGeom>
        </p:spPr>
        <p:txBody>
          <a:bodyPr wrap="square">
            <a:spAutoFit/>
          </a:bodyPr>
          <a:lstStyle/>
          <a:p>
            <a:r>
              <a:rPr lang="tr-TR" sz="2400" dirty="0"/>
              <a:t>Sendika tüzel kişiliği nasıl bir tüzel kişiliktir? Sendikalar kamu hukuku tüzel kişiliğine mi yoksa özel hukuk tüzel kişiliğine mi sahiptirler? </a:t>
            </a:r>
          </a:p>
          <a:p>
            <a:endParaRPr lang="tr-TR" sz="2400" dirty="0"/>
          </a:p>
          <a:p>
            <a:r>
              <a:rPr lang="tr-TR" sz="2400" dirty="0"/>
              <a:t>Konu ile ilgili tartışmalarda sendikaların birtakım kamusal yetkileri sebebiyle kamu tüzel kişiliğine yaklaştığı ifade edilmiş olsa da kuruluş serbestisi ve</a:t>
            </a:r>
            <a:r>
              <a:rPr lang="tr-TR" sz="2400" b="1" dirty="0"/>
              <a:t> </a:t>
            </a:r>
            <a:r>
              <a:rPr lang="tr-TR" sz="2400" dirty="0"/>
              <a:t>ilgili mevzuat itibarı ile özel hukuk ağırlıklı bir mevzuata tabi olmaları sebebiyle sendikaların baskın niteliğinin özel hukuk tüzel kişiliği olduğu görüşü hakim görüş niteliğindedir. Tüzel kişilik, sendikal örgütlenmenin ve</a:t>
            </a:r>
            <a:r>
              <a:rPr lang="tr-TR" sz="2400" b="1" dirty="0"/>
              <a:t> </a:t>
            </a:r>
            <a:r>
              <a:rPr lang="tr-TR" sz="2400" dirty="0"/>
              <a:t>sendikal faaliyetlerin sürekliliği ihtiyacına da cevap verir.</a:t>
            </a:r>
          </a:p>
        </p:txBody>
      </p:sp>
    </p:spTree>
    <p:extLst>
      <p:ext uri="{BB962C8B-B14F-4D97-AF65-F5344CB8AC3E}">
        <p14:creationId xmlns:p14="http://schemas.microsoft.com/office/powerpoint/2010/main" val="1689827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4093428"/>
          </a:xfrm>
          <a:prstGeom prst="rect">
            <a:avLst/>
          </a:prstGeom>
        </p:spPr>
        <p:txBody>
          <a:bodyPr wrap="square">
            <a:spAutoFit/>
          </a:bodyPr>
          <a:lstStyle/>
          <a:p>
            <a:r>
              <a:rPr lang="tr-TR" sz="2600" b="1" dirty="0"/>
              <a:t>Bağımsızlık: </a:t>
            </a:r>
            <a:r>
              <a:rPr lang="tr-TR" sz="2600" dirty="0"/>
              <a:t>Sendikanın unsurlarından birisi de bağımsızlık unsurudur. </a:t>
            </a:r>
          </a:p>
          <a:p>
            <a:endParaRPr lang="tr-TR" sz="2600" dirty="0"/>
          </a:p>
          <a:p>
            <a:r>
              <a:rPr lang="tr-TR" sz="2600" b="1" i="1" dirty="0"/>
              <a:t>Bağımsızlık, sendikaların kendi kendini idare etmesi; </a:t>
            </a:r>
          </a:p>
          <a:p>
            <a:pPr lvl="1"/>
            <a:r>
              <a:rPr lang="tr-TR" sz="2600" i="1" dirty="0"/>
              <a:t>yönetim ve işleyişi bakımından bir başka kişinin, kuruluşun güdümünde olmaması durumudur. Aslında bağımsızlık ister gerçek ister tüzel kişi olsun kişinin kişiliğini ortaya koyması için olmazsa olmaz bir niteliktir.</a:t>
            </a:r>
          </a:p>
        </p:txBody>
      </p:sp>
    </p:spTree>
    <p:extLst>
      <p:ext uri="{BB962C8B-B14F-4D97-AF65-F5344CB8AC3E}">
        <p14:creationId xmlns:p14="http://schemas.microsoft.com/office/powerpoint/2010/main" val="3838689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4093428"/>
          </a:xfrm>
          <a:prstGeom prst="rect">
            <a:avLst/>
          </a:prstGeom>
        </p:spPr>
        <p:txBody>
          <a:bodyPr wrap="square">
            <a:spAutoFit/>
          </a:bodyPr>
          <a:lstStyle/>
          <a:p>
            <a:r>
              <a:rPr lang="tr-TR" sz="2600" b="1" i="1" dirty="0"/>
              <a:t>Sendikalar başta işveren olmak üzere bir başka otoritenin doğrudan yahut ta dolaylı olarak yönetim ve denetimi altında olmamak, güdümlü kuruluş niteliğinde bulunmamak; </a:t>
            </a:r>
          </a:p>
          <a:p>
            <a:pPr lvl="1"/>
            <a:r>
              <a:rPr lang="tr-TR" sz="2600" i="1" dirty="0"/>
              <a:t>gerek kuruluş gerekse faaliyetlerinde hür ve</a:t>
            </a:r>
            <a:r>
              <a:rPr lang="tr-TR" sz="2600" b="1" i="1" dirty="0"/>
              <a:t> </a:t>
            </a:r>
            <a:r>
              <a:rPr lang="tr-TR" sz="2600" i="1" dirty="0"/>
              <a:t>bağımsız durumda bulunmalıdırlar. Sendikalar işveren, işveren kuruluşları, dini ve</a:t>
            </a:r>
            <a:r>
              <a:rPr lang="tr-TR" sz="2600" b="1" i="1" dirty="0"/>
              <a:t> </a:t>
            </a:r>
            <a:r>
              <a:rPr lang="tr-TR" sz="2600" i="1" dirty="0"/>
              <a:t>siyasi kurum ve kuruluşlar, kamu kurum ve</a:t>
            </a:r>
            <a:r>
              <a:rPr lang="tr-TR" sz="2600" b="1" i="1" dirty="0"/>
              <a:t> </a:t>
            </a:r>
            <a:r>
              <a:rPr lang="tr-TR" sz="2600" i="1" dirty="0"/>
              <a:t>kuruluşları ve</a:t>
            </a:r>
            <a:r>
              <a:rPr lang="tr-TR" sz="2600" b="1" i="1" dirty="0"/>
              <a:t> </a:t>
            </a:r>
            <a:r>
              <a:rPr lang="tr-TR" sz="2600" i="1" dirty="0"/>
              <a:t>diğer kuruluşlar karşısında bağımsız kuruluş olma niteliğine haiz olmalıdırlar.</a:t>
            </a:r>
          </a:p>
        </p:txBody>
      </p:sp>
    </p:spTree>
    <p:extLst>
      <p:ext uri="{BB962C8B-B14F-4D97-AF65-F5344CB8AC3E}">
        <p14:creationId xmlns:p14="http://schemas.microsoft.com/office/powerpoint/2010/main" val="3394880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3693319"/>
          </a:xfrm>
          <a:prstGeom prst="rect">
            <a:avLst/>
          </a:prstGeom>
        </p:spPr>
        <p:txBody>
          <a:bodyPr wrap="square">
            <a:spAutoFit/>
          </a:bodyPr>
          <a:lstStyle/>
          <a:p>
            <a:r>
              <a:rPr lang="tr-TR" sz="2600" dirty="0"/>
              <a:t>Sendikaların ülkeyi idare eden gücün baskısından uzak bir şekilde kurulabilmesi ve faaliyet gösterebilmesi sendika bağımsızlığı açısından son derece önemli bir konudur. </a:t>
            </a:r>
          </a:p>
          <a:p>
            <a:endParaRPr lang="tr-TR" sz="2600" dirty="0"/>
          </a:p>
          <a:p>
            <a:r>
              <a:rPr lang="tr-TR" sz="2600" dirty="0"/>
              <a:t>Sendikaların bağımsızlığının muhtevası içerisinde işveren karşısında, siyasi iktidar (devlet) karşısında, diğer kuruluşlar (dinler, vakıflar vs.) karşısında bağımsızlık ta yer almaktadır.</a:t>
            </a:r>
          </a:p>
        </p:txBody>
      </p:sp>
    </p:spTree>
    <p:extLst>
      <p:ext uri="{BB962C8B-B14F-4D97-AF65-F5344CB8AC3E}">
        <p14:creationId xmlns:p14="http://schemas.microsoft.com/office/powerpoint/2010/main" val="2519775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Kavram</a:t>
            </a:r>
          </a:p>
        </p:txBody>
      </p:sp>
      <p:sp>
        <p:nvSpPr>
          <p:cNvPr id="5" name="Dikdörtgen 4"/>
          <p:cNvSpPr/>
          <p:nvPr/>
        </p:nvSpPr>
        <p:spPr>
          <a:xfrm>
            <a:off x="1691680" y="1556792"/>
            <a:ext cx="7200205" cy="4493538"/>
          </a:xfrm>
          <a:prstGeom prst="rect">
            <a:avLst/>
          </a:prstGeom>
        </p:spPr>
        <p:txBody>
          <a:bodyPr wrap="square">
            <a:spAutoFit/>
          </a:bodyPr>
          <a:lstStyle/>
          <a:p>
            <a:r>
              <a:rPr lang="tr-TR" sz="2600" dirty="0"/>
              <a:t>Sendika, işçilerin işveren karşısında hak ve menfaatlerinin mücadelesini vermek maksadı ile kurdukları kuruluşların ortak adıdır. </a:t>
            </a:r>
          </a:p>
          <a:p>
            <a:endParaRPr lang="tr-TR" sz="2600" dirty="0"/>
          </a:p>
          <a:p>
            <a:r>
              <a:rPr lang="tr-TR" sz="2600" dirty="0"/>
              <a:t>Sendika kelimesi Latince kaynaklı bir kelime olup eski çağlarda şehir devletlerinin temsilcileri için kullanılan bir kelimedir. </a:t>
            </a:r>
          </a:p>
          <a:p>
            <a:endParaRPr lang="tr-TR" sz="2600" dirty="0"/>
          </a:p>
          <a:p>
            <a:r>
              <a:rPr lang="tr-TR" sz="2600" dirty="0"/>
              <a:t>Sendika kavramını ifade için Latin kökenli diller dışında işçi ya da emek birliği anlamına gelen terimler kullanılmaktadır.</a:t>
            </a:r>
          </a:p>
        </p:txBody>
      </p:sp>
    </p:spTree>
    <p:extLst>
      <p:ext uri="{BB962C8B-B14F-4D97-AF65-F5344CB8AC3E}">
        <p14:creationId xmlns:p14="http://schemas.microsoft.com/office/powerpoint/2010/main" val="26120889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2893100"/>
          </a:xfrm>
          <a:prstGeom prst="rect">
            <a:avLst/>
          </a:prstGeom>
        </p:spPr>
        <p:txBody>
          <a:bodyPr wrap="square">
            <a:spAutoFit/>
          </a:bodyPr>
          <a:lstStyle/>
          <a:p>
            <a:r>
              <a:rPr lang="tr-TR" sz="2600" dirty="0"/>
              <a:t>Bağımsızlık, sendikanın gerçek anlamda bir sendika olabilmesi için gerekli unsurudur. Özellikle devlet ve işveren karşısında bağımsızlığı olmayan sendikaların amaç unsurunu gerçekleştirme şansı olamaz. </a:t>
            </a:r>
          </a:p>
          <a:p>
            <a:endParaRPr lang="tr-TR" sz="2600" dirty="0"/>
          </a:p>
          <a:p>
            <a:r>
              <a:rPr lang="tr-TR" sz="2600" dirty="0"/>
              <a:t>Dolayısıyla sendikalar gerçek anlamda bağımsızlık sağlandığı zaman sendika olma niteliğini kazanırlar.</a:t>
            </a:r>
          </a:p>
        </p:txBody>
      </p:sp>
    </p:spTree>
    <p:extLst>
      <p:ext uri="{BB962C8B-B14F-4D97-AF65-F5344CB8AC3E}">
        <p14:creationId xmlns:p14="http://schemas.microsoft.com/office/powerpoint/2010/main" val="397461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2492990"/>
          </a:xfrm>
          <a:prstGeom prst="rect">
            <a:avLst/>
          </a:prstGeom>
        </p:spPr>
        <p:txBody>
          <a:bodyPr wrap="square">
            <a:spAutoFit/>
          </a:bodyPr>
          <a:lstStyle/>
          <a:p>
            <a:r>
              <a:rPr lang="tr-TR" sz="2600" b="1" dirty="0"/>
              <a:t>Demokratiklik Unsuru: </a:t>
            </a:r>
          </a:p>
          <a:p>
            <a:r>
              <a:rPr lang="tr-TR" sz="2600" dirty="0"/>
              <a:t>Sendikalar, sanayileşme ile birlikte bir işçi mücadele örgütü olarak doğmuş kuruluşlardır. Sendikaların doğuşunda, demokratik gelişmelerden ziyade işçilerin sanayileşme sürecinde içine düştükleri kötü çalışma ve yaşama şartları hayati bir rol oynamıştır. </a:t>
            </a:r>
          </a:p>
        </p:txBody>
      </p:sp>
    </p:spTree>
    <p:extLst>
      <p:ext uri="{BB962C8B-B14F-4D97-AF65-F5344CB8AC3E}">
        <p14:creationId xmlns:p14="http://schemas.microsoft.com/office/powerpoint/2010/main" val="2707520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2492990"/>
          </a:xfrm>
          <a:prstGeom prst="rect">
            <a:avLst/>
          </a:prstGeom>
        </p:spPr>
        <p:txBody>
          <a:bodyPr wrap="square">
            <a:spAutoFit/>
          </a:bodyPr>
          <a:lstStyle/>
          <a:p>
            <a:r>
              <a:rPr lang="tr-TR" sz="2600" dirty="0"/>
              <a:t>Ancak sendikaların gerçek anlamda işçilerin hak ve menfaatlerini koruma gücünü kazanmaları; serbestçe kurulmaları ve faaliyet göstermeleri, bağımsızlıklarını elde etmeleri ve korumalarında insan haklarının gelişmesi ve demokratik rejimlerin yaygınlaşmasının büyük ölçüde etkisi olmuştur.</a:t>
            </a:r>
          </a:p>
        </p:txBody>
      </p:sp>
    </p:spTree>
    <p:extLst>
      <p:ext uri="{BB962C8B-B14F-4D97-AF65-F5344CB8AC3E}">
        <p14:creationId xmlns:p14="http://schemas.microsoft.com/office/powerpoint/2010/main" val="3541214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3293209"/>
          </a:xfrm>
          <a:prstGeom prst="rect">
            <a:avLst/>
          </a:prstGeom>
        </p:spPr>
        <p:txBody>
          <a:bodyPr wrap="square">
            <a:spAutoFit/>
          </a:bodyPr>
          <a:lstStyle/>
          <a:p>
            <a:r>
              <a:rPr lang="tr-TR" sz="2600" dirty="0"/>
              <a:t>Gerçek anlamda bir sendika, ancak ve ancak demokratik rejimlerde hayatiyet kazanabilmekte ve amacına uygun faaliyet gösterebilmektedir. </a:t>
            </a:r>
          </a:p>
          <a:p>
            <a:endParaRPr lang="tr-TR" sz="2600" dirty="0"/>
          </a:p>
          <a:p>
            <a:r>
              <a:rPr lang="tr-TR" sz="2600" dirty="0"/>
              <a:t>Çünkü sendikalar, işçilerin hem işveren karşısında hem de hükümetler ve diğer kuruluşlar karşısında bağımsız kuruluş olabilmeleri için demokratik bir toplum yapısı içinde var olmaları şarttır.</a:t>
            </a:r>
          </a:p>
        </p:txBody>
      </p:sp>
    </p:spTree>
    <p:extLst>
      <p:ext uri="{BB962C8B-B14F-4D97-AF65-F5344CB8AC3E}">
        <p14:creationId xmlns:p14="http://schemas.microsoft.com/office/powerpoint/2010/main" val="1655488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2893100"/>
          </a:xfrm>
          <a:prstGeom prst="rect">
            <a:avLst/>
          </a:prstGeom>
        </p:spPr>
        <p:txBody>
          <a:bodyPr wrap="square">
            <a:spAutoFit/>
          </a:bodyPr>
          <a:lstStyle/>
          <a:p>
            <a:r>
              <a:rPr lang="tr-TR" sz="2600" dirty="0"/>
              <a:t>Sendikalar eğer demokratik toplum düzeni içinde serpilip gelişme imkanına sahip olabilmekte iseler o halde kendileri de işleyişlerinde demokrasiyi benimsemiş bir kuruluş olmak durumundadırlar. </a:t>
            </a:r>
          </a:p>
          <a:p>
            <a:endParaRPr lang="tr-TR" sz="2600" dirty="0"/>
          </a:p>
          <a:p>
            <a:r>
              <a:rPr lang="tr-TR" sz="2600" dirty="0"/>
              <a:t>Sendikaların öncelikle, demokratik toplum düzenin gereklerini özümsemeleri gerekmektedir.</a:t>
            </a:r>
          </a:p>
        </p:txBody>
      </p:sp>
    </p:spTree>
    <p:extLst>
      <p:ext uri="{BB962C8B-B14F-4D97-AF65-F5344CB8AC3E}">
        <p14:creationId xmlns:p14="http://schemas.microsoft.com/office/powerpoint/2010/main" val="13571733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3293209"/>
          </a:xfrm>
          <a:prstGeom prst="rect">
            <a:avLst/>
          </a:prstGeom>
        </p:spPr>
        <p:txBody>
          <a:bodyPr wrap="square">
            <a:spAutoFit/>
          </a:bodyPr>
          <a:lstStyle/>
          <a:p>
            <a:r>
              <a:rPr lang="tr-TR" sz="2600" dirty="0"/>
              <a:t>Sendikaların işleyişi demokratik toplum düzeninin gereklerine, demokrasinin temel ilkelerine uygun olmalıdır. </a:t>
            </a:r>
          </a:p>
          <a:p>
            <a:endParaRPr lang="tr-TR" sz="2600" dirty="0"/>
          </a:p>
          <a:p>
            <a:r>
              <a:rPr lang="tr-TR" sz="2600" dirty="0"/>
              <a:t>Sendikalar hem demokratik toplum ilkelerini benimsemeli ve bu ilkelere saygılı olmalı hem de kendi faaliyet ve işleyişinde demokratik ilkelere uygun bir işleyişi sürdürmelidirler.</a:t>
            </a:r>
          </a:p>
        </p:txBody>
      </p:sp>
    </p:spTree>
    <p:extLst>
      <p:ext uri="{BB962C8B-B14F-4D97-AF65-F5344CB8AC3E}">
        <p14:creationId xmlns:p14="http://schemas.microsoft.com/office/powerpoint/2010/main" val="3774043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4093428"/>
          </a:xfrm>
          <a:prstGeom prst="rect">
            <a:avLst/>
          </a:prstGeom>
        </p:spPr>
        <p:txBody>
          <a:bodyPr wrap="square">
            <a:spAutoFit/>
          </a:bodyPr>
          <a:lstStyle/>
          <a:p>
            <a:r>
              <a:rPr lang="tr-TR" sz="2600" dirty="0"/>
              <a:t>Sendikalar öncelikle demokratik toplum sistemini kabul etmelidir. Bu gerekli ancak yeterli değildir. Sendikalar, iç işleyişinde de demokratik ilkelere saygılı bir iç işleyişi gerçekleştirmek zorundadırlar. </a:t>
            </a:r>
          </a:p>
          <a:p>
            <a:endParaRPr lang="tr-TR" sz="2600" dirty="0"/>
          </a:p>
          <a:p>
            <a:r>
              <a:rPr lang="tr-TR" sz="2600" b="1" dirty="0"/>
              <a:t>Sendika içi demokrasinin sağlanması; </a:t>
            </a:r>
          </a:p>
          <a:p>
            <a:pPr lvl="1"/>
            <a:r>
              <a:rPr lang="tr-TR" sz="2600" i="1" dirty="0"/>
              <a:t>sendika yönetimlerinin demokratik esaslara uygun olarak seçilmesi ve yine demokratik seçimlerle yönetimden uzaklaştırılabilmelerinin sağlanmasıdır.</a:t>
            </a:r>
          </a:p>
        </p:txBody>
      </p:sp>
    </p:spTree>
    <p:extLst>
      <p:ext uri="{BB962C8B-B14F-4D97-AF65-F5344CB8AC3E}">
        <p14:creationId xmlns:p14="http://schemas.microsoft.com/office/powerpoint/2010/main" val="2273633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Dernek Kavramları</a:t>
            </a:r>
          </a:p>
        </p:txBody>
      </p:sp>
      <p:sp>
        <p:nvSpPr>
          <p:cNvPr id="5" name="Dikdörtgen 4"/>
          <p:cNvSpPr/>
          <p:nvPr/>
        </p:nvSpPr>
        <p:spPr>
          <a:xfrm>
            <a:off x="1691680" y="1556792"/>
            <a:ext cx="7200205" cy="2492990"/>
          </a:xfrm>
          <a:prstGeom prst="rect">
            <a:avLst/>
          </a:prstGeom>
        </p:spPr>
        <p:txBody>
          <a:bodyPr wrap="square">
            <a:spAutoFit/>
          </a:bodyPr>
          <a:lstStyle/>
          <a:p>
            <a:r>
              <a:rPr lang="tr-TR" sz="2600" dirty="0"/>
              <a:t>Sendikalar ile benzer kavramların başında dernek kavramı gelir. Sendika ile dernek en fazla karıştırılan iki kavramdır. </a:t>
            </a:r>
          </a:p>
          <a:p>
            <a:endParaRPr lang="tr-TR" sz="2600" dirty="0"/>
          </a:p>
          <a:p>
            <a:r>
              <a:rPr lang="tr-TR" sz="2600" dirty="0"/>
              <a:t>Çoğu kez bu iki kavram arasındaki farkı açıklamak kolay olmamaktadır.</a:t>
            </a:r>
          </a:p>
        </p:txBody>
      </p:sp>
    </p:spTree>
    <p:extLst>
      <p:ext uri="{BB962C8B-B14F-4D97-AF65-F5344CB8AC3E}">
        <p14:creationId xmlns:p14="http://schemas.microsoft.com/office/powerpoint/2010/main" val="3708237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Dernek Kavramları</a:t>
            </a:r>
          </a:p>
        </p:txBody>
      </p:sp>
      <p:sp>
        <p:nvSpPr>
          <p:cNvPr id="5" name="Dikdörtgen 4"/>
          <p:cNvSpPr/>
          <p:nvPr/>
        </p:nvSpPr>
        <p:spPr>
          <a:xfrm>
            <a:off x="1691680" y="1556792"/>
            <a:ext cx="7200205" cy="4493538"/>
          </a:xfrm>
          <a:prstGeom prst="rect">
            <a:avLst/>
          </a:prstGeom>
        </p:spPr>
        <p:txBody>
          <a:bodyPr wrap="square">
            <a:spAutoFit/>
          </a:bodyPr>
          <a:lstStyle/>
          <a:p>
            <a:r>
              <a:rPr lang="tr-TR" sz="2600" dirty="0"/>
              <a:t>Dernekler şahıs topluluğu niteliğinde ve tüzel kişiliğine haiz kuruluşlardır. Sendika ile dernek kavramları şekil ve işleyiş bakımından birbirlerine çok benzer iki kavramdır. </a:t>
            </a:r>
          </a:p>
          <a:p>
            <a:endParaRPr lang="tr-TR" sz="2600" dirty="0"/>
          </a:p>
          <a:p>
            <a:r>
              <a:rPr lang="tr-TR" sz="2600" dirty="0"/>
              <a:t>Sendika ve dernek kavramları birbirlerinden ayırt eden unsur amaç unsurudur. Bu sebepledir ki "</a:t>
            </a:r>
            <a:r>
              <a:rPr lang="tr-TR" sz="2600" b="1" i="1" dirty="0"/>
              <a:t>sendikaları, üyesi olan işçilerin hak ve menfaatlerini koruyan bir dernek türü olarak nitelendirmek doğru olur</a:t>
            </a:r>
            <a:r>
              <a:rPr lang="tr-TR" sz="2600" dirty="0"/>
              <a:t>" görüşü ileri sürülebilmektedir.</a:t>
            </a:r>
          </a:p>
        </p:txBody>
      </p:sp>
    </p:spTree>
    <p:extLst>
      <p:ext uri="{BB962C8B-B14F-4D97-AF65-F5344CB8AC3E}">
        <p14:creationId xmlns:p14="http://schemas.microsoft.com/office/powerpoint/2010/main" val="4949241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Dernek Kavramları</a:t>
            </a:r>
          </a:p>
        </p:txBody>
      </p:sp>
      <p:sp>
        <p:nvSpPr>
          <p:cNvPr id="5" name="Dikdörtgen 4"/>
          <p:cNvSpPr/>
          <p:nvPr/>
        </p:nvSpPr>
        <p:spPr>
          <a:xfrm>
            <a:off x="1691680" y="1556792"/>
            <a:ext cx="7200205" cy="3693319"/>
          </a:xfrm>
          <a:prstGeom prst="rect">
            <a:avLst/>
          </a:prstGeom>
        </p:spPr>
        <p:txBody>
          <a:bodyPr wrap="square">
            <a:spAutoFit/>
          </a:bodyPr>
          <a:lstStyle/>
          <a:p>
            <a:r>
              <a:rPr lang="tr-TR" sz="2600" dirty="0"/>
              <a:t>Dernekler, ideal gayeli kuruluşlardır. Kanuna ve ahlaka aykırı olmamak şartı ile dernekler herhangi bir maksatla kurulabilir. Derneklerin amacı kâr elde etmek dışında her şey olabilir; bu amacın kanuna, ahlaka aykırı olmaması yeterlidir. </a:t>
            </a:r>
          </a:p>
          <a:p>
            <a:endParaRPr lang="tr-TR" sz="2600" dirty="0"/>
          </a:p>
          <a:p>
            <a:r>
              <a:rPr lang="tr-TR" sz="2600" dirty="0"/>
              <a:t>Dernekler kâr elde etme gayesi ile kurulamazlar. Kâr elde etme gayesi ile kurulan dernekler, adi ortaklık hükümlerine tabi olurlar.</a:t>
            </a:r>
          </a:p>
        </p:txBody>
      </p:sp>
    </p:spTree>
    <p:extLst>
      <p:ext uri="{BB962C8B-B14F-4D97-AF65-F5344CB8AC3E}">
        <p14:creationId xmlns:p14="http://schemas.microsoft.com/office/powerpoint/2010/main" val="3396384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Kavram</a:t>
            </a:r>
          </a:p>
        </p:txBody>
      </p:sp>
      <p:sp>
        <p:nvSpPr>
          <p:cNvPr id="5" name="Dikdörtgen 4"/>
          <p:cNvSpPr/>
          <p:nvPr/>
        </p:nvSpPr>
        <p:spPr>
          <a:xfrm>
            <a:off x="1691680" y="1556792"/>
            <a:ext cx="7200205" cy="4093428"/>
          </a:xfrm>
          <a:prstGeom prst="rect">
            <a:avLst/>
          </a:prstGeom>
        </p:spPr>
        <p:txBody>
          <a:bodyPr wrap="square">
            <a:spAutoFit/>
          </a:bodyPr>
          <a:lstStyle/>
          <a:p>
            <a:r>
              <a:rPr lang="tr-TR" sz="2600" dirty="0"/>
              <a:t>Sendika bir kavram olarak işçilerin ekonomik ve sosyal hak ve menfaatlerini korumak ve geliştirmek maksadı taşıyan organizasyonları ifade eder. Sendika kavramı özünde işçi örgütlenmesinin adıdır.</a:t>
            </a:r>
          </a:p>
          <a:p>
            <a:endParaRPr lang="tr-TR" sz="2600" dirty="0"/>
          </a:p>
          <a:p>
            <a:r>
              <a:rPr lang="tr-TR" sz="2600" dirty="0"/>
              <a:t>Zaman içerisinde bizde olduğu gibi memur hatta emeklilerin de hak mücadelesi için sendika adlı örgütlenmeler içerisine girdikleri ve kanunlarda da bu anlamda sendika kavramının kullanılmaya başlandığı görülmektedir. </a:t>
            </a:r>
          </a:p>
        </p:txBody>
      </p:sp>
    </p:spTree>
    <p:extLst>
      <p:ext uri="{BB962C8B-B14F-4D97-AF65-F5344CB8AC3E}">
        <p14:creationId xmlns:p14="http://schemas.microsoft.com/office/powerpoint/2010/main" val="37410540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Dernek Kavramları</a:t>
            </a:r>
          </a:p>
        </p:txBody>
      </p:sp>
      <p:sp>
        <p:nvSpPr>
          <p:cNvPr id="5" name="Dikdörtgen 4"/>
          <p:cNvSpPr/>
          <p:nvPr/>
        </p:nvSpPr>
        <p:spPr>
          <a:xfrm>
            <a:off x="1691680" y="1556792"/>
            <a:ext cx="7200205" cy="2893100"/>
          </a:xfrm>
          <a:prstGeom prst="rect">
            <a:avLst/>
          </a:prstGeom>
        </p:spPr>
        <p:txBody>
          <a:bodyPr wrap="square">
            <a:spAutoFit/>
          </a:bodyPr>
          <a:lstStyle/>
          <a:p>
            <a:r>
              <a:rPr lang="tr-TR" sz="2600" dirty="0"/>
              <a:t>Sendikaların temel gayesi ise ekonomik ve sosyal yönden mensuplarının korunması ve durumlarının iyileştirilmesinin temin edilmesi olmaktadır. </a:t>
            </a:r>
          </a:p>
          <a:p>
            <a:endParaRPr lang="tr-TR" sz="2600" dirty="0"/>
          </a:p>
          <a:p>
            <a:r>
              <a:rPr lang="tr-TR" sz="2600" dirty="0"/>
              <a:t>Sendikalar, öncelikle çalışanların ekonomik ve sosyal bakımdan durumlarının korunması ve geliştirilmesi için çalışmak durumundadır. </a:t>
            </a:r>
          </a:p>
        </p:txBody>
      </p:sp>
    </p:spTree>
    <p:extLst>
      <p:ext uri="{BB962C8B-B14F-4D97-AF65-F5344CB8AC3E}">
        <p14:creationId xmlns:p14="http://schemas.microsoft.com/office/powerpoint/2010/main" val="24416927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Dernek Kavramları</a:t>
            </a:r>
          </a:p>
        </p:txBody>
      </p:sp>
      <p:sp>
        <p:nvSpPr>
          <p:cNvPr id="5" name="Dikdörtgen 4"/>
          <p:cNvSpPr/>
          <p:nvPr/>
        </p:nvSpPr>
        <p:spPr>
          <a:xfrm>
            <a:off x="1691680" y="1556792"/>
            <a:ext cx="7200205" cy="2492990"/>
          </a:xfrm>
          <a:prstGeom prst="rect">
            <a:avLst/>
          </a:prstGeom>
        </p:spPr>
        <p:txBody>
          <a:bodyPr wrap="square">
            <a:spAutoFit/>
          </a:bodyPr>
          <a:lstStyle/>
          <a:p>
            <a:r>
              <a:rPr lang="tr-TR" sz="2600" dirty="0"/>
              <a:t>Eğer bir sendika, mensuplarının çalışma ilişkilerinden doğan hak ve menfaatlerinin korunması ve geliştirilmesi amacını göz ardı etmiş ise bu sendika amacı dışında faaliyet göstermeye başlamış hatta bir dernek durumuna düşmüş olarak nitelendirilebilir.</a:t>
            </a:r>
          </a:p>
        </p:txBody>
      </p:sp>
    </p:spTree>
    <p:extLst>
      <p:ext uri="{BB962C8B-B14F-4D97-AF65-F5344CB8AC3E}">
        <p14:creationId xmlns:p14="http://schemas.microsoft.com/office/powerpoint/2010/main" val="16902029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Dernek Kavramları</a:t>
            </a:r>
          </a:p>
        </p:txBody>
      </p:sp>
      <p:sp>
        <p:nvSpPr>
          <p:cNvPr id="5" name="Dikdörtgen 4"/>
          <p:cNvSpPr/>
          <p:nvPr/>
        </p:nvSpPr>
        <p:spPr>
          <a:xfrm>
            <a:off x="1691680" y="1556792"/>
            <a:ext cx="7200205" cy="2893100"/>
          </a:xfrm>
          <a:prstGeom prst="rect">
            <a:avLst/>
          </a:prstGeom>
        </p:spPr>
        <p:txBody>
          <a:bodyPr wrap="square">
            <a:spAutoFit/>
          </a:bodyPr>
          <a:lstStyle/>
          <a:p>
            <a:r>
              <a:rPr lang="tr-TR" sz="2600" dirty="0"/>
              <a:t>Sendika ve dernek farklılaşmasında bir başka unsur, kanun koyucunun bu kuruluşlara tanıdığı özel hak ve yetkilerdir. </a:t>
            </a:r>
          </a:p>
          <a:p>
            <a:endParaRPr lang="tr-TR" sz="2600" dirty="0"/>
          </a:p>
          <a:p>
            <a:r>
              <a:rPr lang="tr-TR" sz="2600" dirty="0"/>
              <a:t>Sendikalara kanun koyucu, çalışma ilişkileri ile ilgili kanun niteliğinde kural koyma hakkı ve ayrıcalığını tanımıştır (toplu sözleşme özerkliği). </a:t>
            </a:r>
          </a:p>
        </p:txBody>
      </p:sp>
    </p:spTree>
    <p:extLst>
      <p:ext uri="{BB962C8B-B14F-4D97-AF65-F5344CB8AC3E}">
        <p14:creationId xmlns:p14="http://schemas.microsoft.com/office/powerpoint/2010/main" val="23018395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Dernek Kavramları</a:t>
            </a:r>
          </a:p>
        </p:txBody>
      </p:sp>
      <p:sp>
        <p:nvSpPr>
          <p:cNvPr id="5" name="Dikdörtgen 4"/>
          <p:cNvSpPr/>
          <p:nvPr/>
        </p:nvSpPr>
        <p:spPr>
          <a:xfrm>
            <a:off x="1691680" y="1556792"/>
            <a:ext cx="7200205" cy="2893100"/>
          </a:xfrm>
          <a:prstGeom prst="rect">
            <a:avLst/>
          </a:prstGeom>
        </p:spPr>
        <p:txBody>
          <a:bodyPr wrap="square">
            <a:spAutoFit/>
          </a:bodyPr>
          <a:lstStyle/>
          <a:p>
            <a:r>
              <a:rPr lang="tr-TR" sz="2600" dirty="0"/>
              <a:t>Bununla da yetinilmemiş iş mücadelesi sırasında işçilerin çalışmamasını sağlamaya yönelik karar almak ve bu kararı uygulamak hak ve yetkisi de (grev hakkı ve lokavt) yalnızca sendikalara tanınmıştır. </a:t>
            </a:r>
          </a:p>
          <a:p>
            <a:endParaRPr lang="tr-TR" sz="2600" dirty="0"/>
          </a:p>
          <a:p>
            <a:r>
              <a:rPr lang="tr-TR" sz="2600" dirty="0"/>
              <a:t>Bu ayrıcalıkları ile sendikalar, kanunla bir takım imtiyazların kendilerine tanındığı derneklerdir.</a:t>
            </a:r>
          </a:p>
        </p:txBody>
      </p:sp>
    </p:spTree>
    <p:extLst>
      <p:ext uri="{BB962C8B-B14F-4D97-AF65-F5344CB8AC3E}">
        <p14:creationId xmlns:p14="http://schemas.microsoft.com/office/powerpoint/2010/main" val="6211740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Dernek Kavramları</a:t>
            </a:r>
          </a:p>
        </p:txBody>
      </p:sp>
      <p:sp>
        <p:nvSpPr>
          <p:cNvPr id="5" name="Dikdörtgen 4"/>
          <p:cNvSpPr/>
          <p:nvPr/>
        </p:nvSpPr>
        <p:spPr>
          <a:xfrm>
            <a:off x="1691680" y="1556792"/>
            <a:ext cx="7200205" cy="4893647"/>
          </a:xfrm>
          <a:prstGeom prst="rect">
            <a:avLst/>
          </a:prstGeom>
        </p:spPr>
        <p:txBody>
          <a:bodyPr wrap="square">
            <a:spAutoFit/>
          </a:bodyPr>
          <a:lstStyle/>
          <a:p>
            <a:r>
              <a:rPr lang="tr-TR" sz="2600" dirty="0"/>
              <a:t>Özünde dernek kurma hakkı, sendika kurma hakkını da kapsar. </a:t>
            </a:r>
          </a:p>
          <a:p>
            <a:endParaRPr lang="tr-TR" sz="2600" dirty="0"/>
          </a:p>
          <a:p>
            <a:r>
              <a:rPr lang="tr-TR" sz="2600" dirty="0"/>
              <a:t>Ancak sendikalar </a:t>
            </a:r>
          </a:p>
          <a:p>
            <a:pPr lvl="1"/>
            <a:r>
              <a:rPr lang="tr-TR" sz="2600" dirty="0"/>
              <a:t>"</a:t>
            </a:r>
            <a:r>
              <a:rPr lang="tr-TR" sz="2600" b="1" i="1" dirty="0"/>
              <a:t>Anayasa içindeki yerleri, işlevleri ve bunun sonucu olarak kendilerine sağlanan güvenceler yönleriyle, derneklerden oldukça önemli bir biçimde ayrılmaktadırlar</a:t>
            </a:r>
            <a:r>
              <a:rPr lang="tr-TR" sz="2600" dirty="0"/>
              <a:t>". </a:t>
            </a:r>
          </a:p>
          <a:p>
            <a:endParaRPr lang="tr-TR" sz="2600" dirty="0"/>
          </a:p>
          <a:p>
            <a:r>
              <a:rPr lang="tr-TR" sz="2600" dirty="0"/>
              <a:t>Sonuç olarak sendika ile dernek amaç unsuru ve tanınan ayrıcalıklı haklar yönünden birbirinden ayrılmaktadır.</a:t>
            </a:r>
          </a:p>
        </p:txBody>
      </p:sp>
    </p:spTree>
    <p:extLst>
      <p:ext uri="{BB962C8B-B14F-4D97-AF65-F5344CB8AC3E}">
        <p14:creationId xmlns:p14="http://schemas.microsoft.com/office/powerpoint/2010/main" val="15724472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Ticari Şirket Kavramları</a:t>
            </a:r>
          </a:p>
        </p:txBody>
      </p:sp>
      <p:sp>
        <p:nvSpPr>
          <p:cNvPr id="5" name="Dikdörtgen 4"/>
          <p:cNvSpPr/>
          <p:nvPr/>
        </p:nvSpPr>
        <p:spPr>
          <a:xfrm>
            <a:off x="1691680" y="1556792"/>
            <a:ext cx="7200205" cy="4493538"/>
          </a:xfrm>
          <a:prstGeom prst="rect">
            <a:avLst/>
          </a:prstGeom>
        </p:spPr>
        <p:txBody>
          <a:bodyPr wrap="square">
            <a:spAutoFit/>
          </a:bodyPr>
          <a:lstStyle/>
          <a:p>
            <a:r>
              <a:rPr lang="tr-TR" sz="2600" dirty="0"/>
              <a:t>Sendikalar ile şirketler ya da geniş anlamı ile ticari ortaklıklarda benzer kavramlardır. Sendika kavramı, ticari ortaklıktan amaç yönü ile ayrılır. </a:t>
            </a:r>
          </a:p>
          <a:p>
            <a:endParaRPr lang="tr-TR" sz="2600" dirty="0"/>
          </a:p>
          <a:p>
            <a:r>
              <a:rPr lang="tr-TR" sz="2600" dirty="0"/>
              <a:t>Sendikaların gayesi üyelerinin ekonomik ve sosyal durumlarını korumak ve geliştirmek olduğu halde ticari ortaklıklar kar elde etmek gayesi ile kurulurlar. </a:t>
            </a:r>
          </a:p>
          <a:p>
            <a:endParaRPr lang="tr-TR" sz="2600" dirty="0"/>
          </a:p>
          <a:p>
            <a:r>
              <a:rPr lang="tr-TR" sz="2600" dirty="0"/>
              <a:t>Ortaklık kurmak ve ticari bir faaliyet yapmak maksadı ile bir araya gelenlerin gayesi kâr elde etmek ve ticari kazanç sağlamaktır.</a:t>
            </a:r>
          </a:p>
        </p:txBody>
      </p:sp>
    </p:spTree>
    <p:extLst>
      <p:ext uri="{BB962C8B-B14F-4D97-AF65-F5344CB8AC3E}">
        <p14:creationId xmlns:p14="http://schemas.microsoft.com/office/powerpoint/2010/main" val="25431670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Ticari Şirket Kavramları</a:t>
            </a:r>
          </a:p>
        </p:txBody>
      </p:sp>
      <p:sp>
        <p:nvSpPr>
          <p:cNvPr id="5" name="Dikdörtgen 4"/>
          <p:cNvSpPr/>
          <p:nvPr/>
        </p:nvSpPr>
        <p:spPr>
          <a:xfrm>
            <a:off x="1691680" y="1556792"/>
            <a:ext cx="7200205" cy="2893100"/>
          </a:xfrm>
          <a:prstGeom prst="rect">
            <a:avLst/>
          </a:prstGeom>
        </p:spPr>
        <p:txBody>
          <a:bodyPr wrap="square">
            <a:spAutoFit/>
          </a:bodyPr>
          <a:lstStyle/>
          <a:p>
            <a:r>
              <a:rPr lang="tr-TR" sz="2600" dirty="0"/>
              <a:t>Ticari ortaklıklar, bir araya gelen şahıslar tarafından kurulurlar. Sendikalar da şahıs topluluğu niteliğindeki kuruluşlardır. </a:t>
            </a:r>
          </a:p>
          <a:p>
            <a:endParaRPr lang="tr-TR" sz="2600" dirty="0"/>
          </a:p>
          <a:p>
            <a:r>
              <a:rPr lang="tr-TR" sz="2600" dirty="0"/>
              <a:t>Şirket ortağı olmak için en önemli nitelik ortaklığın gerektiği mali katkıyı ve taahhütleri karşılayabilir olmaktır. Her şahıs ticari faaliyet içerisine girebilir. </a:t>
            </a:r>
          </a:p>
        </p:txBody>
      </p:sp>
    </p:spTree>
    <p:extLst>
      <p:ext uri="{BB962C8B-B14F-4D97-AF65-F5344CB8AC3E}">
        <p14:creationId xmlns:p14="http://schemas.microsoft.com/office/powerpoint/2010/main" val="42343878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Ticari Şirket Kavramları</a:t>
            </a:r>
          </a:p>
        </p:txBody>
      </p:sp>
      <p:sp>
        <p:nvSpPr>
          <p:cNvPr id="5" name="Dikdörtgen 4"/>
          <p:cNvSpPr/>
          <p:nvPr/>
        </p:nvSpPr>
        <p:spPr>
          <a:xfrm>
            <a:off x="1691680" y="1556792"/>
            <a:ext cx="7200205" cy="3293209"/>
          </a:xfrm>
          <a:prstGeom prst="rect">
            <a:avLst/>
          </a:prstGeom>
        </p:spPr>
        <p:txBody>
          <a:bodyPr wrap="square">
            <a:spAutoFit/>
          </a:bodyPr>
          <a:lstStyle/>
          <a:p>
            <a:r>
              <a:rPr lang="tr-TR" sz="2600" dirty="0"/>
              <a:t>Ancak her şahıs sendika üyesi ya da kurucusu olamaz. O halde sendika hakkı, çalışanlara tanınmış bir haktır. </a:t>
            </a:r>
          </a:p>
          <a:p>
            <a:endParaRPr lang="tr-TR" sz="2600" dirty="0"/>
          </a:p>
          <a:p>
            <a:r>
              <a:rPr lang="tr-TR" sz="2600" dirty="0"/>
              <a:t>Ticaret yapmak ve ticari şirket kurmak ise her insana tanınmış daha geniş muhtevalı bir haktır. Sendika ve ticari ortaklık öncelikle amaç unsuru ile birbirinden ayrılmaktadır.</a:t>
            </a:r>
          </a:p>
        </p:txBody>
      </p:sp>
    </p:spTree>
    <p:extLst>
      <p:ext uri="{BB962C8B-B14F-4D97-AF65-F5344CB8AC3E}">
        <p14:creationId xmlns:p14="http://schemas.microsoft.com/office/powerpoint/2010/main" val="16510478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Ticari Şirket Kavramları</a:t>
            </a:r>
          </a:p>
        </p:txBody>
      </p:sp>
      <p:sp>
        <p:nvSpPr>
          <p:cNvPr id="5" name="Dikdörtgen 4"/>
          <p:cNvSpPr/>
          <p:nvPr/>
        </p:nvSpPr>
        <p:spPr>
          <a:xfrm>
            <a:off x="1691680" y="1556792"/>
            <a:ext cx="7200205" cy="3293209"/>
          </a:xfrm>
          <a:prstGeom prst="rect">
            <a:avLst/>
          </a:prstGeom>
        </p:spPr>
        <p:txBody>
          <a:bodyPr wrap="square">
            <a:spAutoFit/>
          </a:bodyPr>
          <a:lstStyle/>
          <a:p>
            <a:r>
              <a:rPr lang="tr-TR" sz="2600" dirty="0"/>
              <a:t>Sendikayı ticari ortaklıktan ayıran bu amaç unsuru o kadar önemli görülmüştür ki sendikaların tacir sayılmasını gerektirecek faaliyetlere yasak konulmuştur. </a:t>
            </a:r>
          </a:p>
          <a:p>
            <a:endParaRPr lang="tr-TR" sz="2600" dirty="0"/>
          </a:p>
          <a:p>
            <a:r>
              <a:rPr lang="tr-TR" sz="2600" dirty="0"/>
              <a:t>Bu suretle sendikaların zaman içinde amacından uzaklaşıp bir ticari ortaklık durumuna dönüşmesi ve niteliğini kaybetmesi önlenmek istenilmiştir.</a:t>
            </a:r>
          </a:p>
        </p:txBody>
      </p:sp>
    </p:spTree>
    <p:extLst>
      <p:ext uri="{BB962C8B-B14F-4D97-AF65-F5344CB8AC3E}">
        <p14:creationId xmlns:p14="http://schemas.microsoft.com/office/powerpoint/2010/main" val="30181399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Kooperatif Kavramları </a:t>
            </a:r>
          </a:p>
        </p:txBody>
      </p:sp>
      <p:sp>
        <p:nvSpPr>
          <p:cNvPr id="5" name="Dikdörtgen 4"/>
          <p:cNvSpPr/>
          <p:nvPr/>
        </p:nvSpPr>
        <p:spPr>
          <a:xfrm>
            <a:off x="1691680" y="1556792"/>
            <a:ext cx="7200205" cy="2492990"/>
          </a:xfrm>
          <a:prstGeom prst="rect">
            <a:avLst/>
          </a:prstGeom>
        </p:spPr>
        <p:txBody>
          <a:bodyPr wrap="square">
            <a:spAutoFit/>
          </a:bodyPr>
          <a:lstStyle/>
          <a:p>
            <a:r>
              <a:rPr lang="tr-TR" sz="2600" dirty="0"/>
              <a:t>Sendikalar ile benzer kuruluşlardan birisi de kooperatiflerdir. Kooperatifler de sendikalar gibi şahıs topluluğu niteliğindeki kuruluşlardır. </a:t>
            </a:r>
          </a:p>
          <a:p>
            <a:endParaRPr lang="tr-TR" sz="2600" dirty="0"/>
          </a:p>
          <a:p>
            <a:r>
              <a:rPr lang="tr-TR" sz="2600" dirty="0"/>
              <a:t>Sendikalarda da kooperatiflerde de kişiler belirli bir amaç için bir araya gelirler. </a:t>
            </a:r>
          </a:p>
        </p:txBody>
      </p:sp>
    </p:spTree>
    <p:extLst>
      <p:ext uri="{BB962C8B-B14F-4D97-AF65-F5344CB8AC3E}">
        <p14:creationId xmlns:p14="http://schemas.microsoft.com/office/powerpoint/2010/main" val="2705526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Kavram</a:t>
            </a:r>
          </a:p>
        </p:txBody>
      </p:sp>
      <p:sp>
        <p:nvSpPr>
          <p:cNvPr id="5" name="Dikdörtgen 4"/>
          <p:cNvSpPr/>
          <p:nvPr/>
        </p:nvSpPr>
        <p:spPr>
          <a:xfrm>
            <a:off x="1691680" y="1556792"/>
            <a:ext cx="7200205" cy="4093428"/>
          </a:xfrm>
          <a:prstGeom prst="rect">
            <a:avLst/>
          </a:prstGeom>
        </p:spPr>
        <p:txBody>
          <a:bodyPr wrap="square">
            <a:spAutoFit/>
          </a:bodyPr>
          <a:lstStyle/>
          <a:p>
            <a:r>
              <a:rPr lang="tr-TR" sz="2600" dirty="0"/>
              <a:t>Ancak uluslararası literatürde sendika genellikle işçilerin örgütlenmesi için kullanılan ve bunu ifade eden bir kavramdır.</a:t>
            </a:r>
          </a:p>
          <a:p>
            <a:endParaRPr lang="tr-TR" sz="2600" dirty="0"/>
          </a:p>
          <a:p>
            <a:r>
              <a:rPr lang="tr-TR" sz="2600" dirty="0"/>
              <a:t>En geniş anlamda sendikalar, işçilerin ve işverenlerin ekonomik ve sosyal bakımdan hak ve menfaatlerini korumak maksadı ile kurdukları mesleki örgütlerin adıdır.</a:t>
            </a:r>
          </a:p>
          <a:p>
            <a:endParaRPr lang="tr-TR" sz="2600" dirty="0"/>
          </a:p>
          <a:p>
            <a:endParaRPr lang="tr-TR" sz="2600" dirty="0"/>
          </a:p>
        </p:txBody>
      </p:sp>
    </p:spTree>
    <p:extLst>
      <p:ext uri="{BB962C8B-B14F-4D97-AF65-F5344CB8AC3E}">
        <p14:creationId xmlns:p14="http://schemas.microsoft.com/office/powerpoint/2010/main" val="27972157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Kooperatif Kavramları </a:t>
            </a:r>
          </a:p>
        </p:txBody>
      </p:sp>
      <p:sp>
        <p:nvSpPr>
          <p:cNvPr id="5" name="Dikdörtgen 4"/>
          <p:cNvSpPr/>
          <p:nvPr/>
        </p:nvSpPr>
        <p:spPr>
          <a:xfrm>
            <a:off x="1691680" y="1556792"/>
            <a:ext cx="7200205" cy="3293209"/>
          </a:xfrm>
          <a:prstGeom prst="rect">
            <a:avLst/>
          </a:prstGeom>
        </p:spPr>
        <p:txBody>
          <a:bodyPr wrap="square">
            <a:spAutoFit/>
          </a:bodyPr>
          <a:lstStyle/>
          <a:p>
            <a:r>
              <a:rPr lang="tr-TR" sz="2600" dirty="0"/>
              <a:t>Dolayısı ile şahıs topluluğu olmaları, kendi kendisine yardım mekanizmalarının önemli vasıtaları olmaları bakımından birbirlerine benzerler. </a:t>
            </a:r>
          </a:p>
          <a:p>
            <a:endParaRPr lang="tr-TR" sz="2600" dirty="0"/>
          </a:p>
          <a:p>
            <a:r>
              <a:rPr lang="tr-TR" sz="2600" dirty="0"/>
              <a:t>Birlik olmak ve karşılıklı yardımlaşma fikri her iki hareketin de doğuşunda temel faktördür. Kooperatif yapmanın gayesi ekonomiktir. Kooperatif yapmak maddi ve manevi güçlerin birleştirilmesi hareketidir.</a:t>
            </a:r>
          </a:p>
        </p:txBody>
      </p:sp>
    </p:spTree>
    <p:extLst>
      <p:ext uri="{BB962C8B-B14F-4D97-AF65-F5344CB8AC3E}">
        <p14:creationId xmlns:p14="http://schemas.microsoft.com/office/powerpoint/2010/main" val="30023385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Kooperatif Kavramları </a:t>
            </a:r>
          </a:p>
        </p:txBody>
      </p:sp>
      <p:sp>
        <p:nvSpPr>
          <p:cNvPr id="5" name="Dikdörtgen 4"/>
          <p:cNvSpPr/>
          <p:nvPr/>
        </p:nvSpPr>
        <p:spPr>
          <a:xfrm>
            <a:off x="1691680" y="1556792"/>
            <a:ext cx="7200205" cy="2092881"/>
          </a:xfrm>
          <a:prstGeom prst="rect">
            <a:avLst/>
          </a:prstGeom>
        </p:spPr>
        <p:txBody>
          <a:bodyPr wrap="square">
            <a:spAutoFit/>
          </a:bodyPr>
          <a:lstStyle/>
          <a:p>
            <a:r>
              <a:rPr lang="tr-TR" sz="2600" dirty="0"/>
              <a:t>Kooperatif kurmak, ekonomik gayeli bir harekettir. Kooperatif kurmak, kıt kaynaklarını bir araya getirmek suretiyle bir grup şahsın belirli ilkeler içerisinde ekonomik fayda temin etmek maksatlı bir örgütlenme faaliyetidir. </a:t>
            </a:r>
          </a:p>
        </p:txBody>
      </p:sp>
    </p:spTree>
    <p:extLst>
      <p:ext uri="{BB962C8B-B14F-4D97-AF65-F5344CB8AC3E}">
        <p14:creationId xmlns:p14="http://schemas.microsoft.com/office/powerpoint/2010/main" val="20856795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Kooperatif Kavramları </a:t>
            </a:r>
          </a:p>
        </p:txBody>
      </p:sp>
      <p:sp>
        <p:nvSpPr>
          <p:cNvPr id="5" name="Dikdörtgen 4"/>
          <p:cNvSpPr/>
          <p:nvPr/>
        </p:nvSpPr>
        <p:spPr>
          <a:xfrm>
            <a:off x="1691680" y="1556792"/>
            <a:ext cx="7200205" cy="3693319"/>
          </a:xfrm>
          <a:prstGeom prst="rect">
            <a:avLst/>
          </a:prstGeom>
        </p:spPr>
        <p:txBody>
          <a:bodyPr wrap="square">
            <a:spAutoFit/>
          </a:bodyPr>
          <a:lstStyle/>
          <a:p>
            <a:r>
              <a:rPr lang="tr-TR" sz="2600" dirty="0"/>
              <a:t>Bu kıt kaynakları ile maksimum ekonomik fayda sağlamak amacı ile insanlar bir araya gelir, bu kıt ekonomik kaynaklarını ve güçlerini birleştirerek bir ekonomik dayanışma gerçekleştirirler. </a:t>
            </a:r>
          </a:p>
          <a:p>
            <a:endParaRPr lang="tr-TR" sz="2600" dirty="0"/>
          </a:p>
          <a:p>
            <a:r>
              <a:rPr lang="tr-TR" sz="2600" dirty="0"/>
              <a:t>Böylece kişiler kooperatif yapmak suretiyle tek başına ulaşamayacakları ekonomik amaca daha kısa zamanda ve daha kolay bir şekilde ulaşma imkanı elde edilir.</a:t>
            </a:r>
          </a:p>
        </p:txBody>
      </p:sp>
    </p:spTree>
    <p:extLst>
      <p:ext uri="{BB962C8B-B14F-4D97-AF65-F5344CB8AC3E}">
        <p14:creationId xmlns:p14="http://schemas.microsoft.com/office/powerpoint/2010/main" val="30978774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Kooperatif Kavramları </a:t>
            </a:r>
          </a:p>
        </p:txBody>
      </p:sp>
      <p:sp>
        <p:nvSpPr>
          <p:cNvPr id="5" name="Dikdörtgen 4"/>
          <p:cNvSpPr/>
          <p:nvPr/>
        </p:nvSpPr>
        <p:spPr>
          <a:xfrm>
            <a:off x="1691680" y="1556792"/>
            <a:ext cx="7200205" cy="2893100"/>
          </a:xfrm>
          <a:prstGeom prst="rect">
            <a:avLst/>
          </a:prstGeom>
        </p:spPr>
        <p:txBody>
          <a:bodyPr wrap="square">
            <a:spAutoFit/>
          </a:bodyPr>
          <a:lstStyle/>
          <a:p>
            <a:r>
              <a:rPr lang="tr-TR" sz="2600" dirty="0"/>
              <a:t>Sendikalar ile kooperatifler, kendi kendine yardım mekanizmasının araçları olması bakımından birbirine benzerler. </a:t>
            </a:r>
          </a:p>
          <a:p>
            <a:endParaRPr lang="tr-TR" sz="2600" dirty="0"/>
          </a:p>
          <a:p>
            <a:r>
              <a:rPr lang="tr-TR" sz="2600" dirty="0"/>
              <a:t>Her iki hareket de kendi kendine yardım mekanizmalarının iki farklı aracıdır.</a:t>
            </a:r>
          </a:p>
          <a:p>
            <a:endParaRPr lang="tr-TR" sz="2600" dirty="0"/>
          </a:p>
        </p:txBody>
      </p:sp>
    </p:spTree>
    <p:extLst>
      <p:ext uri="{BB962C8B-B14F-4D97-AF65-F5344CB8AC3E}">
        <p14:creationId xmlns:p14="http://schemas.microsoft.com/office/powerpoint/2010/main" val="20355203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Kooperatif Kavramları </a:t>
            </a:r>
          </a:p>
        </p:txBody>
      </p:sp>
      <p:sp>
        <p:nvSpPr>
          <p:cNvPr id="5" name="Dikdörtgen 4"/>
          <p:cNvSpPr/>
          <p:nvPr/>
        </p:nvSpPr>
        <p:spPr>
          <a:xfrm>
            <a:off x="1691680" y="1556792"/>
            <a:ext cx="7200205" cy="4493538"/>
          </a:xfrm>
          <a:prstGeom prst="rect">
            <a:avLst/>
          </a:prstGeom>
        </p:spPr>
        <p:txBody>
          <a:bodyPr wrap="square">
            <a:spAutoFit/>
          </a:bodyPr>
          <a:lstStyle/>
          <a:p>
            <a:r>
              <a:rPr lang="tr-TR" sz="2600" dirty="0"/>
              <a:t>Kooperatif ve sendika birçok yönden farklılık gösterirler. Öncelikle her iki hareketin işleyişlerine hakim ilkeler farklılık arz eder. </a:t>
            </a:r>
          </a:p>
          <a:p>
            <a:endParaRPr lang="tr-TR" sz="2600" dirty="0"/>
          </a:p>
          <a:p>
            <a:pPr lvl="1"/>
            <a:r>
              <a:rPr lang="tr-TR" sz="2600" b="1" i="1" dirty="0"/>
              <a:t>Amaç yönünden de bir farklılaşma söz konusudur. </a:t>
            </a:r>
          </a:p>
          <a:p>
            <a:endParaRPr lang="tr-TR" sz="2600" dirty="0"/>
          </a:p>
          <a:p>
            <a:r>
              <a:rPr lang="tr-TR" sz="2600" dirty="0"/>
              <a:t>Kooperatif hareket bir ekonomik yardımlaşma ve dayanışma hareketidir. Kooperatif hareketin ekonomik amaç dışında bir başka amacı ya da mücadelesi </a:t>
            </a:r>
            <a:r>
              <a:rPr lang="tr-TR" sz="2600"/>
              <a:t>söz konusu </a:t>
            </a:r>
            <a:r>
              <a:rPr lang="tr-TR" sz="2600" dirty="0"/>
              <a:t>olamaz.</a:t>
            </a:r>
          </a:p>
        </p:txBody>
      </p:sp>
    </p:spTree>
    <p:extLst>
      <p:ext uri="{BB962C8B-B14F-4D97-AF65-F5344CB8AC3E}">
        <p14:creationId xmlns:p14="http://schemas.microsoft.com/office/powerpoint/2010/main" val="31121595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Kooperatif Kavramları </a:t>
            </a:r>
          </a:p>
        </p:txBody>
      </p:sp>
      <p:sp>
        <p:nvSpPr>
          <p:cNvPr id="5" name="Dikdörtgen 4"/>
          <p:cNvSpPr/>
          <p:nvPr/>
        </p:nvSpPr>
        <p:spPr>
          <a:xfrm>
            <a:off x="1691680" y="1556792"/>
            <a:ext cx="7200205" cy="4093428"/>
          </a:xfrm>
          <a:prstGeom prst="rect">
            <a:avLst/>
          </a:prstGeom>
        </p:spPr>
        <p:txBody>
          <a:bodyPr wrap="square">
            <a:spAutoFit/>
          </a:bodyPr>
          <a:lstStyle/>
          <a:p>
            <a:r>
              <a:rPr lang="tr-TR" sz="2600" dirty="0"/>
              <a:t>Kooperatif hareketin bir rakibi; mücadele ettiği bir başka güçten söz edilemez. Kooperatif hareket ekonomi içinde herhangi bir ekonomik aktör gibi ancak kooperatifçilik ilkeleri içerisinde mücadelesini sürdürür. </a:t>
            </a:r>
          </a:p>
          <a:p>
            <a:endParaRPr lang="tr-TR" sz="2600" dirty="0"/>
          </a:p>
          <a:p>
            <a:r>
              <a:rPr lang="tr-TR" sz="2600" dirty="0"/>
              <a:t>Sendika hareketi ise üyelerinin çalışma hayatından ekonomik ve sosyal hak ve menfaatlerini koruma ve geliştirme mücadelesini sürdürmek maksadı ile kurulurlar. </a:t>
            </a:r>
          </a:p>
        </p:txBody>
      </p:sp>
    </p:spTree>
    <p:extLst>
      <p:ext uri="{BB962C8B-B14F-4D97-AF65-F5344CB8AC3E}">
        <p14:creationId xmlns:p14="http://schemas.microsoft.com/office/powerpoint/2010/main" val="41543162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Mesleki Birlik Kavramları</a:t>
            </a:r>
          </a:p>
        </p:txBody>
      </p:sp>
      <p:sp>
        <p:nvSpPr>
          <p:cNvPr id="5" name="Dikdörtgen 4"/>
          <p:cNvSpPr/>
          <p:nvPr/>
        </p:nvSpPr>
        <p:spPr>
          <a:xfrm>
            <a:off x="1691680" y="1556792"/>
            <a:ext cx="7200205" cy="3293209"/>
          </a:xfrm>
          <a:prstGeom prst="rect">
            <a:avLst/>
          </a:prstGeom>
        </p:spPr>
        <p:txBody>
          <a:bodyPr wrap="square">
            <a:spAutoFit/>
          </a:bodyPr>
          <a:lstStyle/>
          <a:p>
            <a:r>
              <a:rPr lang="tr-TR" sz="2600" dirty="0"/>
              <a:t>Meslek odaları, mensupları arasındaki haksız rekabetin önlenmesi için tedbirler almakla yükümlü kamu kurumu niteliğindeki kuruluşlardır. </a:t>
            </a:r>
          </a:p>
          <a:p>
            <a:endParaRPr lang="tr-TR" sz="2600" dirty="0"/>
          </a:p>
          <a:p>
            <a:r>
              <a:rPr lang="tr-TR" sz="2600" dirty="0"/>
              <a:t>Meslek içi disiplinin temin edilmesi ve meslek mensuplarının mesleki ahlak kurallarına uygun faaliyet sürdürmelerini sağlamak bu kuruluşların temel görevleridir.</a:t>
            </a:r>
          </a:p>
        </p:txBody>
      </p:sp>
    </p:spTree>
    <p:extLst>
      <p:ext uri="{BB962C8B-B14F-4D97-AF65-F5344CB8AC3E}">
        <p14:creationId xmlns:p14="http://schemas.microsoft.com/office/powerpoint/2010/main" val="4572191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Mesleki Birlik Kavramları</a:t>
            </a:r>
          </a:p>
        </p:txBody>
      </p:sp>
      <p:sp>
        <p:nvSpPr>
          <p:cNvPr id="5" name="Dikdörtgen 4"/>
          <p:cNvSpPr/>
          <p:nvPr/>
        </p:nvSpPr>
        <p:spPr>
          <a:xfrm>
            <a:off x="1691680" y="1556792"/>
            <a:ext cx="7200205" cy="2492990"/>
          </a:xfrm>
          <a:prstGeom prst="rect">
            <a:avLst/>
          </a:prstGeom>
        </p:spPr>
        <p:txBody>
          <a:bodyPr wrap="square">
            <a:spAutoFit/>
          </a:bodyPr>
          <a:lstStyle/>
          <a:p>
            <a:r>
              <a:rPr lang="tr-TR" sz="2600" dirty="0"/>
              <a:t>Meslek odaları sendikalara şahıs topluluğu niteliğinde kuruluşlar olmak itibarı ile benzerlik gösterirler. </a:t>
            </a:r>
          </a:p>
          <a:p>
            <a:endParaRPr lang="tr-TR" sz="2600" dirty="0"/>
          </a:p>
          <a:p>
            <a:r>
              <a:rPr lang="tr-TR" sz="2600" dirty="0"/>
              <a:t>Ortak bir dayanışma örgütü olmak yönünden de benzerlik gösterir.</a:t>
            </a:r>
          </a:p>
        </p:txBody>
      </p:sp>
    </p:spTree>
    <p:extLst>
      <p:ext uri="{BB962C8B-B14F-4D97-AF65-F5344CB8AC3E}">
        <p14:creationId xmlns:p14="http://schemas.microsoft.com/office/powerpoint/2010/main" val="22246872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Mesleki Birlik Kavramları</a:t>
            </a:r>
          </a:p>
        </p:txBody>
      </p:sp>
      <p:sp>
        <p:nvSpPr>
          <p:cNvPr id="5" name="Dikdörtgen 4"/>
          <p:cNvSpPr/>
          <p:nvPr/>
        </p:nvSpPr>
        <p:spPr>
          <a:xfrm>
            <a:off x="1691680" y="1556792"/>
            <a:ext cx="7200205" cy="4893647"/>
          </a:xfrm>
          <a:prstGeom prst="rect">
            <a:avLst/>
          </a:prstGeom>
        </p:spPr>
        <p:txBody>
          <a:bodyPr wrap="square">
            <a:spAutoFit/>
          </a:bodyPr>
          <a:lstStyle/>
          <a:p>
            <a:r>
              <a:rPr lang="tr-TR" sz="2600" dirty="0"/>
              <a:t>Mesleki Birliklerin, sendikalardan ayrıldığı nokta amaçtır. Sendikaların amaçları, çalışma ilişkileri ile sınırlıdır. Sendikalar, çalışanlar ve işverenlerle şahıs bakımından sınırlandırılmıştır. Mesleki birlikler ise belirli bir meslek ile sınırlıdır. </a:t>
            </a:r>
          </a:p>
          <a:p>
            <a:endParaRPr lang="tr-TR" sz="2600" dirty="0"/>
          </a:p>
          <a:p>
            <a:r>
              <a:rPr lang="tr-TR" sz="2600" dirty="0"/>
              <a:t>Mesleki birliklerin kamunun menfaatini korumak gibi bir rolü de bulunmaktadır. Meslek odaları kamu yararını korurlar. Meslek mensupları arasındaki, çatışmaları en aza indirirler ve mesleğin icrasına dair temel kuralları koyarlar ve uygulamasını denetlerler.</a:t>
            </a:r>
          </a:p>
          <a:p>
            <a:endParaRPr lang="tr-TR" sz="2600" dirty="0"/>
          </a:p>
        </p:txBody>
      </p:sp>
    </p:spTree>
    <p:extLst>
      <p:ext uri="{BB962C8B-B14F-4D97-AF65-F5344CB8AC3E}">
        <p14:creationId xmlns:p14="http://schemas.microsoft.com/office/powerpoint/2010/main" val="4993562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ve Mesleki Birlik Kavramları</a:t>
            </a:r>
          </a:p>
        </p:txBody>
      </p:sp>
      <p:sp>
        <p:nvSpPr>
          <p:cNvPr id="5" name="Dikdörtgen 4"/>
          <p:cNvSpPr/>
          <p:nvPr/>
        </p:nvSpPr>
        <p:spPr>
          <a:xfrm>
            <a:off x="1691680" y="1556792"/>
            <a:ext cx="7200205" cy="2893100"/>
          </a:xfrm>
          <a:prstGeom prst="rect">
            <a:avLst/>
          </a:prstGeom>
        </p:spPr>
        <p:txBody>
          <a:bodyPr wrap="square">
            <a:spAutoFit/>
          </a:bodyPr>
          <a:lstStyle/>
          <a:p>
            <a:r>
              <a:rPr lang="tr-TR" sz="2600" dirty="0"/>
              <a:t>Sendikaların amacı ile odaların amacı çok farklıdır. Sendikaların üyelerinin kendi aralarındaki ilişki ile ilgili bir görevi yoktur. </a:t>
            </a:r>
          </a:p>
          <a:p>
            <a:endParaRPr lang="tr-TR" sz="2600" dirty="0"/>
          </a:p>
          <a:p>
            <a:r>
              <a:rPr lang="tr-TR" sz="2600" dirty="0"/>
              <a:t>Sendikalar üyelerinin hak ve menfaatlerini korumak için işveren karşısında ve siyasi iktidar karşısında mücadele etme gayesi taşıyan kuruluşlardır.</a:t>
            </a:r>
          </a:p>
        </p:txBody>
      </p:sp>
    </p:spTree>
    <p:extLst>
      <p:ext uri="{BB962C8B-B14F-4D97-AF65-F5344CB8AC3E}">
        <p14:creationId xmlns:p14="http://schemas.microsoft.com/office/powerpoint/2010/main" val="79838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Tanım</a:t>
            </a:r>
          </a:p>
        </p:txBody>
      </p:sp>
      <p:sp>
        <p:nvSpPr>
          <p:cNvPr id="5" name="Dikdörtgen 4"/>
          <p:cNvSpPr/>
          <p:nvPr/>
        </p:nvSpPr>
        <p:spPr>
          <a:xfrm>
            <a:off x="1691680" y="1556792"/>
            <a:ext cx="7200205" cy="2893100"/>
          </a:xfrm>
          <a:prstGeom prst="rect">
            <a:avLst/>
          </a:prstGeom>
        </p:spPr>
        <p:txBody>
          <a:bodyPr wrap="square">
            <a:spAutoFit/>
          </a:bodyPr>
          <a:lstStyle/>
          <a:p>
            <a:r>
              <a:rPr lang="tr-TR" sz="2600" dirty="0"/>
              <a:t>Sendika için genel geçerliği kabul görmüş bir tanım yapmak mümkün değildir. </a:t>
            </a:r>
          </a:p>
          <a:p>
            <a:endParaRPr lang="tr-TR" sz="2600" dirty="0"/>
          </a:p>
          <a:p>
            <a:r>
              <a:rPr lang="tr-TR" sz="2600" dirty="0"/>
              <a:t>Sendikalar doktrinde muhtelif yazarlar tarafından çeşitli şekillerde tanımlanabildiği gibi her ülkenin mevzuatında da farklı sendika tanımlarının yapılmış olduğu da bilinmektedir.</a:t>
            </a:r>
          </a:p>
        </p:txBody>
      </p:sp>
    </p:spTree>
    <p:extLst>
      <p:ext uri="{BB962C8B-B14F-4D97-AF65-F5344CB8AC3E}">
        <p14:creationId xmlns:p14="http://schemas.microsoft.com/office/powerpoint/2010/main" val="3989357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Hukuku</a:t>
            </a:r>
          </a:p>
          <a:p>
            <a:endParaRPr lang="tr-TR" sz="2600" dirty="0"/>
          </a:p>
        </p:txBody>
      </p:sp>
      <p:sp>
        <p:nvSpPr>
          <p:cNvPr id="5" name="Dikdörtgen 4"/>
          <p:cNvSpPr/>
          <p:nvPr/>
        </p:nvSpPr>
        <p:spPr>
          <a:xfrm>
            <a:off x="1691680" y="1556792"/>
            <a:ext cx="7200205" cy="2893100"/>
          </a:xfrm>
          <a:prstGeom prst="rect">
            <a:avLst/>
          </a:prstGeom>
        </p:spPr>
        <p:txBody>
          <a:bodyPr wrap="square">
            <a:spAutoFit/>
          </a:bodyPr>
          <a:lstStyle/>
          <a:p>
            <a:r>
              <a:rPr lang="tr-TR" sz="2600" dirty="0"/>
              <a:t>Sendika hukuku, sendikalar ile ilgili mevzuat çerçevesi etrafında doğan ve gelişen bir hukuk alanıdır. </a:t>
            </a:r>
          </a:p>
          <a:p>
            <a:endParaRPr lang="tr-TR" sz="2600" dirty="0"/>
          </a:p>
          <a:p>
            <a:r>
              <a:rPr lang="tr-TR" sz="2600" dirty="0"/>
              <a:t>Sendika hukuku, sendikaların kuruluşundan sona ermesine kadar sendikalar ile ilgili bütün hukuki konuları kapsayan bir hukuk alanıdır.</a:t>
            </a:r>
          </a:p>
        </p:txBody>
      </p:sp>
    </p:spTree>
    <p:extLst>
      <p:ext uri="{BB962C8B-B14F-4D97-AF65-F5344CB8AC3E}">
        <p14:creationId xmlns:p14="http://schemas.microsoft.com/office/powerpoint/2010/main" val="21472197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 Hukuku</a:t>
            </a:r>
          </a:p>
          <a:p>
            <a:endParaRPr lang="tr-TR" sz="2600" dirty="0"/>
          </a:p>
        </p:txBody>
      </p:sp>
      <p:sp>
        <p:nvSpPr>
          <p:cNvPr id="5" name="Dikdörtgen 4"/>
          <p:cNvSpPr/>
          <p:nvPr/>
        </p:nvSpPr>
        <p:spPr>
          <a:xfrm>
            <a:off x="1691680" y="1556792"/>
            <a:ext cx="7200205" cy="3293209"/>
          </a:xfrm>
          <a:prstGeom prst="rect">
            <a:avLst/>
          </a:prstGeom>
        </p:spPr>
        <p:txBody>
          <a:bodyPr wrap="square">
            <a:spAutoFit/>
          </a:bodyPr>
          <a:lstStyle/>
          <a:p>
            <a:r>
              <a:rPr lang="tr-TR" sz="2600" dirty="0"/>
              <a:t>Sendika hukuku, sendika hakkını konu alan hukuk alanıdır. Sendika hakkı, öncelikle bir işçi hakkıdır. Sendika hakkı, işçi haklarının gelişim süreci içerisinde gelişmiş ve günümüzdeki muhtevasını kazanmış bir haktır. </a:t>
            </a:r>
          </a:p>
          <a:p>
            <a:endParaRPr lang="tr-TR" sz="2600" dirty="0"/>
          </a:p>
          <a:p>
            <a:r>
              <a:rPr lang="tr-TR" sz="2600" dirty="0"/>
              <a:t>Bu nedenle sendika hukuku, İş Hukukunun muhtevası içerisinde gelişmiştir.</a:t>
            </a:r>
          </a:p>
        </p:txBody>
      </p:sp>
    </p:spTree>
    <p:extLst>
      <p:ext uri="{BB962C8B-B14F-4D97-AF65-F5344CB8AC3E}">
        <p14:creationId xmlns:p14="http://schemas.microsoft.com/office/powerpoint/2010/main" val="1673973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Tanım</a:t>
            </a:r>
          </a:p>
        </p:txBody>
      </p:sp>
      <p:sp>
        <p:nvSpPr>
          <p:cNvPr id="5" name="Dikdörtgen 4"/>
          <p:cNvSpPr/>
          <p:nvPr/>
        </p:nvSpPr>
        <p:spPr>
          <a:xfrm>
            <a:off x="1691680" y="1556792"/>
            <a:ext cx="7200205" cy="2492990"/>
          </a:xfrm>
          <a:prstGeom prst="rect">
            <a:avLst/>
          </a:prstGeom>
        </p:spPr>
        <p:txBody>
          <a:bodyPr wrap="square">
            <a:spAutoFit/>
          </a:bodyPr>
          <a:lstStyle/>
          <a:p>
            <a:r>
              <a:rPr lang="tr-TR" sz="2600" dirty="0"/>
              <a:t>2821 Sayılı Sendikalar Kanunu sendikayı; "</a:t>
            </a:r>
            <a:r>
              <a:rPr lang="tr-TR" sz="2600" b="1" i="1" dirty="0"/>
              <a:t>Sendika, işçilerin veya işverenlerin çalışma ilişkilerinde, ortak ekonomik ve sosyal hak ve menfaatlerini korumak ve geliştirmek için meydana getirdikleri tüzel kişiliğe sahip kuruluşlara denilir</a:t>
            </a:r>
            <a:r>
              <a:rPr lang="tr-TR" sz="2600" dirty="0"/>
              <a:t>" şeklinde tanımlamıştır.</a:t>
            </a:r>
          </a:p>
        </p:txBody>
      </p:sp>
    </p:spTree>
    <p:extLst>
      <p:ext uri="{BB962C8B-B14F-4D97-AF65-F5344CB8AC3E}">
        <p14:creationId xmlns:p14="http://schemas.microsoft.com/office/powerpoint/2010/main" val="2793394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2893100"/>
          </a:xfrm>
          <a:prstGeom prst="rect">
            <a:avLst/>
          </a:prstGeom>
        </p:spPr>
        <p:txBody>
          <a:bodyPr wrap="square">
            <a:spAutoFit/>
          </a:bodyPr>
          <a:lstStyle/>
          <a:p>
            <a:r>
              <a:rPr lang="tr-TR" sz="2600" dirty="0"/>
              <a:t>Sendika tanımı, sendikanın bazı unsurlarını içermekle birlikte, sendikanın unsurlarını tam olarak vermemektedir. </a:t>
            </a:r>
          </a:p>
          <a:p>
            <a:endParaRPr lang="tr-TR" sz="2600" dirty="0"/>
          </a:p>
          <a:p>
            <a:r>
              <a:rPr lang="tr-TR" sz="2600" dirty="0"/>
              <a:t>Kaldı ki sendikanın unsurları da sendika tanımına ve sendika hakkının içeriğine göre farklılaşır. </a:t>
            </a:r>
          </a:p>
          <a:p>
            <a:endParaRPr lang="tr-TR" sz="2600" dirty="0"/>
          </a:p>
        </p:txBody>
      </p:sp>
    </p:spTree>
    <p:extLst>
      <p:ext uri="{BB962C8B-B14F-4D97-AF65-F5344CB8AC3E}">
        <p14:creationId xmlns:p14="http://schemas.microsoft.com/office/powerpoint/2010/main" val="842643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5293757"/>
          </a:xfrm>
          <a:prstGeom prst="rect">
            <a:avLst/>
          </a:prstGeom>
        </p:spPr>
        <p:txBody>
          <a:bodyPr wrap="square">
            <a:spAutoFit/>
          </a:bodyPr>
          <a:lstStyle/>
          <a:p>
            <a:r>
              <a:rPr lang="tr-TR" sz="2600" b="1" dirty="0"/>
              <a:t>Amaç Unsuru: </a:t>
            </a:r>
            <a:r>
              <a:rPr lang="tr-TR" sz="2600" dirty="0"/>
              <a:t>Amaç unsuru sendikayı benzer kuruluşlardan ayıran unsurdur. İlk bakıldığı zaman sendika şahıs topluluğu niteliğinde bir örgütlenmedir. Bu anlamda sendika, bir tür dernek olarak nitelendirilebilir. </a:t>
            </a:r>
          </a:p>
          <a:p>
            <a:endParaRPr lang="tr-TR" sz="2600" dirty="0"/>
          </a:p>
          <a:p>
            <a:r>
              <a:rPr lang="tr-TR" sz="2600" dirty="0"/>
              <a:t>Gerçekten de sendika bir örgüt, bir dernektir. Sendikanın belirleyici niteliği, amaç unsuru ile ortaya çıkar. Sendikaların varlık sebebi, mensuplarını belirli bir amaçta birleştiren bir örgütlenme olmasıdır. Amaç unsuru sendikayı benzer diğer kuruluşlardan ayıran unsurdur; sendika bu kuruluşlardan öncelikle amaç unsuru ile ayrılır.</a:t>
            </a:r>
          </a:p>
        </p:txBody>
      </p:sp>
    </p:spTree>
    <p:extLst>
      <p:ext uri="{BB962C8B-B14F-4D97-AF65-F5344CB8AC3E}">
        <p14:creationId xmlns:p14="http://schemas.microsoft.com/office/powerpoint/2010/main" val="2934670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noAutofit/>
          </a:bodyPr>
          <a:lstStyle/>
          <a:p>
            <a:r>
              <a:rPr lang="tr-TR" sz="2600" dirty="0"/>
              <a:t>SENDİKALAR</a:t>
            </a:r>
          </a:p>
        </p:txBody>
      </p:sp>
      <p:sp>
        <p:nvSpPr>
          <p:cNvPr id="4" name="Metin Yer Tutucusu 2"/>
          <p:cNvSpPr>
            <a:spLocks noGrp="1"/>
          </p:cNvSpPr>
          <p:nvPr>
            <p:ph type="body" sz="quarter" idx="11"/>
          </p:nvPr>
        </p:nvSpPr>
        <p:spPr/>
        <p:txBody>
          <a:bodyPr>
            <a:noAutofit/>
          </a:bodyPr>
          <a:lstStyle/>
          <a:p>
            <a:r>
              <a:rPr lang="tr-TR" sz="2600" dirty="0"/>
              <a:t>Sendika Kavramı </a:t>
            </a:r>
          </a:p>
        </p:txBody>
      </p:sp>
      <p:sp>
        <p:nvSpPr>
          <p:cNvPr id="3" name="Metin Yer Tutucusu 2"/>
          <p:cNvSpPr>
            <a:spLocks noGrp="1"/>
          </p:cNvSpPr>
          <p:nvPr>
            <p:ph type="body" sz="quarter" idx="12"/>
          </p:nvPr>
        </p:nvSpPr>
        <p:spPr/>
        <p:txBody>
          <a:bodyPr>
            <a:noAutofit/>
          </a:bodyPr>
          <a:lstStyle/>
          <a:p>
            <a:r>
              <a:rPr lang="tr-TR" sz="2600" dirty="0"/>
              <a:t>Sendikanın Unsurları</a:t>
            </a:r>
          </a:p>
        </p:txBody>
      </p:sp>
      <p:sp>
        <p:nvSpPr>
          <p:cNvPr id="5" name="Dikdörtgen 4"/>
          <p:cNvSpPr/>
          <p:nvPr/>
        </p:nvSpPr>
        <p:spPr>
          <a:xfrm>
            <a:off x="1691680" y="1556792"/>
            <a:ext cx="7200205" cy="3293209"/>
          </a:xfrm>
          <a:prstGeom prst="rect">
            <a:avLst/>
          </a:prstGeom>
        </p:spPr>
        <p:txBody>
          <a:bodyPr wrap="square">
            <a:spAutoFit/>
          </a:bodyPr>
          <a:lstStyle/>
          <a:p>
            <a:r>
              <a:rPr lang="tr-TR" sz="2600" dirty="0"/>
              <a:t>Sendikaların faaliyetlerinin odağında çalışma ilişkileri yer alır. Dolayısı ile sendikaların amacı </a:t>
            </a:r>
            <a:r>
              <a:rPr lang="tr-TR" sz="2600" b="1" dirty="0"/>
              <a:t>"üyelerinin çalışma ilişkilerinde, ekonomik ve sosyal hak ve menfaatlerini korumak ve geliştirmektir </a:t>
            </a:r>
            <a:r>
              <a:rPr lang="tr-TR" sz="2600" dirty="0"/>
              <a:t>(ANY. m.51/1). S.K. </a:t>
            </a:r>
            <a:r>
              <a:rPr lang="tr-TR" sz="2600" dirty="0" err="1"/>
              <a:t>m.l'de</a:t>
            </a:r>
            <a:r>
              <a:rPr lang="tr-TR" sz="2600" dirty="0"/>
              <a:t> de açıkça ve aynı şekilde ifade edilen bu amaç unsuru dar ve teknik anlamdaki sendikaların faaliyetlerinin asgari sınırlarını da belirler.</a:t>
            </a:r>
          </a:p>
        </p:txBody>
      </p:sp>
    </p:spTree>
    <p:extLst>
      <p:ext uri="{BB962C8B-B14F-4D97-AF65-F5344CB8AC3E}">
        <p14:creationId xmlns:p14="http://schemas.microsoft.com/office/powerpoint/2010/main" val="1520055797"/>
      </p:ext>
    </p:extLst>
  </p:cSld>
  <p:clrMapOvr>
    <a:masterClrMapping/>
  </p:clrMapOvr>
</p:sld>
</file>

<file path=ppt/theme/theme1.xml><?xml version="1.0" encoding="utf-8"?>
<a:theme xmlns:a="http://schemas.openxmlformats.org/drawingml/2006/main" name="sunum_sablon">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unu1" id="{8726E870-6B55-4993-B173-C1955522032C}" vid="{39669771-7DC0-4038-AD34-67DC5E4A088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sunum_sablon</Template>
  <TotalTime>90</TotalTime>
  <Words>2607</Words>
  <Application>Microsoft Office PowerPoint</Application>
  <PresentationFormat>Ekran Gösterisi (4:3)</PresentationFormat>
  <Paragraphs>303</Paragraphs>
  <Slides>51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51</vt:i4>
      </vt:variant>
    </vt:vector>
  </HeadingPairs>
  <TitlesOfParts>
    <vt:vector size="54" baseType="lpstr">
      <vt:lpstr>Arial</vt:lpstr>
      <vt:lpstr>Calibri</vt:lpstr>
      <vt:lpstr>sunum_sablon</vt:lpstr>
      <vt:lpstr>SENDİKA KAVRAMI VE UNSURLARI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SilentAll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Av. Dr. Fatih Serbest</cp:lastModifiedBy>
  <cp:revision>13</cp:revision>
  <cp:lastPrinted>1601-01-01T00:00:00Z</cp:lastPrinted>
  <dcterms:created xsi:type="dcterms:W3CDTF">2020-01-13T19:51:40Z</dcterms:created>
  <dcterms:modified xsi:type="dcterms:W3CDTF">2022-10-09T20:32:35Z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