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2" r:id="rId7"/>
    <p:sldId id="263" r:id="rId8"/>
    <p:sldId id="264" r:id="rId9"/>
    <p:sldId id="265" r:id="rId10"/>
    <p:sldId id="267" r:id="rId11"/>
    <p:sldId id="268" r:id="rId12"/>
    <p:sldId id="269" r:id="rId13"/>
    <p:sldId id="272" r:id="rId14"/>
    <p:sldId id="271" r:id="rId15"/>
    <p:sldId id="270" r:id="rId16"/>
    <p:sldId id="273" r:id="rId17"/>
    <p:sldId id="274" r:id="rId18"/>
    <p:sldId id="27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330"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3/17/2022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801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4946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2911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680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5493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3/17/2022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927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8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0633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206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871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3/17/2022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29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3/17/2022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977319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00C53-B7BE-4938-81FB-B32F719061FF}"/>
              </a:ext>
            </a:extLst>
          </p:cNvPr>
          <p:cNvSpPr>
            <a:spLocks noGrp="1"/>
          </p:cNvSpPr>
          <p:nvPr>
            <p:ph type="ctrTitle"/>
          </p:nvPr>
        </p:nvSpPr>
        <p:spPr>
          <a:xfrm>
            <a:off x="6047980" y="1030406"/>
            <a:ext cx="5068121" cy="3506879"/>
          </a:xfrm>
        </p:spPr>
        <p:txBody>
          <a:bodyPr anchor="ctr">
            <a:normAutofit/>
          </a:bodyPr>
          <a:lstStyle/>
          <a:p>
            <a:pPr algn="l"/>
            <a:r>
              <a:rPr lang="tr-TR" b="1" dirty="0"/>
              <a:t>KİŞİSEL ÖZELLİKLER</a:t>
            </a:r>
          </a:p>
        </p:txBody>
      </p:sp>
      <p:sp>
        <p:nvSpPr>
          <p:cNvPr id="3" name="Subtitle 2">
            <a:extLst>
              <a:ext uri="{FF2B5EF4-FFF2-40B4-BE49-F238E27FC236}">
                <a16:creationId xmlns:a16="http://schemas.microsoft.com/office/drawing/2014/main" id="{15BBBDA7-37BA-4EFE-BDAD-5326CD763368}"/>
              </a:ext>
            </a:extLst>
          </p:cNvPr>
          <p:cNvSpPr>
            <a:spLocks noGrp="1"/>
          </p:cNvSpPr>
          <p:nvPr>
            <p:ph type="subTitle" idx="1"/>
          </p:nvPr>
        </p:nvSpPr>
        <p:spPr>
          <a:xfrm>
            <a:off x="6047980" y="4691564"/>
            <a:ext cx="5068121" cy="1136029"/>
          </a:xfrm>
        </p:spPr>
        <p:txBody>
          <a:bodyPr>
            <a:normAutofit/>
          </a:bodyPr>
          <a:lstStyle/>
          <a:p>
            <a:pPr algn="l"/>
            <a:r>
              <a:rPr lang="tr-TR" dirty="0"/>
              <a:t>Dr. Öğr. Üyesi Fatih SERBEST</a:t>
            </a:r>
          </a:p>
          <a:p>
            <a:pPr algn="l"/>
            <a:r>
              <a:rPr lang="tr-TR" dirty="0"/>
              <a:t>05456002218</a:t>
            </a:r>
          </a:p>
          <a:p>
            <a:pPr algn="l"/>
            <a:endParaRPr lang="tr-TR" dirty="0"/>
          </a:p>
        </p:txBody>
      </p:sp>
      <p:pic>
        <p:nvPicPr>
          <p:cNvPr id="4" name="Picture 3" descr="Coloured paper in a stack">
            <a:extLst>
              <a:ext uri="{FF2B5EF4-FFF2-40B4-BE49-F238E27FC236}">
                <a16:creationId xmlns:a16="http://schemas.microsoft.com/office/drawing/2014/main" id="{967B37AA-DAA1-7937-41CA-8A31CA0ADAE3}"/>
              </a:ext>
            </a:extLst>
          </p:cNvPr>
          <p:cNvPicPr>
            <a:picLocks noChangeAspect="1"/>
          </p:cNvPicPr>
          <p:nvPr/>
        </p:nvPicPr>
        <p:blipFill rotWithShape="1">
          <a:blip r:embed="rId2"/>
          <a:srcRect l="29269" r="18128" b="-1"/>
          <a:stretch/>
        </p:blipFill>
        <p:spPr>
          <a:xfrm>
            <a:off x="20" y="10"/>
            <a:ext cx="5404493" cy="6857990"/>
          </a:xfrm>
          <a:prstGeom prst="rect">
            <a:avLst/>
          </a:prstGeom>
        </p:spPr>
      </p:pic>
    </p:spTree>
    <p:extLst>
      <p:ext uri="{BB962C8B-B14F-4D97-AF65-F5344CB8AC3E}">
        <p14:creationId xmlns:p14="http://schemas.microsoft.com/office/powerpoint/2010/main" val="69958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9AF1-461B-4DC3-915E-0E62C9F042A0}"/>
              </a:ext>
            </a:extLst>
          </p:cNvPr>
          <p:cNvSpPr>
            <a:spLocks noGrp="1"/>
          </p:cNvSpPr>
          <p:nvPr>
            <p:ph type="title"/>
          </p:nvPr>
        </p:nvSpPr>
        <p:spPr/>
        <p:txBody>
          <a:bodyPr/>
          <a:lstStyle/>
          <a:p>
            <a:pPr algn="ctr"/>
            <a:r>
              <a:rPr lang="tr-TR" b="1" dirty="0"/>
              <a:t>Yetkinlik Bileşenleri</a:t>
            </a:r>
          </a:p>
        </p:txBody>
      </p:sp>
      <p:sp>
        <p:nvSpPr>
          <p:cNvPr id="3" name="Content Placeholder 2">
            <a:extLst>
              <a:ext uri="{FF2B5EF4-FFF2-40B4-BE49-F238E27FC236}">
                <a16:creationId xmlns:a16="http://schemas.microsoft.com/office/drawing/2014/main" id="{A8541BB3-2501-4A4E-A684-AAA22AD7B311}"/>
              </a:ext>
            </a:extLst>
          </p:cNvPr>
          <p:cNvSpPr>
            <a:spLocks noGrp="1"/>
          </p:cNvSpPr>
          <p:nvPr>
            <p:ph idx="1"/>
          </p:nvPr>
        </p:nvSpPr>
        <p:spPr>
          <a:xfrm>
            <a:off x="1300480" y="2346960"/>
            <a:ext cx="9530080" cy="3393440"/>
          </a:xfrm>
        </p:spPr>
        <p:txBody>
          <a:bodyPr>
            <a:normAutofit fontScale="77500" lnSpcReduction="20000"/>
          </a:bodyPr>
          <a:lstStyle/>
          <a:p>
            <a:pPr algn="just"/>
            <a:r>
              <a:rPr lang="tr-TR" b="1" dirty="0"/>
              <a:t>Bilgi: </a:t>
            </a:r>
            <a:r>
              <a:rPr lang="tr-TR" dirty="0"/>
              <a:t>Her yetkinliğin az ya da çok kavramsal boyutta bir bilgi düzeyi vardır.</a:t>
            </a:r>
          </a:p>
          <a:p>
            <a:pPr algn="just"/>
            <a:r>
              <a:rPr lang="tr-TR" b="1" dirty="0"/>
              <a:t>Beceri: </a:t>
            </a:r>
            <a:r>
              <a:rPr lang="tr-TR" dirty="0"/>
              <a:t>Yetkinliğin doğal ya da tecrübe ile kazanılmış yetenek boyutudur. Bir konuda beceri sahibi olmak için o konuda yetenekli olunması gerekir. </a:t>
            </a:r>
          </a:p>
          <a:p>
            <a:pPr algn="just"/>
            <a:r>
              <a:rPr lang="tr-TR" b="1" dirty="0"/>
              <a:t>Tutum: </a:t>
            </a:r>
            <a:r>
              <a:rPr lang="tr-TR" dirty="0"/>
              <a:t>Bireyin belirli kişi, kurum ve objelerle ilgili olarak zihinde oluşturduğu düzenlenmiş bir inanç ve düşünce sistemidir. Bireyin bir konu ile ilgili tutumu, o konudaki davranışını şekillendiren önemli bir öğedir.</a:t>
            </a:r>
          </a:p>
          <a:p>
            <a:pPr algn="just"/>
            <a:r>
              <a:rPr lang="tr-TR" b="1" dirty="0"/>
              <a:t>Gözlemlenebilir ve Ölçülebilir Davranış </a:t>
            </a:r>
          </a:p>
          <a:p>
            <a:pPr algn="just"/>
            <a:r>
              <a:rPr lang="tr-TR" b="1" dirty="0"/>
              <a:t>Üstün Performans: </a:t>
            </a:r>
            <a:r>
              <a:rPr lang="tr-TR" dirty="0"/>
              <a:t>Davranış sonuçlarının ortalama performanstan daha fazla başarı sağlamasıdır.</a:t>
            </a:r>
          </a:p>
        </p:txBody>
      </p:sp>
    </p:spTree>
    <p:extLst>
      <p:ext uri="{BB962C8B-B14F-4D97-AF65-F5344CB8AC3E}">
        <p14:creationId xmlns:p14="http://schemas.microsoft.com/office/powerpoint/2010/main" val="245969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4354D-2C6D-4B69-97B1-381359A03884}"/>
              </a:ext>
            </a:extLst>
          </p:cNvPr>
          <p:cNvSpPr>
            <a:spLocks noGrp="1"/>
          </p:cNvSpPr>
          <p:nvPr>
            <p:ph type="title"/>
          </p:nvPr>
        </p:nvSpPr>
        <p:spPr>
          <a:xfrm>
            <a:off x="1066800" y="1046480"/>
            <a:ext cx="10109200" cy="1056640"/>
          </a:xfrm>
        </p:spPr>
        <p:txBody>
          <a:bodyPr>
            <a:noAutofit/>
          </a:bodyPr>
          <a:lstStyle/>
          <a:p>
            <a:r>
              <a:rPr lang="tr-TR" sz="3000" dirty="0"/>
              <a:t>Yetkinlikleri, temel, teknik ve yönetsel yetkinlikler olmak üzere genel olarak üç gruba ayırmak mümkündür.</a:t>
            </a:r>
          </a:p>
        </p:txBody>
      </p:sp>
      <p:sp>
        <p:nvSpPr>
          <p:cNvPr id="3" name="Content Placeholder 2">
            <a:extLst>
              <a:ext uri="{FF2B5EF4-FFF2-40B4-BE49-F238E27FC236}">
                <a16:creationId xmlns:a16="http://schemas.microsoft.com/office/drawing/2014/main" id="{F155F1C7-1C26-4A1B-8B1A-FF821F3B2F12}"/>
              </a:ext>
            </a:extLst>
          </p:cNvPr>
          <p:cNvSpPr>
            <a:spLocks noGrp="1"/>
          </p:cNvSpPr>
          <p:nvPr>
            <p:ph idx="1"/>
          </p:nvPr>
        </p:nvSpPr>
        <p:spPr>
          <a:xfrm>
            <a:off x="1066800" y="2103120"/>
            <a:ext cx="9595104" cy="3995928"/>
          </a:xfrm>
        </p:spPr>
        <p:txBody>
          <a:bodyPr>
            <a:normAutofit/>
          </a:bodyPr>
          <a:lstStyle/>
          <a:p>
            <a:pPr algn="just"/>
            <a:r>
              <a:rPr lang="tr-TR" dirty="0"/>
              <a:t>Organizasyonun vizyonu ve misyonu doğrultusunda belirlenen temel yetkinliklerin her çalışanda olması gerekir.</a:t>
            </a:r>
          </a:p>
          <a:p>
            <a:pPr algn="just"/>
            <a:r>
              <a:rPr lang="tr-TR" dirty="0"/>
              <a:t>Yönetsel yetkinlikler, yöneticilerde ve yönetici olma olasılığı bulunan kişilerde aranmalıdır. Organizasyondaki her çalışanda yönetsel yetkinliğin aranması gereksiz bir uğraştır.</a:t>
            </a:r>
          </a:p>
          <a:p>
            <a:pPr algn="just"/>
            <a:r>
              <a:rPr lang="tr-TR" dirty="0"/>
              <a:t>Teknik yetkinlikler ise belirli bir pozisyonun gereklerini yerine getirmek için çalışanda bulunması gereken bilgi, beceri ve tutumların davranış olarak gözlenmiş halidir.</a:t>
            </a:r>
          </a:p>
        </p:txBody>
      </p:sp>
    </p:spTree>
    <p:extLst>
      <p:ext uri="{BB962C8B-B14F-4D97-AF65-F5344CB8AC3E}">
        <p14:creationId xmlns:p14="http://schemas.microsoft.com/office/powerpoint/2010/main" val="71126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82273-C5A8-4EF1-A9C1-DE10096529A4}"/>
              </a:ext>
            </a:extLst>
          </p:cNvPr>
          <p:cNvSpPr>
            <a:spLocks noGrp="1"/>
          </p:cNvSpPr>
          <p:nvPr>
            <p:ph type="title"/>
          </p:nvPr>
        </p:nvSpPr>
        <p:spPr>
          <a:xfrm>
            <a:off x="762001" y="755650"/>
            <a:ext cx="3932830" cy="1345115"/>
          </a:xfrm>
        </p:spPr>
        <p:txBody>
          <a:bodyPr>
            <a:normAutofit/>
          </a:bodyPr>
          <a:lstStyle/>
          <a:p>
            <a:r>
              <a:rPr lang="tr-TR" b="1" dirty="0"/>
              <a:t>YETKİNLİK</a:t>
            </a:r>
          </a:p>
        </p:txBody>
      </p:sp>
      <p:sp>
        <p:nvSpPr>
          <p:cNvPr id="9" name="Content Placeholder 8">
            <a:extLst>
              <a:ext uri="{FF2B5EF4-FFF2-40B4-BE49-F238E27FC236}">
                <a16:creationId xmlns:a16="http://schemas.microsoft.com/office/drawing/2014/main" id="{677C3F62-5062-E790-E5EC-2995CDAB3818}"/>
              </a:ext>
            </a:extLst>
          </p:cNvPr>
          <p:cNvSpPr>
            <a:spLocks noGrp="1"/>
          </p:cNvSpPr>
          <p:nvPr>
            <p:ph idx="1"/>
          </p:nvPr>
        </p:nvSpPr>
        <p:spPr>
          <a:xfrm>
            <a:off x="762001" y="1574800"/>
            <a:ext cx="3932830" cy="4518153"/>
          </a:xfrm>
        </p:spPr>
        <p:txBody>
          <a:bodyPr>
            <a:normAutofit fontScale="92500" lnSpcReduction="10000"/>
          </a:bodyPr>
          <a:lstStyle/>
          <a:p>
            <a:pPr marL="514350" indent="-514350">
              <a:buAutoNum type="alphaLcParenR"/>
            </a:pPr>
            <a:r>
              <a:rPr lang="tr-TR" dirty="0"/>
              <a:t>İletişim </a:t>
            </a:r>
          </a:p>
          <a:p>
            <a:pPr marL="514350" indent="-514350">
              <a:buAutoNum type="alphaLcParenR"/>
            </a:pPr>
            <a:r>
              <a:rPr lang="tr-TR" dirty="0"/>
              <a:t>Toplam Kalite Yönetimi</a:t>
            </a:r>
          </a:p>
          <a:p>
            <a:pPr marL="514350" indent="-514350">
              <a:buAutoNum type="alphaLcParenR"/>
            </a:pPr>
            <a:r>
              <a:rPr lang="tr-TR" dirty="0"/>
              <a:t>Takım Çalışması/Paylaşım</a:t>
            </a:r>
          </a:p>
          <a:p>
            <a:pPr marL="514350" indent="-514350">
              <a:buAutoNum type="alphaLcParenR"/>
            </a:pPr>
            <a:r>
              <a:rPr lang="tr-TR" dirty="0"/>
              <a:t>Analitik Düşünme</a:t>
            </a:r>
          </a:p>
          <a:p>
            <a:pPr marL="514350" indent="-514350">
              <a:buAutoNum type="alphaLcParenR"/>
            </a:pPr>
            <a:r>
              <a:rPr lang="tr-TR" dirty="0"/>
              <a:t>Vizyonerlik</a:t>
            </a:r>
          </a:p>
          <a:p>
            <a:pPr marL="514350" indent="-514350">
              <a:buAutoNum type="alphaLcParenR"/>
            </a:pPr>
            <a:r>
              <a:rPr lang="tr-TR" dirty="0"/>
              <a:t>Eğitim ve Gelişim</a:t>
            </a:r>
          </a:p>
          <a:p>
            <a:pPr marL="514350" indent="-514350">
              <a:buAutoNum type="alphaLcParenR"/>
            </a:pPr>
            <a:r>
              <a:rPr lang="tr-TR" dirty="0"/>
              <a:t>Takım Yönetimi</a:t>
            </a:r>
          </a:p>
          <a:p>
            <a:pPr marL="514350" indent="-514350">
              <a:buAutoNum type="alphaLcParenR"/>
            </a:pPr>
            <a:r>
              <a:rPr lang="tr-TR" dirty="0"/>
              <a:t>Temsil Yeteneği</a:t>
            </a:r>
          </a:p>
          <a:p>
            <a:pPr marL="514350" indent="-514350">
              <a:buAutoNum type="alphaLcParenR"/>
            </a:pPr>
            <a:r>
              <a:rPr lang="tr-TR" dirty="0"/>
              <a:t>Karar Verme</a:t>
            </a:r>
            <a:endParaRPr lang="en-US" dirty="0"/>
          </a:p>
        </p:txBody>
      </p:sp>
      <p:pic>
        <p:nvPicPr>
          <p:cNvPr id="5" name="Content Placeholder 4" descr="Shape&#10;&#10;Description automatically generated">
            <a:extLst>
              <a:ext uri="{FF2B5EF4-FFF2-40B4-BE49-F238E27FC236}">
                <a16:creationId xmlns:a16="http://schemas.microsoft.com/office/drawing/2014/main" id="{31023599-F4E4-4F80-ABD2-982ADC5B2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24" y="755650"/>
            <a:ext cx="6790536" cy="5584190"/>
          </a:xfrm>
          <a:prstGeom prst="rect">
            <a:avLst/>
          </a:prstGeom>
        </p:spPr>
      </p:pic>
    </p:spTree>
    <p:extLst>
      <p:ext uri="{BB962C8B-B14F-4D97-AF65-F5344CB8AC3E}">
        <p14:creationId xmlns:p14="http://schemas.microsoft.com/office/powerpoint/2010/main" val="283098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263F-4F97-4E95-BD09-78F7A106B475}"/>
              </a:ext>
            </a:extLst>
          </p:cNvPr>
          <p:cNvSpPr>
            <a:spLocks noGrp="1"/>
          </p:cNvSpPr>
          <p:nvPr>
            <p:ph type="title"/>
          </p:nvPr>
        </p:nvSpPr>
        <p:spPr/>
        <p:txBody>
          <a:bodyPr/>
          <a:lstStyle/>
          <a:p>
            <a:r>
              <a:rPr lang="tr-TR" b="1" dirty="0"/>
              <a:t>YETERLİLİK</a:t>
            </a:r>
          </a:p>
        </p:txBody>
      </p:sp>
      <p:sp>
        <p:nvSpPr>
          <p:cNvPr id="3" name="Content Placeholder 2">
            <a:extLst>
              <a:ext uri="{FF2B5EF4-FFF2-40B4-BE49-F238E27FC236}">
                <a16:creationId xmlns:a16="http://schemas.microsoft.com/office/drawing/2014/main" id="{4808B9CF-FC28-4E4B-8FC4-5CD91926C2B6}"/>
              </a:ext>
            </a:extLst>
          </p:cNvPr>
          <p:cNvSpPr>
            <a:spLocks noGrp="1"/>
          </p:cNvSpPr>
          <p:nvPr>
            <p:ph idx="1"/>
          </p:nvPr>
        </p:nvSpPr>
        <p:spPr>
          <a:xfrm>
            <a:off x="1517904" y="2306320"/>
            <a:ext cx="9144000" cy="3792728"/>
          </a:xfrm>
        </p:spPr>
        <p:txBody>
          <a:bodyPr>
            <a:normAutofit fontScale="85000" lnSpcReduction="20000"/>
          </a:bodyPr>
          <a:lstStyle/>
          <a:p>
            <a:pPr algn="l">
              <a:buFont typeface="Arial" panose="020B0604020202020204" pitchFamily="34" charset="0"/>
              <a:buChar char="•"/>
            </a:pPr>
            <a:r>
              <a:rPr lang="tr-TR" b="0" i="0" dirty="0">
                <a:solidFill>
                  <a:srgbClr val="222222"/>
                </a:solidFill>
                <a:effectLst/>
                <a:latin typeface="Work Sans" pitchFamily="2" charset="-94"/>
              </a:rPr>
              <a:t>Yeterlilik: İlgili iş için kişinin yeteneğinin, sahip olduğu bilgi, beceri ve yetkinliklerin göstergesidir. </a:t>
            </a:r>
          </a:p>
          <a:p>
            <a:pPr algn="l">
              <a:buFont typeface="Arial" panose="020B0604020202020204" pitchFamily="34" charset="0"/>
              <a:buChar char="•"/>
            </a:pPr>
            <a:r>
              <a:rPr lang="tr-TR" b="0" i="0" dirty="0">
                <a:solidFill>
                  <a:srgbClr val="222222"/>
                </a:solidFill>
                <a:effectLst/>
                <a:latin typeface="Work Sans" pitchFamily="2" charset="-94"/>
              </a:rPr>
              <a:t>Doğuştan gelen yeteneklerin geliştirilerek anlamlı bir şekle dönüştürülmesi </a:t>
            </a:r>
          </a:p>
          <a:p>
            <a:pPr algn="just"/>
            <a:r>
              <a:rPr lang="tr-TR" b="0" i="0" dirty="0">
                <a:solidFill>
                  <a:srgbClr val="222222"/>
                </a:solidFill>
                <a:effectLst/>
                <a:latin typeface="Work Sans" pitchFamily="2" charset="-94"/>
              </a:rPr>
              <a:t>Yetenek, beceri, yetkinliklerin tamamının bir hedef doğrultusunda kullanılması ve işe koşulması yetenek olarak tanımlanabilir. Kişinin bir konuda yeterlilik davranışı sergilemesi onun o konuda doğuştan gelen bir yeteneğe sahip olması ya da sonradan geliştirdiği bir yeteneğini aldığı eğitim ve gelişim faaliyetleriyle geliştirerek o konuda yetkin olması ve sonucunda da alanında uzman ve yeterli hale gelmesidir.</a:t>
            </a:r>
            <a:endParaRPr lang="tr-TR" dirty="0"/>
          </a:p>
        </p:txBody>
      </p:sp>
    </p:spTree>
    <p:extLst>
      <p:ext uri="{BB962C8B-B14F-4D97-AF65-F5344CB8AC3E}">
        <p14:creationId xmlns:p14="http://schemas.microsoft.com/office/powerpoint/2010/main" val="355119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6CAE-C991-44B6-8E14-C72E0157AD69}"/>
              </a:ext>
            </a:extLst>
          </p:cNvPr>
          <p:cNvSpPr>
            <a:spLocks noGrp="1"/>
          </p:cNvSpPr>
          <p:nvPr>
            <p:ph type="title"/>
          </p:nvPr>
        </p:nvSpPr>
        <p:spPr/>
        <p:txBody>
          <a:bodyPr/>
          <a:lstStyle/>
          <a:p>
            <a:r>
              <a:rPr lang="tr-TR" b="1" dirty="0"/>
              <a:t>Bilgi, beceri ve yetenek aynı şeyler midir? Nasıl geliştirilebilirler?</a:t>
            </a:r>
          </a:p>
        </p:txBody>
      </p:sp>
      <p:sp>
        <p:nvSpPr>
          <p:cNvPr id="3" name="Content Placeholder 2">
            <a:extLst>
              <a:ext uri="{FF2B5EF4-FFF2-40B4-BE49-F238E27FC236}">
                <a16:creationId xmlns:a16="http://schemas.microsoft.com/office/drawing/2014/main" id="{C6F2B633-C034-49E2-9689-B31903C86BEC}"/>
              </a:ext>
            </a:extLst>
          </p:cNvPr>
          <p:cNvSpPr>
            <a:spLocks noGrp="1"/>
          </p:cNvSpPr>
          <p:nvPr>
            <p:ph idx="1"/>
          </p:nvPr>
        </p:nvSpPr>
        <p:spPr/>
        <p:txBody>
          <a:bodyPr>
            <a:normAutofit fontScale="62500" lnSpcReduction="20000"/>
          </a:bodyPr>
          <a:lstStyle/>
          <a:p>
            <a:pPr algn="just"/>
            <a:r>
              <a:rPr lang="tr-TR" dirty="0"/>
              <a:t>Bilgi, bir konuda öğrenme, araştırma ve gözlem yolu ile elde ettiğimiz olgulardır. Mesela etkili sunum yapma ile ilgili derin bilgiye sahip olabilirim, bu etkili sunum yapabileceğim anlamına gelmez, sadece bu konuyu bildiğim anlamına gelir.</a:t>
            </a:r>
          </a:p>
          <a:p>
            <a:pPr algn="just"/>
            <a:r>
              <a:rPr lang="tr-TR" dirty="0"/>
              <a:t>Beceri; eğitim veya tecrübe yolu ile elde ettiğimiz maharettir. Becerili olduğumuz işi ustaca yapabileceğimizi söyleyebiliriz. Mesela etkili sunum yapma örneğinden devam edecek olursak, herhangi bir eğitimi tasarlamak için ‘etkili sunum yapma’ ile ilgili becerimi sergileyebilirim. Beceriler genelde öğrenilerek edinilirler. Yani bir konudaki becerimi bilgi transferi ile geliştirebilirim.</a:t>
            </a:r>
          </a:p>
          <a:p>
            <a:pPr algn="just"/>
            <a:r>
              <a:rPr lang="tr-TR" dirty="0"/>
              <a:t>Yetenek ise, bir şeyi yapabilme kabiliyetimizdir. Beceri ve yetenek arasında ince bir çizgi bulunur. Yetenek öğrenilmeden kazanılmış ve sahip olduğumuz bir güçtür. Mesela, sahip olduğumuz ; ‘topluluk karşısında sıkılmadan, rahat, kendimize güvenli bir şekilde konuşabilme’ yeteneği, etkili sunum yapabilme becerimizi geliştirmemize çok büyük destek olacaktır.</a:t>
            </a:r>
          </a:p>
        </p:txBody>
      </p:sp>
    </p:spTree>
    <p:extLst>
      <p:ext uri="{BB962C8B-B14F-4D97-AF65-F5344CB8AC3E}">
        <p14:creationId xmlns:p14="http://schemas.microsoft.com/office/powerpoint/2010/main" val="273969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7E6CAE-C991-44B6-8E14-C72E0157AD69}"/>
              </a:ext>
            </a:extLst>
          </p:cNvPr>
          <p:cNvSpPr>
            <a:spLocks noGrp="1"/>
          </p:cNvSpPr>
          <p:nvPr>
            <p:ph type="title"/>
          </p:nvPr>
        </p:nvSpPr>
        <p:spPr>
          <a:xfrm>
            <a:off x="5949100" y="1493520"/>
            <a:ext cx="5155780" cy="3637280"/>
          </a:xfrm>
        </p:spPr>
        <p:txBody>
          <a:bodyPr vert="horz" lIns="91440" tIns="45720" rIns="91440" bIns="45720" rtlCol="0" anchor="b">
            <a:noAutofit/>
          </a:bodyPr>
          <a:lstStyle/>
          <a:p>
            <a:pPr algn="just"/>
            <a:r>
              <a:rPr lang="tr-TR" sz="2400" b="1" dirty="0">
                <a:latin typeface="+mn-lt"/>
              </a:rPr>
              <a:t>İşe alım sürecinde bilgi, beceri</a:t>
            </a:r>
            <a:br>
              <a:rPr lang="tr-TR" sz="2400" b="1" dirty="0">
                <a:latin typeface="+mn-lt"/>
              </a:rPr>
            </a:br>
            <a:r>
              <a:rPr lang="tr-TR" sz="2400" b="1" dirty="0">
                <a:latin typeface="+mn-lt"/>
              </a:rPr>
              <a:t>yeteneği ve yeterliliği araştırır işe alımcılar, yöneticiler çalışanlarının terfisine karar verirken yine bu kişisel özelliklere odaklanırlar, terfisi düşünülen kişi bilgili, becerikli, yetenekli  ve yeterli midir? Bunun için değerlendirme merkezleri yapılır.</a:t>
            </a:r>
            <a:endParaRPr lang="en-US" sz="2400" b="1" dirty="0">
              <a:latin typeface="+mn-lt"/>
            </a:endParaRPr>
          </a:p>
        </p:txBody>
      </p:sp>
      <p:pic>
        <p:nvPicPr>
          <p:cNvPr id="5" name="Content Placeholder 4" descr="A picture containing text, iPod&#10;&#10;Description automatically generated">
            <a:extLst>
              <a:ext uri="{FF2B5EF4-FFF2-40B4-BE49-F238E27FC236}">
                <a16:creationId xmlns:a16="http://schemas.microsoft.com/office/drawing/2014/main" id="{318E5AEA-A67F-4505-953B-19A7B3E990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 b="837"/>
          <a:stretch/>
        </p:blipFill>
        <p:spPr>
          <a:xfrm>
            <a:off x="20" y="758953"/>
            <a:ext cx="5327883" cy="5335854"/>
          </a:xfrm>
          <a:prstGeom prst="rect">
            <a:avLst/>
          </a:prstGeom>
        </p:spPr>
      </p:pic>
    </p:spTree>
    <p:extLst>
      <p:ext uri="{BB962C8B-B14F-4D97-AF65-F5344CB8AC3E}">
        <p14:creationId xmlns:p14="http://schemas.microsoft.com/office/powerpoint/2010/main" val="35691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BF3A-8A61-467A-82D4-68F071D254FC}"/>
              </a:ext>
            </a:extLst>
          </p:cNvPr>
          <p:cNvSpPr>
            <a:spLocks noGrp="1"/>
          </p:cNvSpPr>
          <p:nvPr>
            <p:ph type="title"/>
          </p:nvPr>
        </p:nvSpPr>
        <p:spPr/>
        <p:txBody>
          <a:bodyPr/>
          <a:lstStyle/>
          <a:p>
            <a:pPr algn="ctr"/>
            <a:r>
              <a:rPr lang="tr-TR" b="1" dirty="0"/>
              <a:t>Kariyer Yönetimi ve Kişisel Özellikler </a:t>
            </a:r>
          </a:p>
        </p:txBody>
      </p:sp>
      <p:sp>
        <p:nvSpPr>
          <p:cNvPr id="3" name="Content Placeholder 2">
            <a:extLst>
              <a:ext uri="{FF2B5EF4-FFF2-40B4-BE49-F238E27FC236}">
                <a16:creationId xmlns:a16="http://schemas.microsoft.com/office/drawing/2014/main" id="{886C23D3-33B8-4B3F-92D5-47A8AC1DB50A}"/>
              </a:ext>
            </a:extLst>
          </p:cNvPr>
          <p:cNvSpPr>
            <a:spLocks noGrp="1"/>
          </p:cNvSpPr>
          <p:nvPr>
            <p:ph idx="1"/>
          </p:nvPr>
        </p:nvSpPr>
        <p:spPr>
          <a:xfrm>
            <a:off x="1517904" y="2862072"/>
            <a:ext cx="9144000" cy="3236976"/>
          </a:xfrm>
        </p:spPr>
        <p:txBody>
          <a:bodyPr>
            <a:normAutofit fontScale="85000" lnSpcReduction="20000"/>
          </a:bodyPr>
          <a:lstStyle/>
          <a:p>
            <a:r>
              <a:rPr lang="tr-TR" dirty="0"/>
              <a:t>Kariyer açısından önemli olan, kişinin gelecekte varmak istediği mesleki performansla hukuk sektörünün kişiden beklentilerinin örtüşmesidir.</a:t>
            </a:r>
          </a:p>
          <a:p>
            <a:r>
              <a:rPr lang="tr-TR" dirty="0"/>
              <a:t>İşe alınırken yetkinlik profilleri çıkarılan avukatların, hukuk ofisin hangi pozisyonlar doğrultusunda ilerleyebilecekleri de aslında az çok belli hale gelir.</a:t>
            </a:r>
          </a:p>
          <a:p>
            <a:r>
              <a:rPr lang="tr-TR" dirty="0"/>
              <a:t>Yetkinliğe dayalı kariyer yönetimi; yöneticilerin, hukuk ofisinin ihtiyaç duyduğu yetkinlikleri çalışanlarına duyurmalarında ve başarı için kilit rolde gördükleri çalışanlarına bu durumu açıklamalarında önemli bir araçtır </a:t>
            </a:r>
          </a:p>
        </p:txBody>
      </p:sp>
    </p:spTree>
    <p:extLst>
      <p:ext uri="{BB962C8B-B14F-4D97-AF65-F5344CB8AC3E}">
        <p14:creationId xmlns:p14="http://schemas.microsoft.com/office/powerpoint/2010/main" val="113099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BF3A-8A61-467A-82D4-68F071D254FC}"/>
              </a:ext>
            </a:extLst>
          </p:cNvPr>
          <p:cNvSpPr>
            <a:spLocks noGrp="1"/>
          </p:cNvSpPr>
          <p:nvPr>
            <p:ph type="title"/>
          </p:nvPr>
        </p:nvSpPr>
        <p:spPr>
          <a:xfrm>
            <a:off x="1184475" y="1018573"/>
            <a:ext cx="9730451" cy="1006997"/>
          </a:xfrm>
        </p:spPr>
        <p:txBody>
          <a:bodyPr>
            <a:normAutofit/>
          </a:bodyPr>
          <a:lstStyle/>
          <a:p>
            <a:pPr algn="ctr"/>
            <a:r>
              <a:rPr lang="tr-TR" sz="4000" b="1" dirty="0"/>
              <a:t>Kariyer Yönetimi ve Kişisel Özellikler </a:t>
            </a:r>
          </a:p>
        </p:txBody>
      </p:sp>
      <p:sp>
        <p:nvSpPr>
          <p:cNvPr id="3" name="Content Placeholder 2">
            <a:extLst>
              <a:ext uri="{FF2B5EF4-FFF2-40B4-BE49-F238E27FC236}">
                <a16:creationId xmlns:a16="http://schemas.microsoft.com/office/drawing/2014/main" id="{886C23D3-33B8-4B3F-92D5-47A8AC1DB50A}"/>
              </a:ext>
            </a:extLst>
          </p:cNvPr>
          <p:cNvSpPr>
            <a:spLocks noGrp="1"/>
          </p:cNvSpPr>
          <p:nvPr>
            <p:ph idx="1"/>
          </p:nvPr>
        </p:nvSpPr>
        <p:spPr>
          <a:xfrm>
            <a:off x="1142035" y="2025570"/>
            <a:ext cx="9907929" cy="3935392"/>
          </a:xfrm>
        </p:spPr>
        <p:txBody>
          <a:bodyPr>
            <a:noAutofit/>
          </a:bodyPr>
          <a:lstStyle/>
          <a:p>
            <a:pPr marL="0" indent="0" algn="just">
              <a:buNone/>
            </a:pPr>
            <a:r>
              <a:rPr lang="tr-TR" sz="2000" b="1" dirty="0"/>
              <a:t>Kariyer gelişimi sürecinde: </a:t>
            </a:r>
            <a:r>
              <a:rPr lang="tr-TR" sz="2000" dirty="0"/>
              <a:t>Yetenek, planları ve kariyer canlandırma uygulamalarından oluşan kariyer gelişimi üzerinde durulmaktadır. Kariyer geliştirme, bireyin kariyeri boyunca kariyer amaçlarına ulaşabilmesi için uygulanan programlar, eylemler ve faaliyetlerden oluşmaktadır. Kariyer canlandırma ise durağan bir konuma geçmiş çalışanlara canlandırma uygulamaları yaparak üretken konuma getirmek için uğraşmaktır. Kariyer gelişimi uygulamaları içinde yedekleme programları hazırlanarak geleceğe yönelik yatırımlarda yapılmaktadır. Yedekleme programları işten herhangi bir sebeple ayrılan kişinin yerinin yetenek havuzu ve yedekleme planları sayesinde doldurulmasıdır. Yedekleme planları hazırlandıktan sonra çalışanın kariyer olarak hazır durumda olması sağlanmaktadır. Özellikle üst rol modelleri geliştirmeye önem veren işletmeler, yedekleme, yönetici gelişim planları ve yetenek havuzu oluşturma sistemlerinden yararlanmaktadır</a:t>
            </a:r>
          </a:p>
        </p:txBody>
      </p:sp>
    </p:spTree>
    <p:extLst>
      <p:ext uri="{BB962C8B-B14F-4D97-AF65-F5344CB8AC3E}">
        <p14:creationId xmlns:p14="http://schemas.microsoft.com/office/powerpoint/2010/main" val="226573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BF3A-8A61-467A-82D4-68F071D254FC}"/>
              </a:ext>
            </a:extLst>
          </p:cNvPr>
          <p:cNvSpPr>
            <a:spLocks noGrp="1"/>
          </p:cNvSpPr>
          <p:nvPr>
            <p:ph type="title"/>
          </p:nvPr>
        </p:nvSpPr>
        <p:spPr>
          <a:xfrm>
            <a:off x="1184475" y="1018573"/>
            <a:ext cx="9730451" cy="1006997"/>
          </a:xfrm>
        </p:spPr>
        <p:txBody>
          <a:bodyPr>
            <a:normAutofit/>
          </a:bodyPr>
          <a:lstStyle/>
          <a:p>
            <a:pPr algn="ctr"/>
            <a:r>
              <a:rPr lang="tr-TR" sz="4000" b="1" dirty="0"/>
              <a:t>Kariyer Yönetimi ve Kişisel Özellikler </a:t>
            </a:r>
          </a:p>
        </p:txBody>
      </p:sp>
      <p:sp>
        <p:nvSpPr>
          <p:cNvPr id="3" name="Content Placeholder 2">
            <a:extLst>
              <a:ext uri="{FF2B5EF4-FFF2-40B4-BE49-F238E27FC236}">
                <a16:creationId xmlns:a16="http://schemas.microsoft.com/office/drawing/2014/main" id="{886C23D3-33B8-4B3F-92D5-47A8AC1DB50A}"/>
              </a:ext>
            </a:extLst>
          </p:cNvPr>
          <p:cNvSpPr>
            <a:spLocks noGrp="1"/>
          </p:cNvSpPr>
          <p:nvPr>
            <p:ph idx="1"/>
          </p:nvPr>
        </p:nvSpPr>
        <p:spPr>
          <a:xfrm>
            <a:off x="1142035" y="2025570"/>
            <a:ext cx="9907929" cy="3935392"/>
          </a:xfrm>
        </p:spPr>
        <p:txBody>
          <a:bodyPr>
            <a:noAutofit/>
          </a:bodyPr>
          <a:lstStyle/>
          <a:p>
            <a:pPr marL="0" indent="0" algn="just">
              <a:buNone/>
            </a:pPr>
            <a:r>
              <a:rPr lang="tr-TR" sz="2800" b="1" dirty="0"/>
              <a:t>Kariyer geliştirme sürecinde: </a:t>
            </a:r>
            <a:r>
              <a:rPr lang="tr-TR" sz="2800" dirty="0"/>
              <a:t>Yetkinlikler, çalışanların kişisel kariyer gelişim planlarının oluşturulması için kullanılmaktadır. Yetkinlik matrisleri, mesleki gelişim ve ilerlemede hem yatay hem de dikey kariyer yolları belirtmek için kullanılabilir. Örnek olarak; her hangi bir pozisyondan başka bir pozisyona geçmek isteyen bir çalışan o pozisyonun gerektirdiği yetkinlikleri bilir ve kariyer gelişim planını pozisyonların gerektirdiği yetkinlikleri dikkate alarak yapar.</a:t>
            </a:r>
          </a:p>
        </p:txBody>
      </p:sp>
    </p:spTree>
    <p:extLst>
      <p:ext uri="{BB962C8B-B14F-4D97-AF65-F5344CB8AC3E}">
        <p14:creationId xmlns:p14="http://schemas.microsoft.com/office/powerpoint/2010/main" val="179439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9450-1EA0-4C4A-AF11-1135DC653A0A}"/>
              </a:ext>
            </a:extLst>
          </p:cNvPr>
          <p:cNvSpPr>
            <a:spLocks noGrp="1"/>
          </p:cNvSpPr>
          <p:nvPr>
            <p:ph type="title"/>
          </p:nvPr>
        </p:nvSpPr>
        <p:spPr/>
        <p:txBody>
          <a:bodyPr/>
          <a:lstStyle/>
          <a:p>
            <a:r>
              <a:rPr lang="tr-TR" b="1" dirty="0"/>
              <a:t>BİLGİ, BECERİ,YETENEK,YETKİNLİK KAVRAMLARI NELERDİR?</a:t>
            </a:r>
          </a:p>
        </p:txBody>
      </p:sp>
      <p:pic>
        <p:nvPicPr>
          <p:cNvPr id="5" name="Content Placeholder 4" descr="A picture containing diagram&#10;&#10;Description automatically generated">
            <a:extLst>
              <a:ext uri="{FF2B5EF4-FFF2-40B4-BE49-F238E27FC236}">
                <a16:creationId xmlns:a16="http://schemas.microsoft.com/office/drawing/2014/main" id="{F44B16F4-2014-4F19-B09D-274A94DB0D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5" y="2771775"/>
            <a:ext cx="8763000" cy="3327400"/>
          </a:xfrm>
        </p:spPr>
      </p:pic>
    </p:spTree>
    <p:extLst>
      <p:ext uri="{BB962C8B-B14F-4D97-AF65-F5344CB8AC3E}">
        <p14:creationId xmlns:p14="http://schemas.microsoft.com/office/powerpoint/2010/main" val="342684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9450-1EA0-4C4A-AF11-1135DC653A0A}"/>
              </a:ext>
            </a:extLst>
          </p:cNvPr>
          <p:cNvSpPr>
            <a:spLocks noGrp="1"/>
          </p:cNvSpPr>
          <p:nvPr>
            <p:ph type="title"/>
          </p:nvPr>
        </p:nvSpPr>
        <p:spPr/>
        <p:txBody>
          <a:bodyPr/>
          <a:lstStyle/>
          <a:p>
            <a:r>
              <a:rPr lang="tr-TR" b="1" dirty="0"/>
              <a:t>BİLGİ, BECERİ,YETENEK,YETKİNLİK KAVRAMLARI NELERDİR?</a:t>
            </a:r>
          </a:p>
        </p:txBody>
      </p:sp>
      <p:sp>
        <p:nvSpPr>
          <p:cNvPr id="4" name="Content Placeholder 3">
            <a:extLst>
              <a:ext uri="{FF2B5EF4-FFF2-40B4-BE49-F238E27FC236}">
                <a16:creationId xmlns:a16="http://schemas.microsoft.com/office/drawing/2014/main" id="{B1B8CEFC-0561-4D14-9C95-204D5D7211FB}"/>
              </a:ext>
            </a:extLst>
          </p:cNvPr>
          <p:cNvSpPr>
            <a:spLocks noGrp="1"/>
          </p:cNvSpPr>
          <p:nvPr>
            <p:ph idx="1"/>
          </p:nvPr>
        </p:nvSpPr>
        <p:spPr/>
        <p:txBody>
          <a:bodyPr>
            <a:normAutofit fontScale="92500"/>
          </a:bodyPr>
          <a:lstStyle/>
          <a:p>
            <a:pPr algn="just"/>
            <a:r>
              <a:rPr lang="tr-TR" b="0" i="0" dirty="0">
                <a:solidFill>
                  <a:srgbClr val="222222"/>
                </a:solidFill>
                <a:effectLst/>
                <a:latin typeface="Work Sans" pitchFamily="2" charset="-94"/>
              </a:rPr>
              <a:t>Bu kavramlar birbirlerine çok benzese de birbirlerinde ayrıldıkları noktalarda bulunmaktadır ve çoğunlukla bir kavram diğerinin yerine kullanılabilmektedir. </a:t>
            </a:r>
          </a:p>
          <a:p>
            <a:pPr algn="just"/>
            <a:r>
              <a:rPr lang="tr-TR" b="0" i="0" dirty="0">
                <a:solidFill>
                  <a:srgbClr val="222222"/>
                </a:solidFill>
                <a:effectLst/>
                <a:latin typeface="Work Sans" pitchFamily="2" charset="-94"/>
              </a:rPr>
              <a:t>Organizasyonlar çalışanları yönetirken ve performanslarını değerlendirirken sadece fiziksel olarak yaptıkları işlere değil potansiyellerine de bakmakta ve gelecek planlarını bu konuların üzerine kurmaktadırlar. </a:t>
            </a:r>
            <a:endParaRPr lang="tr-TR" dirty="0"/>
          </a:p>
        </p:txBody>
      </p:sp>
    </p:spTree>
    <p:extLst>
      <p:ext uri="{BB962C8B-B14F-4D97-AF65-F5344CB8AC3E}">
        <p14:creationId xmlns:p14="http://schemas.microsoft.com/office/powerpoint/2010/main" val="168001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9B67C-5206-4A34-8F28-154104CD3C3C}"/>
              </a:ext>
            </a:extLst>
          </p:cNvPr>
          <p:cNvSpPr>
            <a:spLocks noGrp="1"/>
          </p:cNvSpPr>
          <p:nvPr>
            <p:ph type="title"/>
          </p:nvPr>
        </p:nvSpPr>
        <p:spPr>
          <a:xfrm>
            <a:off x="1517904" y="1517903"/>
            <a:ext cx="4512858" cy="1345115"/>
          </a:xfrm>
        </p:spPr>
        <p:txBody>
          <a:bodyPr>
            <a:normAutofit/>
          </a:bodyPr>
          <a:lstStyle/>
          <a:p>
            <a:r>
              <a:rPr lang="tr-TR" b="1" dirty="0"/>
              <a:t>BİLGİ</a:t>
            </a:r>
          </a:p>
        </p:txBody>
      </p:sp>
      <p:sp>
        <p:nvSpPr>
          <p:cNvPr id="3" name="Content Placeholder 2">
            <a:extLst>
              <a:ext uri="{FF2B5EF4-FFF2-40B4-BE49-F238E27FC236}">
                <a16:creationId xmlns:a16="http://schemas.microsoft.com/office/drawing/2014/main" id="{B260940B-493F-41F8-8428-45A800296863}"/>
              </a:ext>
            </a:extLst>
          </p:cNvPr>
          <p:cNvSpPr>
            <a:spLocks noGrp="1"/>
          </p:cNvSpPr>
          <p:nvPr>
            <p:ph idx="1"/>
          </p:nvPr>
        </p:nvSpPr>
        <p:spPr>
          <a:xfrm>
            <a:off x="1120808" y="2397761"/>
            <a:ext cx="5412071" cy="3701287"/>
          </a:xfrm>
        </p:spPr>
        <p:txBody>
          <a:bodyPr>
            <a:normAutofit/>
          </a:bodyPr>
          <a:lstStyle/>
          <a:p>
            <a:pPr marL="0" indent="0" algn="just">
              <a:lnSpc>
                <a:spcPct val="95000"/>
              </a:lnSpc>
              <a:buNone/>
            </a:pPr>
            <a:r>
              <a:rPr lang="tr-TR" sz="2400" dirty="0"/>
              <a:t>BİLGİ; teorik ve/veya olgusal olarak tanımlanır. Bilgi, bir çalışma, öğrenim veya araştırma alanı ile ilgili olguların, ilkelerin, teorilerin ve deneyimlerin bütünüdür. Bilgi, enformasyonun öğrenim yoluyla özümsenmesinin dönüştüğü sonuç anlamına gelir.</a:t>
            </a:r>
          </a:p>
          <a:p>
            <a:pPr marL="0" indent="0">
              <a:lnSpc>
                <a:spcPct val="95000"/>
              </a:lnSpc>
              <a:buNone/>
            </a:pPr>
            <a:endParaRPr lang="tr-TR" sz="2200" dirty="0"/>
          </a:p>
        </p:txBody>
      </p:sp>
      <p:pic>
        <p:nvPicPr>
          <p:cNvPr id="5" name="Picture 4" descr="Diagram&#10;&#10;Description automatically generated">
            <a:extLst>
              <a:ext uri="{FF2B5EF4-FFF2-40B4-BE49-F238E27FC236}">
                <a16:creationId xmlns:a16="http://schemas.microsoft.com/office/drawing/2014/main" id="{E232A131-55BE-4284-95FD-C9D846382A69}"/>
              </a:ext>
            </a:extLst>
          </p:cNvPr>
          <p:cNvPicPr>
            <a:picLocks noChangeAspect="1"/>
          </p:cNvPicPr>
          <p:nvPr/>
        </p:nvPicPr>
        <p:blipFill rotWithShape="1">
          <a:blip r:embed="rId2">
            <a:extLst>
              <a:ext uri="{28A0092B-C50C-407E-A947-70E740481C1C}">
                <a14:useLocalDpi xmlns:a14="http://schemas.microsoft.com/office/drawing/2010/main" val="0"/>
              </a:ext>
            </a:extLst>
          </a:blip>
          <a:srcRect l="8642" r="27108" b="-1"/>
          <a:stretch/>
        </p:blipFill>
        <p:spPr>
          <a:xfrm>
            <a:off x="6695441" y="1676400"/>
            <a:ext cx="4287520" cy="3812837"/>
          </a:xfrm>
          <a:prstGeom prst="rect">
            <a:avLst/>
          </a:prstGeom>
        </p:spPr>
      </p:pic>
    </p:spTree>
    <p:extLst>
      <p:ext uri="{BB962C8B-B14F-4D97-AF65-F5344CB8AC3E}">
        <p14:creationId xmlns:p14="http://schemas.microsoft.com/office/powerpoint/2010/main" val="79496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9B67C-5206-4A34-8F28-154104CD3C3C}"/>
              </a:ext>
            </a:extLst>
          </p:cNvPr>
          <p:cNvSpPr>
            <a:spLocks noGrp="1"/>
          </p:cNvSpPr>
          <p:nvPr>
            <p:ph type="title"/>
          </p:nvPr>
        </p:nvSpPr>
        <p:spPr>
          <a:xfrm>
            <a:off x="1517904" y="1517903"/>
            <a:ext cx="4512858" cy="1345115"/>
          </a:xfrm>
        </p:spPr>
        <p:txBody>
          <a:bodyPr>
            <a:normAutofit/>
          </a:bodyPr>
          <a:lstStyle/>
          <a:p>
            <a:r>
              <a:rPr lang="tr-TR" b="1" dirty="0"/>
              <a:t>BİLGELİK</a:t>
            </a:r>
          </a:p>
        </p:txBody>
      </p:sp>
      <p:sp>
        <p:nvSpPr>
          <p:cNvPr id="3" name="Content Placeholder 2">
            <a:extLst>
              <a:ext uri="{FF2B5EF4-FFF2-40B4-BE49-F238E27FC236}">
                <a16:creationId xmlns:a16="http://schemas.microsoft.com/office/drawing/2014/main" id="{B260940B-493F-41F8-8428-45A800296863}"/>
              </a:ext>
            </a:extLst>
          </p:cNvPr>
          <p:cNvSpPr>
            <a:spLocks noGrp="1"/>
          </p:cNvSpPr>
          <p:nvPr>
            <p:ph idx="1"/>
          </p:nvPr>
        </p:nvSpPr>
        <p:spPr>
          <a:xfrm>
            <a:off x="1074194" y="2916620"/>
            <a:ext cx="4512857" cy="3128825"/>
          </a:xfrm>
        </p:spPr>
        <p:txBody>
          <a:bodyPr>
            <a:normAutofit/>
          </a:bodyPr>
          <a:lstStyle/>
          <a:p>
            <a:pPr marL="0" indent="0" algn="just">
              <a:buNone/>
            </a:pPr>
            <a:r>
              <a:rPr lang="tr-TR" i="1" dirty="0">
                <a:latin typeface="Open Sans" panose="020B0606030504020204" pitchFamily="34" charset="0"/>
              </a:rPr>
              <a:t>‘’Bilgelik, </a:t>
            </a:r>
            <a:r>
              <a:rPr lang="tr-TR" b="0" i="1" dirty="0">
                <a:effectLst/>
                <a:latin typeface="Open Sans" panose="020B0606030504020204" pitchFamily="34" charset="0"/>
              </a:rPr>
              <a:t>eğitimin bir ürünü değil, onu elde etmek için ömür boyu süren bir girişimin ürünüdür." </a:t>
            </a:r>
            <a:r>
              <a:rPr lang="tr-TR" b="0" i="0" dirty="0">
                <a:effectLst/>
                <a:latin typeface="Open Sans" panose="020B0606030504020204" pitchFamily="34" charset="0"/>
              </a:rPr>
              <a:t>Albert Einstein</a:t>
            </a:r>
          </a:p>
          <a:p>
            <a:endParaRPr lang="tr-TR" dirty="0"/>
          </a:p>
        </p:txBody>
      </p:sp>
      <p:pic>
        <p:nvPicPr>
          <p:cNvPr id="5" name="Picture 4" descr="Text&#10;&#10;Description automatically generated">
            <a:extLst>
              <a:ext uri="{FF2B5EF4-FFF2-40B4-BE49-F238E27FC236}">
                <a16:creationId xmlns:a16="http://schemas.microsoft.com/office/drawing/2014/main" id="{CFEAAFD9-5609-4D00-BEF2-3DF9A4B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244" y="2227615"/>
            <a:ext cx="5378356" cy="4165600"/>
          </a:xfrm>
          <a:prstGeom prst="rect">
            <a:avLst/>
          </a:prstGeom>
        </p:spPr>
      </p:pic>
    </p:spTree>
    <p:extLst>
      <p:ext uri="{BB962C8B-B14F-4D97-AF65-F5344CB8AC3E}">
        <p14:creationId xmlns:p14="http://schemas.microsoft.com/office/powerpoint/2010/main" val="89051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5">
            <a:extLst>
              <a:ext uri="{FF2B5EF4-FFF2-40B4-BE49-F238E27FC236}">
                <a16:creationId xmlns:a16="http://schemas.microsoft.com/office/drawing/2014/main" id="{867738BA-6281-40B8-B775-410D49E7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390E8-6290-417F-8D06-711ABE797BC6}"/>
              </a:ext>
            </a:extLst>
          </p:cNvPr>
          <p:cNvSpPr>
            <a:spLocks noGrp="1"/>
          </p:cNvSpPr>
          <p:nvPr>
            <p:ph type="title"/>
          </p:nvPr>
        </p:nvSpPr>
        <p:spPr>
          <a:xfrm>
            <a:off x="762000" y="758953"/>
            <a:ext cx="4089779" cy="2028388"/>
          </a:xfrm>
        </p:spPr>
        <p:txBody>
          <a:bodyPr anchor="ctr">
            <a:normAutofit/>
          </a:bodyPr>
          <a:lstStyle/>
          <a:p>
            <a:r>
              <a:rPr lang="tr-TR" b="1" dirty="0"/>
              <a:t>BECERİ</a:t>
            </a:r>
          </a:p>
        </p:txBody>
      </p:sp>
      <p:sp>
        <p:nvSpPr>
          <p:cNvPr id="21" name="Content Placeholder 8">
            <a:extLst>
              <a:ext uri="{FF2B5EF4-FFF2-40B4-BE49-F238E27FC236}">
                <a16:creationId xmlns:a16="http://schemas.microsoft.com/office/drawing/2014/main" id="{62EBDF4C-0B79-8FEE-CEC3-A06FA07882A1}"/>
              </a:ext>
            </a:extLst>
          </p:cNvPr>
          <p:cNvSpPr>
            <a:spLocks noGrp="1"/>
          </p:cNvSpPr>
          <p:nvPr>
            <p:ph idx="1"/>
          </p:nvPr>
        </p:nvSpPr>
        <p:spPr>
          <a:xfrm>
            <a:off x="203200" y="2153920"/>
            <a:ext cx="4998720" cy="3942080"/>
          </a:xfrm>
        </p:spPr>
        <p:txBody>
          <a:bodyPr anchor="t">
            <a:normAutofit fontScale="85000" lnSpcReduction="20000"/>
          </a:bodyPr>
          <a:lstStyle/>
          <a:p>
            <a:pPr marL="0" indent="0" algn="just">
              <a:buNone/>
            </a:pPr>
            <a:r>
              <a:rPr lang="tr-TR" dirty="0"/>
              <a:t>BECERİ; bilişsel (mantıksal, sezgisel ve yaratıcı düşünme kullanımı) ve pratik (el becerisi, teknik, malzeme, alet ve araç kullanımı) olarak tanımlanır. Beceri, bilgiyi uygulama ve teknik bilgiyi (know-how) kullanarak görevleri yerine getirme ve problemleri çözme kabiliyeti anlamına gelir.</a:t>
            </a:r>
          </a:p>
          <a:p>
            <a:pPr marL="0" indent="0" algn="just">
              <a:buNone/>
            </a:pPr>
            <a:r>
              <a:rPr lang="tr-TR" b="0" i="0" dirty="0">
                <a:solidFill>
                  <a:srgbClr val="222222"/>
                </a:solidFill>
                <a:effectLst/>
                <a:latin typeface="Work Sans" pitchFamily="2" charset="-94"/>
              </a:rPr>
              <a:t>Kişinin motivasyon ve aidiyet duygusu (işi/görevi benimseme) sonucunda öğrendiği ve kazandığı bilginin uygulayabilmesidir.</a:t>
            </a:r>
            <a:endParaRPr lang="en-US" dirty="0"/>
          </a:p>
        </p:txBody>
      </p:sp>
      <p:pic>
        <p:nvPicPr>
          <p:cNvPr id="5" name="Content Placeholder 4" descr="A picture containing text, toy, vector graphics&#10;&#10;Description automatically generated">
            <a:extLst>
              <a:ext uri="{FF2B5EF4-FFF2-40B4-BE49-F238E27FC236}">
                <a16:creationId xmlns:a16="http://schemas.microsoft.com/office/drawing/2014/main" id="{8E82DB5D-CEF6-47CC-A74F-FDB48D4B2013}"/>
              </a:ext>
            </a:extLst>
          </p:cNvPr>
          <p:cNvPicPr>
            <a:picLocks noChangeAspect="1"/>
          </p:cNvPicPr>
          <p:nvPr/>
        </p:nvPicPr>
        <p:blipFill rotWithShape="1">
          <a:blip r:embed="rId2">
            <a:extLst>
              <a:ext uri="{28A0092B-C50C-407E-A947-70E740481C1C}">
                <a14:useLocalDpi xmlns:a14="http://schemas.microsoft.com/office/drawing/2010/main" val="0"/>
              </a:ext>
            </a:extLst>
          </a:blip>
          <a:srcRect l="2144" r="2" b="2"/>
          <a:stretch/>
        </p:blipFill>
        <p:spPr>
          <a:xfrm>
            <a:off x="5334003" y="762000"/>
            <a:ext cx="6095997" cy="5337048"/>
          </a:xfrm>
          <a:prstGeom prst="rect">
            <a:avLst/>
          </a:prstGeom>
        </p:spPr>
      </p:pic>
    </p:spTree>
    <p:extLst>
      <p:ext uri="{BB962C8B-B14F-4D97-AF65-F5344CB8AC3E}">
        <p14:creationId xmlns:p14="http://schemas.microsoft.com/office/powerpoint/2010/main" val="191909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40CB9-98E2-49FD-94ED-C498B4D4F9F5}"/>
              </a:ext>
            </a:extLst>
          </p:cNvPr>
          <p:cNvSpPr>
            <a:spLocks noGrp="1"/>
          </p:cNvSpPr>
          <p:nvPr>
            <p:ph type="title"/>
          </p:nvPr>
        </p:nvSpPr>
        <p:spPr>
          <a:xfrm>
            <a:off x="762001" y="755650"/>
            <a:ext cx="3932830" cy="1345115"/>
          </a:xfrm>
        </p:spPr>
        <p:txBody>
          <a:bodyPr>
            <a:normAutofit/>
          </a:bodyPr>
          <a:lstStyle/>
          <a:p>
            <a:r>
              <a:rPr lang="tr-TR" b="1" dirty="0"/>
              <a:t>BECERİ TÜRLERİ</a:t>
            </a:r>
          </a:p>
        </p:txBody>
      </p:sp>
      <p:sp>
        <p:nvSpPr>
          <p:cNvPr id="9" name="Content Placeholder 8">
            <a:extLst>
              <a:ext uri="{FF2B5EF4-FFF2-40B4-BE49-F238E27FC236}">
                <a16:creationId xmlns:a16="http://schemas.microsoft.com/office/drawing/2014/main" id="{2C89413F-B01B-91D6-4CF5-35337D2C545B}"/>
              </a:ext>
            </a:extLst>
          </p:cNvPr>
          <p:cNvSpPr>
            <a:spLocks noGrp="1"/>
          </p:cNvSpPr>
          <p:nvPr>
            <p:ph idx="1"/>
          </p:nvPr>
        </p:nvSpPr>
        <p:spPr>
          <a:xfrm>
            <a:off x="762000" y="1442721"/>
            <a:ext cx="4551679" cy="4650232"/>
          </a:xfrm>
        </p:spPr>
        <p:txBody>
          <a:bodyPr>
            <a:normAutofit fontScale="85000" lnSpcReduction="20000"/>
          </a:bodyPr>
          <a:lstStyle/>
          <a:p>
            <a:pPr marL="514350" indent="-514350">
              <a:buFont typeface="+mj-lt"/>
              <a:buAutoNum type="arabicPeriod"/>
            </a:pPr>
            <a:r>
              <a:rPr lang="tr-TR" dirty="0"/>
              <a:t>Temel Bilgisayar Becerileri</a:t>
            </a:r>
          </a:p>
          <a:p>
            <a:pPr marL="514350" indent="-514350">
              <a:buFont typeface="+mj-lt"/>
              <a:buAutoNum type="arabicPeriod"/>
            </a:pPr>
            <a:r>
              <a:rPr lang="tr-TR" dirty="0"/>
              <a:t>Takım Çalışması  </a:t>
            </a:r>
          </a:p>
          <a:p>
            <a:pPr marL="514350" indent="-514350">
              <a:buFont typeface="+mj-lt"/>
              <a:buAutoNum type="arabicPeriod"/>
            </a:pPr>
            <a:r>
              <a:rPr lang="tr-TR" dirty="0"/>
              <a:t>Problem Çözme ve Analitik Beceriler </a:t>
            </a:r>
          </a:p>
          <a:p>
            <a:pPr marL="514350" indent="-514350">
              <a:buFont typeface="+mj-lt"/>
              <a:buAutoNum type="arabicPeriod"/>
            </a:pPr>
            <a:r>
              <a:rPr lang="tr-TR" dirty="0"/>
              <a:t>Etkili İletişim Becerileri</a:t>
            </a:r>
          </a:p>
          <a:p>
            <a:pPr marL="514350" indent="-514350">
              <a:buFont typeface="+mj-lt"/>
              <a:buAutoNum type="arabicPeriod"/>
            </a:pPr>
            <a:r>
              <a:rPr lang="tr-TR" dirty="0"/>
              <a:t>Eleştirel Düşünme </a:t>
            </a:r>
          </a:p>
          <a:p>
            <a:pPr marL="514350" indent="-514350">
              <a:buFont typeface="+mj-lt"/>
              <a:buAutoNum type="arabicPeriod"/>
            </a:pPr>
            <a:r>
              <a:rPr lang="tr-TR" dirty="0"/>
              <a:t>Liderlik Becerileri </a:t>
            </a:r>
          </a:p>
          <a:p>
            <a:pPr marL="514350" indent="-514350">
              <a:buFont typeface="+mj-lt"/>
              <a:buAutoNum type="arabicPeriod"/>
            </a:pPr>
            <a:r>
              <a:rPr lang="tr-TR" dirty="0"/>
              <a:t>Planlama ve Organizasyon Becerileri</a:t>
            </a:r>
          </a:p>
          <a:p>
            <a:pPr marL="514350" indent="-514350">
              <a:buFont typeface="+mj-lt"/>
              <a:buAutoNum type="arabicPeriod"/>
            </a:pPr>
            <a:r>
              <a:rPr lang="tr-TR" dirty="0"/>
              <a:t>Adaptasyon Becerileri</a:t>
            </a:r>
          </a:p>
          <a:p>
            <a:pPr marL="514350" indent="-514350">
              <a:buFont typeface="+mj-lt"/>
              <a:buAutoNum type="arabicPeriod"/>
            </a:pPr>
            <a:r>
              <a:rPr lang="tr-TR" dirty="0"/>
              <a:t>Dürüstlük</a:t>
            </a:r>
          </a:p>
          <a:p>
            <a:pPr marL="514350" indent="-514350">
              <a:buFont typeface="+mj-lt"/>
              <a:buAutoNum type="arabicPeriod"/>
            </a:pPr>
            <a:r>
              <a:rPr lang="tr-TR" dirty="0"/>
              <a:t>Mükemmellik Yükümlülüğü</a:t>
            </a:r>
            <a:endParaRPr lang="en-US" dirty="0"/>
          </a:p>
        </p:txBody>
      </p:sp>
      <p:pic>
        <p:nvPicPr>
          <p:cNvPr id="5" name="Content Placeholder 4" descr="Diagram&#10;&#10;Description automatically generated with medium confidence">
            <a:extLst>
              <a:ext uri="{FF2B5EF4-FFF2-40B4-BE49-F238E27FC236}">
                <a16:creationId xmlns:a16="http://schemas.microsoft.com/office/drawing/2014/main" id="{DB301E23-E955-4BEB-9E5E-681DFC32E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351" y="755650"/>
            <a:ext cx="5854051" cy="5346700"/>
          </a:xfrm>
          <a:prstGeom prst="rect">
            <a:avLst/>
          </a:prstGeom>
        </p:spPr>
      </p:pic>
    </p:spTree>
    <p:extLst>
      <p:ext uri="{BB962C8B-B14F-4D97-AF65-F5344CB8AC3E}">
        <p14:creationId xmlns:p14="http://schemas.microsoft.com/office/powerpoint/2010/main" val="402503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E2EF11-AFFE-4ADF-B723-66CE1513D1CA}"/>
              </a:ext>
            </a:extLst>
          </p:cNvPr>
          <p:cNvSpPr>
            <a:spLocks noGrp="1"/>
          </p:cNvSpPr>
          <p:nvPr>
            <p:ph type="title"/>
          </p:nvPr>
        </p:nvSpPr>
        <p:spPr>
          <a:xfrm>
            <a:off x="6096000" y="1517650"/>
            <a:ext cx="4565650" cy="1344613"/>
          </a:xfrm>
        </p:spPr>
        <p:txBody>
          <a:bodyPr>
            <a:normAutofit/>
          </a:bodyPr>
          <a:lstStyle/>
          <a:p>
            <a:r>
              <a:rPr lang="tr-TR" dirty="0"/>
              <a:t>       YETENEK</a:t>
            </a:r>
          </a:p>
        </p:txBody>
      </p:sp>
      <p:pic>
        <p:nvPicPr>
          <p:cNvPr id="5" name="Content Placeholder 4" descr="Bubble chart&#10;&#10;Description automatically generated">
            <a:extLst>
              <a:ext uri="{FF2B5EF4-FFF2-40B4-BE49-F238E27FC236}">
                <a16:creationId xmlns:a16="http://schemas.microsoft.com/office/drawing/2014/main" id="{9DFA810B-98F6-4BAC-B4CB-BD4832EA8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8953"/>
            <a:ext cx="5327903" cy="5337047"/>
          </a:xfrm>
          <a:prstGeom prst="rect">
            <a:avLst/>
          </a:prstGeom>
        </p:spPr>
      </p:pic>
      <p:sp>
        <p:nvSpPr>
          <p:cNvPr id="9" name="Content Placeholder 8">
            <a:extLst>
              <a:ext uri="{FF2B5EF4-FFF2-40B4-BE49-F238E27FC236}">
                <a16:creationId xmlns:a16="http://schemas.microsoft.com/office/drawing/2014/main" id="{1C7D6E91-A49A-824A-B3D9-EEC4CBFC5B21}"/>
              </a:ext>
            </a:extLst>
          </p:cNvPr>
          <p:cNvSpPr>
            <a:spLocks noGrp="1"/>
          </p:cNvSpPr>
          <p:nvPr>
            <p:ph idx="1"/>
          </p:nvPr>
        </p:nvSpPr>
        <p:spPr>
          <a:xfrm>
            <a:off x="5557520" y="2194560"/>
            <a:ext cx="5618480" cy="3901441"/>
          </a:xfrm>
        </p:spPr>
        <p:txBody>
          <a:bodyPr>
            <a:normAutofit fontScale="62500" lnSpcReduction="20000"/>
          </a:bodyPr>
          <a:lstStyle/>
          <a:p>
            <a:pPr marL="0" indent="0" algn="just">
              <a:buNone/>
            </a:pPr>
            <a:r>
              <a:rPr lang="tr-TR" dirty="0"/>
              <a:t>YETENEK; Bir duruma uyma konusunda organizmada bulunan ve doğuştan gelen güç, kapasite.”, “kişinin kalıtıma dayanan ve öğrenmesini çerçeveleyen sınır.” olarak tanımlanmaktadır. </a:t>
            </a:r>
          </a:p>
          <a:p>
            <a:pPr marL="0" indent="0" algn="just">
              <a:buNone/>
            </a:pPr>
            <a:r>
              <a:rPr lang="tr-TR" b="0" i="0" dirty="0">
                <a:solidFill>
                  <a:srgbClr val="222222"/>
                </a:solidFill>
                <a:effectLst/>
                <a:latin typeface="Work Sans" pitchFamily="2" charset="-94"/>
              </a:rPr>
              <a:t>Tüm insanlarda doğuştan var olan belirli düzeydeki potansiyelin sosyalleşme süreçlerinde (aile-okul-işyeri) eğitim-geliştirme ile açığa çıkarılması, açığa çıkarılabilen potansiyelde kişinin güçlü yönlerinin fark edilmesi ve kişiye fark ettirilmesi ile oluşan belirli durumlarda/işlerde kullanılabilen becerilerin üstün performans sergileyerek yetkinliğe dönüşümü ile geliştirilerek yeterli düzeye getirilebilen bir olgudur. Başka bir ifadeyle; beceri, yetkinlik ve yeterlilik”in tabanında yatan olgudur.</a:t>
            </a:r>
            <a:endParaRPr lang="en-US" dirty="0"/>
          </a:p>
        </p:txBody>
      </p:sp>
    </p:spTree>
    <p:extLst>
      <p:ext uri="{BB962C8B-B14F-4D97-AF65-F5344CB8AC3E}">
        <p14:creationId xmlns:p14="http://schemas.microsoft.com/office/powerpoint/2010/main" val="378037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27316-6F2D-4D9D-9934-6E2375B9E6BC}"/>
              </a:ext>
            </a:extLst>
          </p:cNvPr>
          <p:cNvSpPr>
            <a:spLocks noGrp="1"/>
          </p:cNvSpPr>
          <p:nvPr>
            <p:ph type="title"/>
          </p:nvPr>
        </p:nvSpPr>
        <p:spPr>
          <a:xfrm>
            <a:off x="1517904" y="1517903"/>
            <a:ext cx="4512858" cy="1345115"/>
          </a:xfrm>
        </p:spPr>
        <p:txBody>
          <a:bodyPr>
            <a:normAutofit/>
          </a:bodyPr>
          <a:lstStyle/>
          <a:p>
            <a:r>
              <a:rPr lang="tr-TR" b="1" dirty="0"/>
              <a:t>YETERLİLİK</a:t>
            </a:r>
          </a:p>
        </p:txBody>
      </p:sp>
      <p:sp>
        <p:nvSpPr>
          <p:cNvPr id="9" name="Content Placeholder 8">
            <a:extLst>
              <a:ext uri="{FF2B5EF4-FFF2-40B4-BE49-F238E27FC236}">
                <a16:creationId xmlns:a16="http://schemas.microsoft.com/office/drawing/2014/main" id="{E5F3B687-72F6-FA3D-25F1-50DD556501E0}"/>
              </a:ext>
            </a:extLst>
          </p:cNvPr>
          <p:cNvSpPr>
            <a:spLocks noGrp="1"/>
          </p:cNvSpPr>
          <p:nvPr>
            <p:ph idx="1"/>
          </p:nvPr>
        </p:nvSpPr>
        <p:spPr>
          <a:xfrm>
            <a:off x="1000653" y="2312489"/>
            <a:ext cx="5247747" cy="3702232"/>
          </a:xfrm>
        </p:spPr>
        <p:txBody>
          <a:bodyPr>
            <a:normAutofit fontScale="92500" lnSpcReduction="10000"/>
          </a:bodyPr>
          <a:lstStyle/>
          <a:p>
            <a:pPr marL="0" indent="0" algn="just">
              <a:buNone/>
            </a:pPr>
            <a:r>
              <a:rPr lang="tr-TR" dirty="0"/>
              <a:t>YETKİNLİK; sorumluluk alabilme ve bağımsız çalışabilme (özerklik) yönünden tanımlanır. Yetkinlik, bilgiyi, becerileri ve kişisel sosyal ve/veya yöntemsel hünerleri mesleki ve kişisel gelişimde ve çalışma veya öğrenim durumlarında kullanma olarak tanımlanan kanıtlanmış kabiliyettir. Yetkinlik vasıf, hüner ve tutumun dinamik bir bileşimidir.</a:t>
            </a:r>
            <a:endParaRPr lang="en-US" dirty="0"/>
          </a:p>
        </p:txBody>
      </p:sp>
      <p:pic>
        <p:nvPicPr>
          <p:cNvPr id="5" name="Content Placeholder 4" descr="Logo, company name&#10;&#10;Description automatically generated">
            <a:extLst>
              <a:ext uri="{FF2B5EF4-FFF2-40B4-BE49-F238E27FC236}">
                <a16:creationId xmlns:a16="http://schemas.microsoft.com/office/drawing/2014/main" id="{5063E984-3C3C-4BD4-AD72-010D1B208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240" y="2312489"/>
            <a:ext cx="4947920" cy="2865120"/>
          </a:xfrm>
          <a:prstGeom prst="rect">
            <a:avLst/>
          </a:prstGeom>
        </p:spPr>
      </p:pic>
    </p:spTree>
    <p:extLst>
      <p:ext uri="{BB962C8B-B14F-4D97-AF65-F5344CB8AC3E}">
        <p14:creationId xmlns:p14="http://schemas.microsoft.com/office/powerpoint/2010/main" val="4121703801"/>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22303B"/>
      </a:dk2>
      <a:lt2>
        <a:srgbClr val="E8E3E2"/>
      </a:lt2>
      <a:accent1>
        <a:srgbClr val="19AFD4"/>
      </a:accent1>
      <a:accent2>
        <a:srgbClr val="21B594"/>
      </a:accent2>
      <a:accent3>
        <a:srgbClr val="2A73E5"/>
      </a:accent3>
      <a:accent4>
        <a:srgbClr val="D41934"/>
      </a:accent4>
      <a:accent5>
        <a:srgbClr val="E55D2A"/>
      </a:accent5>
      <a:accent6>
        <a:srgbClr val="CE9518"/>
      </a:accent6>
      <a:hlink>
        <a:srgbClr val="BF583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88</TotalTime>
  <Words>1115</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Aharoni</vt:lpstr>
      <vt:lpstr>Arial</vt:lpstr>
      <vt:lpstr>Avenir Next LT Pro</vt:lpstr>
      <vt:lpstr>Open Sans</vt:lpstr>
      <vt:lpstr>Work Sans</vt:lpstr>
      <vt:lpstr>PrismaticVTI</vt:lpstr>
      <vt:lpstr>KİŞİSEL ÖZELLİKLER</vt:lpstr>
      <vt:lpstr>BİLGİ, BECERİ,YETENEK,YETKİNLİK KAVRAMLARI NELERDİR?</vt:lpstr>
      <vt:lpstr>BİLGİ, BECERİ,YETENEK,YETKİNLİK KAVRAMLARI NELERDİR?</vt:lpstr>
      <vt:lpstr>BİLGİ</vt:lpstr>
      <vt:lpstr>BİLGELİK</vt:lpstr>
      <vt:lpstr>BECERİ</vt:lpstr>
      <vt:lpstr>BECERİ TÜRLERİ</vt:lpstr>
      <vt:lpstr>       YETENEK</vt:lpstr>
      <vt:lpstr>YETERLİLİK</vt:lpstr>
      <vt:lpstr>Yetkinlik Bileşenleri</vt:lpstr>
      <vt:lpstr>Yetkinlikleri, temel, teknik ve yönetsel yetkinlikler olmak üzere genel olarak üç gruba ayırmak mümkündür.</vt:lpstr>
      <vt:lpstr>YETKİNLİK</vt:lpstr>
      <vt:lpstr>YETERLİLİK</vt:lpstr>
      <vt:lpstr>Bilgi, beceri ve yetenek aynı şeyler midir? Nasıl geliştirilebilirler?</vt:lpstr>
      <vt:lpstr>İşe alım sürecinde bilgi, beceri yeteneği ve yeterliliği araştırır işe alımcılar, yöneticiler çalışanlarının terfisine karar verirken yine bu kişisel özelliklere odaklanırlar, terfisi düşünülen kişi bilgili, becerikli, yetenekli  ve yeterli midir? Bunun için değerlendirme merkezleri yapılır.</vt:lpstr>
      <vt:lpstr>Kariyer Yönetimi ve Kişisel Özellikler </vt:lpstr>
      <vt:lpstr>Kariyer Yönetimi ve Kişisel Özellikler </vt:lpstr>
      <vt:lpstr>Kariyer Yönetimi ve Kişisel Özellikler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 ÖZELLİKLER</dc:title>
  <dc:creator>Burak ÇEBİ</dc:creator>
  <cp:lastModifiedBy>Burak ÇEBİ</cp:lastModifiedBy>
  <cp:revision>1</cp:revision>
  <dcterms:created xsi:type="dcterms:W3CDTF">2022-03-17T15:19:56Z</dcterms:created>
  <dcterms:modified xsi:type="dcterms:W3CDTF">2022-03-17T16:48:33Z</dcterms:modified>
</cp:coreProperties>
</file>