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3/18/2022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801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3/18/2022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4946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3/18/2022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2911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3/18/2022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6808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3/18/2022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5493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3/18/2022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92711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3/18/2022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8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3/18/2022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0633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3/18/2022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9206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3/18/2022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871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3/18/2022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729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3/18/2022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977319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00C53-B7BE-4938-81FB-B32F719061FF}"/>
              </a:ext>
            </a:extLst>
          </p:cNvPr>
          <p:cNvSpPr>
            <a:spLocks noGrp="1"/>
          </p:cNvSpPr>
          <p:nvPr>
            <p:ph type="ctrTitle"/>
          </p:nvPr>
        </p:nvSpPr>
        <p:spPr>
          <a:xfrm>
            <a:off x="6047980" y="1030406"/>
            <a:ext cx="5068121" cy="3506879"/>
          </a:xfrm>
        </p:spPr>
        <p:txBody>
          <a:bodyPr anchor="ctr">
            <a:normAutofit/>
          </a:bodyPr>
          <a:lstStyle/>
          <a:p>
            <a:pPr algn="l"/>
            <a:r>
              <a:rPr lang="tr-TR" b="1" dirty="0"/>
              <a:t>BECERİLER</a:t>
            </a:r>
          </a:p>
        </p:txBody>
      </p:sp>
      <p:sp>
        <p:nvSpPr>
          <p:cNvPr id="3" name="Subtitle 2">
            <a:extLst>
              <a:ext uri="{FF2B5EF4-FFF2-40B4-BE49-F238E27FC236}">
                <a16:creationId xmlns:a16="http://schemas.microsoft.com/office/drawing/2014/main" id="{15BBBDA7-37BA-4EFE-BDAD-5326CD763368}"/>
              </a:ext>
            </a:extLst>
          </p:cNvPr>
          <p:cNvSpPr>
            <a:spLocks noGrp="1"/>
          </p:cNvSpPr>
          <p:nvPr>
            <p:ph type="subTitle" idx="1"/>
          </p:nvPr>
        </p:nvSpPr>
        <p:spPr>
          <a:xfrm>
            <a:off x="6047980" y="4691564"/>
            <a:ext cx="5068121" cy="1136029"/>
          </a:xfrm>
        </p:spPr>
        <p:txBody>
          <a:bodyPr>
            <a:normAutofit/>
          </a:bodyPr>
          <a:lstStyle/>
          <a:p>
            <a:pPr algn="l"/>
            <a:r>
              <a:rPr lang="tr-TR" dirty="0"/>
              <a:t>Dr. Öğr. Üyesi Fatih SERBEST</a:t>
            </a:r>
          </a:p>
          <a:p>
            <a:pPr algn="l"/>
            <a:r>
              <a:rPr lang="tr-TR" dirty="0"/>
              <a:t>05456002218</a:t>
            </a:r>
          </a:p>
          <a:p>
            <a:pPr algn="l"/>
            <a:endParaRPr lang="tr-TR" dirty="0"/>
          </a:p>
        </p:txBody>
      </p:sp>
      <p:pic>
        <p:nvPicPr>
          <p:cNvPr id="4" name="Picture 3" descr="Coloured paper in a stack">
            <a:extLst>
              <a:ext uri="{FF2B5EF4-FFF2-40B4-BE49-F238E27FC236}">
                <a16:creationId xmlns:a16="http://schemas.microsoft.com/office/drawing/2014/main" id="{967B37AA-DAA1-7937-41CA-8A31CA0ADAE3}"/>
              </a:ext>
            </a:extLst>
          </p:cNvPr>
          <p:cNvPicPr>
            <a:picLocks noChangeAspect="1"/>
          </p:cNvPicPr>
          <p:nvPr/>
        </p:nvPicPr>
        <p:blipFill rotWithShape="1">
          <a:blip r:embed="rId2"/>
          <a:srcRect l="29269" r="18128" b="-1"/>
          <a:stretch/>
        </p:blipFill>
        <p:spPr>
          <a:xfrm>
            <a:off x="20" y="10"/>
            <a:ext cx="5404493" cy="6857990"/>
          </a:xfrm>
          <a:prstGeom prst="rect">
            <a:avLst/>
          </a:prstGeom>
        </p:spPr>
      </p:pic>
    </p:spTree>
    <p:extLst>
      <p:ext uri="{BB962C8B-B14F-4D97-AF65-F5344CB8AC3E}">
        <p14:creationId xmlns:p14="http://schemas.microsoft.com/office/powerpoint/2010/main" val="69958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3138" y="803366"/>
            <a:ext cx="10303982" cy="3127248"/>
          </a:xfrm>
        </p:spPr>
        <p:txBody>
          <a:bodyPr>
            <a:normAutofit fontScale="70000" lnSpcReduction="20000"/>
          </a:bodyPr>
          <a:lstStyle/>
          <a:p>
            <a:r>
              <a:rPr lang="tr-TR" dirty="0"/>
              <a:t>• Analitik Düşünme: </a:t>
            </a:r>
            <a:endParaRPr lang="tr-TR" dirty="0" smtClean="0"/>
          </a:p>
          <a:p>
            <a:r>
              <a:rPr lang="tr-TR" dirty="0" smtClean="0"/>
              <a:t>• </a:t>
            </a:r>
            <a:r>
              <a:rPr lang="tr-TR" dirty="0"/>
              <a:t>Gözlemci, yaratıcı, esnek, </a:t>
            </a:r>
            <a:r>
              <a:rPr lang="tr-TR" dirty="0" err="1"/>
              <a:t>inovatif</a:t>
            </a:r>
            <a:r>
              <a:rPr lang="tr-TR" dirty="0"/>
              <a:t>, meraklı, mantıksal düşünebilen, problem çözebilen, araştırmacı, öğrenmeyi seven kişiler analitik düşünce yapısına sahiptirler. İşverenler durumları analiz edip bilinçli kararlar verebilen çalışanları olsun isterler. Çalışanlar değişime sürekli ayak uydurabilmeli, şirketi güncel tutmayı bilmelidir. Sezgisel çözümler ve fikirler sunarak süreç iyileştirmelerine yardımcı olabilmelidirler. Ayrıca, başarılı </a:t>
            </a:r>
            <a:r>
              <a:rPr lang="tr-TR" dirty="0" err="1"/>
              <a:t>startup</a:t>
            </a:r>
            <a:r>
              <a:rPr lang="tr-TR" dirty="0"/>
              <a:t> firmaların ortaya çıkış hikayelerine baktığımız zaman, kurucuların ve çalışanların en önemli özelliklerinin analitik düşünebilmeleri olduğunu da söyleyebiliriz. Kendinizi bu konuda nasıl geliştirebilirsiniz? Kendinizi güncel tutmaya çalışın, özellikle işinizle ilgili son gelişmeleri takip edin ve kendinizi yenileyin. Karşınıza çıkan her problem için şikayet etmek yerine çözüm üretmeye çalışın. Gözlemleyin ve soru sorun.</a:t>
            </a:r>
            <a:endParaRPr lang="en-GB" dirty="0"/>
          </a:p>
        </p:txBody>
      </p:sp>
      <p:pic>
        <p:nvPicPr>
          <p:cNvPr id="6146" name="Picture 2" descr="Hand drawn people asking questions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782" y="3930614"/>
            <a:ext cx="3074579" cy="23624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ink outside the box on school green blackboard . startup education . creative idea. leadership. Premium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129299"/>
            <a:ext cx="2957014" cy="196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1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956201" y="933994"/>
            <a:ext cx="9144000" cy="3127248"/>
          </a:xfrm>
        </p:spPr>
        <p:txBody>
          <a:bodyPr>
            <a:normAutofit fontScale="77500" lnSpcReduction="20000"/>
          </a:bodyPr>
          <a:lstStyle/>
          <a:p>
            <a:r>
              <a:rPr lang="tr-TR" dirty="0"/>
              <a:t>• İş Ahlakı: </a:t>
            </a:r>
            <a:endParaRPr lang="tr-TR" dirty="0" smtClean="0"/>
          </a:p>
          <a:p>
            <a:r>
              <a:rPr lang="tr-TR" dirty="0" smtClean="0"/>
              <a:t>• </a:t>
            </a:r>
            <a:r>
              <a:rPr lang="tr-TR" dirty="0"/>
              <a:t>Özenli, rekabetçi, güvenilir, organize, kendini işine adayan, sorumluluk bilincine sahip, çalışkan, </a:t>
            </a:r>
            <a:r>
              <a:rPr lang="tr-TR" dirty="0" err="1"/>
              <a:t>multitasking</a:t>
            </a:r>
            <a:r>
              <a:rPr lang="tr-TR" dirty="0"/>
              <a:t>, dakik, planlı, sonuç odaklı, zamanı yönetebilen, stres yönetebilen kişiler güçlü bir iş ahlakına sahiptirler. Bunu öğretmek zordur, o yüzden iş görüşmelerinizde bu konuda ikna edici olursanız işverenleri etkileyebilirsiniz. Bu becerilere sahip kişiler talimatları takip etmek konusunda sıkıntı yaşamazlar, zamanında çalışır ve işini düzenli ve doğru bir şekilde yaparlar. Kendinizi bu konuda nasıl geliştirebilirsiniz? Organizasyonlar düzenleyebilir, zaman ve stres yönetimi üzerine derslere katılabilirsiniz. Günlük işlerinizi planlamayı, not almayı alışkanlık haline getirebilirsiniz.</a:t>
            </a:r>
            <a:endParaRPr lang="en-GB" dirty="0"/>
          </a:p>
        </p:txBody>
      </p:sp>
      <p:pic>
        <p:nvPicPr>
          <p:cNvPr id="7172" name="Picture 4" descr="On a light pink background, black paper clips, a white pen and white note paper with the text code of ethics. flat lay Premium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463" y="4215754"/>
            <a:ext cx="3087642" cy="198279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ollection of sticky note illustrations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531" y="4028585"/>
            <a:ext cx="3819162" cy="264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1514" y="947057"/>
            <a:ext cx="10290919" cy="3127248"/>
          </a:xfrm>
        </p:spPr>
        <p:txBody>
          <a:bodyPr>
            <a:normAutofit fontScale="77500" lnSpcReduction="20000"/>
          </a:bodyPr>
          <a:lstStyle/>
          <a:p>
            <a:r>
              <a:rPr lang="tr-TR" dirty="0"/>
              <a:t>• Pozitif Tutum: </a:t>
            </a:r>
            <a:endParaRPr lang="tr-TR" dirty="0" smtClean="0"/>
          </a:p>
          <a:p>
            <a:r>
              <a:rPr lang="tr-TR" dirty="0" smtClean="0"/>
              <a:t>• </a:t>
            </a:r>
            <a:r>
              <a:rPr lang="tr-TR" dirty="0"/>
              <a:t>Özgüvenli, nazik, saygılı, hevesli, yüksek enerjili, arkadaş canlısı, dürüst, mizah anlayışı yüksek, iş-yaşam dengesi kurabilen kişiler yine iş hayatında bir adım öne çıkıyorlar. İşverenler özellikle hızlı ve stresli bir iş yaşamında yanlarında çalışmaktan zevk duyacakları çalışanları olsun isterler. Bunun dışında çalışanlar için samimi bir iş ortamı her zaman motive edici bir unsurdur. Kendinizi bu konuda nasıl geliştirebilirsiniz? Daha öznel bir durum olmasına rağmen bu konuda yardımcı pek çok tavsiye verilebilir. Kendinizi mutlu edecek, sizi stresten uzak tutacak hobiler edinebilir, spor veya meditasyon yapabilirsiniz. Bu sizin dışarıya karşı da daha olumlu bir tutum sergilemenizde yardımcı olabilir.</a:t>
            </a:r>
            <a:endParaRPr lang="en-GB" dirty="0"/>
          </a:p>
        </p:txBody>
      </p:sp>
      <p:pic>
        <p:nvPicPr>
          <p:cNvPr id="8194" name="Picture 2" descr="Tiny people and beautiful flower garden inside female head isolated flat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468" y="3707556"/>
            <a:ext cx="4263299" cy="283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11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3138" y="903950"/>
            <a:ext cx="9144000" cy="689719"/>
          </a:xfrm>
        </p:spPr>
        <p:txBody>
          <a:bodyPr/>
          <a:lstStyle/>
          <a:p>
            <a:r>
              <a:rPr lang="tr-TR" sz="4000" dirty="0"/>
              <a:t>TEKNİK BECERİLER (HARD SKİLLS)</a:t>
            </a:r>
            <a:endParaRPr lang="en-GB" sz="4000" dirty="0"/>
          </a:p>
        </p:txBody>
      </p:sp>
      <p:sp>
        <p:nvSpPr>
          <p:cNvPr id="3" name="İçerik Yer Tutucusu 2"/>
          <p:cNvSpPr>
            <a:spLocks noGrp="1"/>
          </p:cNvSpPr>
          <p:nvPr>
            <p:ph idx="1"/>
          </p:nvPr>
        </p:nvSpPr>
        <p:spPr>
          <a:xfrm>
            <a:off x="943138" y="1593669"/>
            <a:ext cx="9859845" cy="2893423"/>
          </a:xfrm>
        </p:spPr>
        <p:txBody>
          <a:bodyPr>
            <a:normAutofit fontScale="85000" lnSpcReduction="10000"/>
          </a:bodyPr>
          <a:lstStyle/>
          <a:p>
            <a:r>
              <a:rPr lang="tr-TR" sz="2400" dirty="0"/>
              <a:t>Kişinin işini yapabilmesi gereken, ölçülebilir ve kanıtlanabilir yeteneklerin toplamıdır</a:t>
            </a:r>
            <a:r>
              <a:rPr lang="tr-TR" sz="2400" dirty="0" smtClean="0"/>
              <a:t>.</a:t>
            </a:r>
          </a:p>
          <a:p>
            <a:r>
              <a:rPr lang="tr-TR" sz="2400" dirty="0"/>
              <a:t>Hard </a:t>
            </a:r>
            <a:r>
              <a:rPr lang="tr-TR" sz="2400" dirty="0" err="1"/>
              <a:t>skills</a:t>
            </a:r>
            <a:r>
              <a:rPr lang="tr-TR" sz="2400" dirty="0"/>
              <a:t> örneklerini diploma, sertifika ya da alınan eğitimler olarak tanımlayabiliriz. Hepsi gözle görülür ve kanıtlanabilir yeteneklerdir. Belirli bir becerinizin karşılında size verilen “yeterlilik” belgelerinin tamamı hard </a:t>
            </a:r>
            <a:r>
              <a:rPr lang="tr-TR" sz="2400" dirty="0" err="1"/>
              <a:t>skills</a:t>
            </a:r>
            <a:r>
              <a:rPr lang="tr-TR" sz="2400" dirty="0"/>
              <a:t> sınırları içindedir. Hard </a:t>
            </a:r>
            <a:r>
              <a:rPr lang="tr-TR" sz="2400" dirty="0" err="1"/>
              <a:t>skills’te</a:t>
            </a:r>
            <a:r>
              <a:rPr lang="tr-TR" sz="2400" dirty="0"/>
              <a:t> duygusal ya da iletişimsel beceriler yoktur. Tamamen didaktik bir yapıda, net ve kanıtlanabilir becerileri kapsar. Hard </a:t>
            </a:r>
            <a:r>
              <a:rPr lang="tr-TR" sz="2400" dirty="0" err="1"/>
              <a:t>skills</a:t>
            </a:r>
            <a:r>
              <a:rPr lang="tr-TR" sz="2400" dirty="0"/>
              <a:t>, somut ve ölçülebilir becerileri tanımlar. Kariyer döneminiz boyunca sahip olduğunuz işler, tecrübeler ve statüler de hard </a:t>
            </a:r>
            <a:r>
              <a:rPr lang="tr-TR" sz="2400" dirty="0" err="1"/>
              <a:t>skills</a:t>
            </a:r>
            <a:r>
              <a:rPr lang="tr-TR" sz="2400" dirty="0"/>
              <a:t> yelpazesinin bir parçası sayılabilir.</a:t>
            </a:r>
            <a:endParaRPr lang="en-GB" sz="2400" dirty="0"/>
          </a:p>
        </p:txBody>
      </p:sp>
      <p:pic>
        <p:nvPicPr>
          <p:cNvPr id="9218" name="Picture 2" descr="Business teamwork concept. teamwork leadership effort hard work team strategy. concept of brainstorm at workshop, management skills vector cartoon illustration flat desig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974" y="4487093"/>
            <a:ext cx="3462655" cy="231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4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2149" y="927464"/>
            <a:ext cx="10528662" cy="613953"/>
          </a:xfrm>
        </p:spPr>
        <p:txBody>
          <a:bodyPr>
            <a:normAutofit/>
          </a:bodyPr>
          <a:lstStyle/>
          <a:p>
            <a:r>
              <a:rPr lang="tr-TR" sz="2800" dirty="0"/>
              <a:t>PEKİ SOFT SKİLLS ve HARD SKİLLS NEDEN GEREKLİDİR?</a:t>
            </a:r>
            <a:endParaRPr lang="en-GB" sz="2800" dirty="0"/>
          </a:p>
        </p:txBody>
      </p:sp>
      <p:sp>
        <p:nvSpPr>
          <p:cNvPr id="3" name="İçerik Yer Tutucusu 2"/>
          <p:cNvSpPr>
            <a:spLocks noGrp="1"/>
          </p:cNvSpPr>
          <p:nvPr>
            <p:ph idx="1"/>
          </p:nvPr>
        </p:nvSpPr>
        <p:spPr>
          <a:xfrm>
            <a:off x="862149" y="2057400"/>
            <a:ext cx="9144000" cy="3127248"/>
          </a:xfrm>
        </p:spPr>
        <p:txBody>
          <a:bodyPr>
            <a:normAutofit/>
          </a:bodyPr>
          <a:lstStyle/>
          <a:p>
            <a:r>
              <a:rPr lang="tr-TR" sz="2000" dirty="0"/>
              <a:t>• Günümüz teknolojileri ve İnternet bilgiye ulaşabilmede sağladığı kolaylık ile hayatı çok fazla hızlandırdı. Hepimiz aldığımız eğitimler sonucunda mesleki gereklilik için bir diplomaya sahibiz. Fakat rakiplerimizden ayrışmak ve öne geçmek için yalnızca diploma yeterli mi? </a:t>
            </a:r>
            <a:endParaRPr lang="tr-TR" sz="2000" dirty="0" smtClean="0"/>
          </a:p>
          <a:p>
            <a:r>
              <a:rPr lang="tr-TR" sz="2000" dirty="0" smtClean="0"/>
              <a:t>• </a:t>
            </a:r>
            <a:r>
              <a:rPr lang="tr-TR" sz="2000" dirty="0"/>
              <a:t>İnsan kaynakları yöneticileri artık yalnızca mesleki yeterliliklere değil </a:t>
            </a:r>
            <a:r>
              <a:rPr lang="tr-TR" sz="2000" dirty="0" err="1"/>
              <a:t>soft</a:t>
            </a:r>
            <a:r>
              <a:rPr lang="tr-TR" sz="2000" dirty="0"/>
              <a:t> </a:t>
            </a:r>
            <a:r>
              <a:rPr lang="tr-TR" sz="2000" dirty="0" err="1"/>
              <a:t>skills</a:t>
            </a:r>
            <a:r>
              <a:rPr lang="tr-TR" sz="2000" dirty="0"/>
              <a:t> dediğimiz davranışsal becerileri de göz önünde bulunduruyor</a:t>
            </a:r>
            <a:r>
              <a:rPr lang="tr-TR" sz="2000" dirty="0" smtClean="0"/>
              <a:t>.</a:t>
            </a:r>
          </a:p>
          <a:p>
            <a:endParaRPr lang="en-GB" sz="2000" dirty="0"/>
          </a:p>
        </p:txBody>
      </p:sp>
      <p:pic>
        <p:nvPicPr>
          <p:cNvPr id="10242" name="Picture 2" descr="Company employees sharing thoughts and ideas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834" y="4221896"/>
            <a:ext cx="3048454" cy="228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8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5840" y="953589"/>
            <a:ext cx="10215154" cy="4048179"/>
          </a:xfrm>
        </p:spPr>
        <p:txBody>
          <a:bodyPr>
            <a:normAutofit fontScale="77500" lnSpcReduction="20000"/>
          </a:bodyPr>
          <a:lstStyle/>
          <a:p>
            <a:r>
              <a:rPr lang="tr-TR" dirty="0"/>
              <a:t>• Bilgiye ulaşmanın kolay olduğu bir çağda </a:t>
            </a:r>
            <a:r>
              <a:rPr lang="tr-TR" dirty="0" err="1"/>
              <a:t>soft</a:t>
            </a:r>
            <a:r>
              <a:rPr lang="tr-TR" dirty="0"/>
              <a:t> </a:t>
            </a:r>
            <a:r>
              <a:rPr lang="tr-TR" dirty="0" err="1"/>
              <a:t>skills</a:t>
            </a:r>
            <a:r>
              <a:rPr lang="tr-TR" dirty="0"/>
              <a:t> öne çıkıyor. Boston'daki kariyer koçluğu firması </a:t>
            </a:r>
            <a:r>
              <a:rPr lang="tr-TR" dirty="0" err="1"/>
              <a:t>TurningPoint'in</a:t>
            </a:r>
            <a:r>
              <a:rPr lang="tr-TR" dirty="0"/>
              <a:t> kurucusu Kathy </a:t>
            </a:r>
            <a:r>
              <a:rPr lang="tr-TR" dirty="0" err="1"/>
              <a:t>Robinson</a:t>
            </a:r>
            <a:r>
              <a:rPr lang="tr-TR" dirty="0"/>
              <a:t>, “</a:t>
            </a:r>
            <a:r>
              <a:rPr lang="tr-TR" dirty="0" err="1"/>
              <a:t>Soft</a:t>
            </a:r>
            <a:r>
              <a:rPr lang="tr-TR" dirty="0"/>
              <a:t> </a:t>
            </a:r>
            <a:r>
              <a:rPr lang="tr-TR" dirty="0" err="1"/>
              <a:t>skills</a:t>
            </a:r>
            <a:r>
              <a:rPr lang="tr-TR" dirty="0"/>
              <a:t>; ilişkiler kurmak, görünürlük kazanmak ve ilerlemenizde daha fazla fırsat yaratmak için çok önemlidir” diyor. İş başvurularınızda diğer adaylardan daha donanımlı olmanıza rağmen bu teknik olmayan becerilerin eksikliği sizi geri plana atabilir. Şirketler, yeni işe giren çalışanlarına bilmeleri gereken teknik birikimi tamamlamakta yardımcı oluyorlar. Sizden beklenense, öğrendiklerinizi ve sizin bildiklerinizi nasıl kullanabildiğiniz, ekip içinde nasıl hareket ettiğiniz ve işinizi nasıl en kısa sürede ve verimli bir şekilde sonuçlandırıp sunabildiğiniz oluyor. İşe alım süreçlerinin </a:t>
            </a:r>
            <a:r>
              <a:rPr lang="tr-TR" dirty="0" err="1"/>
              <a:t>zorlayıcılığı</a:t>
            </a:r>
            <a:r>
              <a:rPr lang="tr-TR" dirty="0"/>
              <a:t> tartışmalı bir konu. Aslında İnsan Kaynakları uzmanlarının adaylarda gözlemlemeye çalıştığı şeyler bu amaçta yatıyor ve adaylardan işe alım süreçlerinde bu iki yeteneğin kombinasyonunu sergilemelerini bekliyorlar. Bu nedenle, kişisel gelişimimizde bu noktaları geliştirdiğimizden emin olmalıyız.</a:t>
            </a:r>
            <a:endParaRPr lang="en-GB" dirty="0"/>
          </a:p>
        </p:txBody>
      </p:sp>
      <p:pic>
        <p:nvPicPr>
          <p:cNvPr id="11266" name="Picture 2" descr="Internship management temporary position concept Fr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331" y="4427889"/>
            <a:ext cx="3087642" cy="221461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roblem solving concept illustration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043" y="4435470"/>
            <a:ext cx="2422530" cy="242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80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9450-1EA0-4C4A-AF11-1135DC653A0A}"/>
              </a:ext>
            </a:extLst>
          </p:cNvPr>
          <p:cNvSpPr>
            <a:spLocks noGrp="1"/>
          </p:cNvSpPr>
          <p:nvPr>
            <p:ph type="title"/>
          </p:nvPr>
        </p:nvSpPr>
        <p:spPr/>
        <p:txBody>
          <a:bodyPr>
            <a:normAutofit/>
          </a:bodyPr>
          <a:lstStyle/>
          <a:p>
            <a:pPr algn="ctr"/>
            <a:r>
              <a:rPr lang="tr-TR" b="1" dirty="0"/>
              <a:t>İNCE BECERİLER VE TEKNİK BECERİLER NELERDİR? </a:t>
            </a:r>
          </a:p>
        </p:txBody>
      </p:sp>
      <p:pic>
        <p:nvPicPr>
          <p:cNvPr id="5" name="Content Placeholder 4" descr="A picture containing diagram&#10;&#10;Description automatically generated">
            <a:extLst>
              <a:ext uri="{FF2B5EF4-FFF2-40B4-BE49-F238E27FC236}">
                <a16:creationId xmlns:a16="http://schemas.microsoft.com/office/drawing/2014/main" id="{F44B16F4-2014-4F19-B09D-274A94DB0D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125" y="2771775"/>
            <a:ext cx="8763000" cy="3327400"/>
          </a:xfrm>
        </p:spPr>
      </p:pic>
    </p:spTree>
    <p:extLst>
      <p:ext uri="{BB962C8B-B14F-4D97-AF65-F5344CB8AC3E}">
        <p14:creationId xmlns:p14="http://schemas.microsoft.com/office/powerpoint/2010/main" val="342684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5">
            <a:extLst>
              <a:ext uri="{FF2B5EF4-FFF2-40B4-BE49-F238E27FC236}">
                <a16:creationId xmlns:a16="http://schemas.microsoft.com/office/drawing/2014/main" id="{867738BA-6281-40B8-B775-410D49E72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390E8-6290-417F-8D06-711ABE797BC6}"/>
              </a:ext>
            </a:extLst>
          </p:cNvPr>
          <p:cNvSpPr>
            <a:spLocks noGrp="1"/>
          </p:cNvSpPr>
          <p:nvPr>
            <p:ph type="title"/>
          </p:nvPr>
        </p:nvSpPr>
        <p:spPr>
          <a:xfrm>
            <a:off x="762000" y="758953"/>
            <a:ext cx="4089779" cy="2028388"/>
          </a:xfrm>
        </p:spPr>
        <p:txBody>
          <a:bodyPr anchor="ctr">
            <a:normAutofit/>
          </a:bodyPr>
          <a:lstStyle/>
          <a:p>
            <a:r>
              <a:rPr lang="tr-TR" b="1" dirty="0"/>
              <a:t>BECERİ</a:t>
            </a:r>
          </a:p>
        </p:txBody>
      </p:sp>
      <p:sp>
        <p:nvSpPr>
          <p:cNvPr id="21" name="Content Placeholder 8">
            <a:extLst>
              <a:ext uri="{FF2B5EF4-FFF2-40B4-BE49-F238E27FC236}">
                <a16:creationId xmlns:a16="http://schemas.microsoft.com/office/drawing/2014/main" id="{62EBDF4C-0B79-8FEE-CEC3-A06FA07882A1}"/>
              </a:ext>
            </a:extLst>
          </p:cNvPr>
          <p:cNvSpPr>
            <a:spLocks noGrp="1"/>
          </p:cNvSpPr>
          <p:nvPr>
            <p:ph idx="1"/>
          </p:nvPr>
        </p:nvSpPr>
        <p:spPr>
          <a:xfrm>
            <a:off x="203200" y="2153920"/>
            <a:ext cx="4998720" cy="3942080"/>
          </a:xfrm>
        </p:spPr>
        <p:txBody>
          <a:bodyPr anchor="t">
            <a:normAutofit fontScale="85000" lnSpcReduction="20000"/>
          </a:bodyPr>
          <a:lstStyle/>
          <a:p>
            <a:pPr marL="0" indent="0" algn="just">
              <a:buNone/>
            </a:pPr>
            <a:r>
              <a:rPr lang="tr-TR" dirty="0"/>
              <a:t>BECERİ; bilişsel (mantıksal, sezgisel ve yaratıcı düşünme kullanımı) ve pratik (el becerisi, teknik, malzeme, alet ve araç kullanımı) olarak tanımlanır. Beceri, bilgiyi uygulama ve teknik bilgiyi (know-how) kullanarak görevleri yerine getirme ve problemleri çözme kabiliyeti anlamına gelir.</a:t>
            </a:r>
          </a:p>
          <a:p>
            <a:pPr marL="0" indent="0" algn="just">
              <a:buNone/>
            </a:pPr>
            <a:r>
              <a:rPr lang="tr-TR" b="0" i="0" dirty="0">
                <a:solidFill>
                  <a:srgbClr val="222222"/>
                </a:solidFill>
                <a:effectLst/>
                <a:latin typeface="Work Sans" pitchFamily="2" charset="-94"/>
              </a:rPr>
              <a:t>Kişinin motivasyon ve aidiyet duygusu (işi/görevi benimseme) sonucunda öğrendiği ve kazandığı bilginin uygulayabilmesidir.</a:t>
            </a:r>
            <a:endParaRPr lang="en-US" dirty="0"/>
          </a:p>
        </p:txBody>
      </p:sp>
      <p:pic>
        <p:nvPicPr>
          <p:cNvPr id="5" name="Content Placeholder 4" descr="A picture containing text, toy, vector graphics&#10;&#10;Description automatically generated">
            <a:extLst>
              <a:ext uri="{FF2B5EF4-FFF2-40B4-BE49-F238E27FC236}">
                <a16:creationId xmlns:a16="http://schemas.microsoft.com/office/drawing/2014/main" id="{8E82DB5D-CEF6-47CC-A74F-FDB48D4B2013}"/>
              </a:ext>
            </a:extLst>
          </p:cNvPr>
          <p:cNvPicPr>
            <a:picLocks noChangeAspect="1"/>
          </p:cNvPicPr>
          <p:nvPr/>
        </p:nvPicPr>
        <p:blipFill rotWithShape="1">
          <a:blip r:embed="rId2">
            <a:extLst>
              <a:ext uri="{28A0092B-C50C-407E-A947-70E740481C1C}">
                <a14:useLocalDpi xmlns:a14="http://schemas.microsoft.com/office/drawing/2010/main" val="0"/>
              </a:ext>
            </a:extLst>
          </a:blip>
          <a:srcRect l="2144" r="2" b="2"/>
          <a:stretch/>
        </p:blipFill>
        <p:spPr>
          <a:xfrm>
            <a:off x="5334003" y="762000"/>
            <a:ext cx="6095997" cy="5337048"/>
          </a:xfrm>
          <a:prstGeom prst="rect">
            <a:avLst/>
          </a:prstGeom>
        </p:spPr>
      </p:pic>
    </p:spTree>
    <p:extLst>
      <p:ext uri="{BB962C8B-B14F-4D97-AF65-F5344CB8AC3E}">
        <p14:creationId xmlns:p14="http://schemas.microsoft.com/office/powerpoint/2010/main" val="191909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40CB9-98E2-49FD-94ED-C498B4D4F9F5}"/>
              </a:ext>
            </a:extLst>
          </p:cNvPr>
          <p:cNvSpPr>
            <a:spLocks noGrp="1"/>
          </p:cNvSpPr>
          <p:nvPr>
            <p:ph type="title"/>
          </p:nvPr>
        </p:nvSpPr>
        <p:spPr>
          <a:xfrm>
            <a:off x="762001" y="755650"/>
            <a:ext cx="4730350" cy="1345115"/>
          </a:xfrm>
        </p:spPr>
        <p:txBody>
          <a:bodyPr>
            <a:normAutofit/>
          </a:bodyPr>
          <a:lstStyle/>
          <a:p>
            <a:r>
              <a:rPr lang="tr-TR" b="1" dirty="0"/>
              <a:t>BECERİ TÜRLERİ</a:t>
            </a:r>
          </a:p>
        </p:txBody>
      </p:sp>
      <p:sp>
        <p:nvSpPr>
          <p:cNvPr id="9" name="Content Placeholder 8">
            <a:extLst>
              <a:ext uri="{FF2B5EF4-FFF2-40B4-BE49-F238E27FC236}">
                <a16:creationId xmlns:a16="http://schemas.microsoft.com/office/drawing/2014/main" id="{2C89413F-B01B-91D6-4CF5-35337D2C545B}"/>
              </a:ext>
            </a:extLst>
          </p:cNvPr>
          <p:cNvSpPr>
            <a:spLocks noGrp="1"/>
          </p:cNvSpPr>
          <p:nvPr>
            <p:ph idx="1"/>
          </p:nvPr>
        </p:nvSpPr>
        <p:spPr>
          <a:xfrm>
            <a:off x="762000" y="1442721"/>
            <a:ext cx="4551679" cy="4650232"/>
          </a:xfrm>
        </p:spPr>
        <p:txBody>
          <a:bodyPr>
            <a:normAutofit fontScale="85000" lnSpcReduction="20000"/>
          </a:bodyPr>
          <a:lstStyle/>
          <a:p>
            <a:pPr marL="514350" indent="-514350">
              <a:buFont typeface="+mj-lt"/>
              <a:buAutoNum type="arabicPeriod"/>
            </a:pPr>
            <a:r>
              <a:rPr lang="tr-TR" dirty="0"/>
              <a:t>Temel Bilgisayar Becerileri</a:t>
            </a:r>
          </a:p>
          <a:p>
            <a:pPr marL="514350" indent="-514350">
              <a:buFont typeface="+mj-lt"/>
              <a:buAutoNum type="arabicPeriod"/>
            </a:pPr>
            <a:r>
              <a:rPr lang="tr-TR" dirty="0"/>
              <a:t>Takım Çalışması  </a:t>
            </a:r>
          </a:p>
          <a:p>
            <a:pPr marL="514350" indent="-514350">
              <a:buFont typeface="+mj-lt"/>
              <a:buAutoNum type="arabicPeriod"/>
            </a:pPr>
            <a:r>
              <a:rPr lang="tr-TR" dirty="0"/>
              <a:t>Problem Çözme ve Analitik Beceriler </a:t>
            </a:r>
          </a:p>
          <a:p>
            <a:pPr marL="514350" indent="-514350">
              <a:buFont typeface="+mj-lt"/>
              <a:buAutoNum type="arabicPeriod"/>
            </a:pPr>
            <a:r>
              <a:rPr lang="tr-TR" dirty="0"/>
              <a:t>Etkili İletişim Becerileri</a:t>
            </a:r>
          </a:p>
          <a:p>
            <a:pPr marL="514350" indent="-514350">
              <a:buFont typeface="+mj-lt"/>
              <a:buAutoNum type="arabicPeriod"/>
            </a:pPr>
            <a:r>
              <a:rPr lang="tr-TR" dirty="0"/>
              <a:t>Eleştirel Düşünme </a:t>
            </a:r>
          </a:p>
          <a:p>
            <a:pPr marL="514350" indent="-514350">
              <a:buFont typeface="+mj-lt"/>
              <a:buAutoNum type="arabicPeriod"/>
            </a:pPr>
            <a:r>
              <a:rPr lang="tr-TR" dirty="0"/>
              <a:t>Liderlik Becerileri </a:t>
            </a:r>
          </a:p>
          <a:p>
            <a:pPr marL="514350" indent="-514350">
              <a:buFont typeface="+mj-lt"/>
              <a:buAutoNum type="arabicPeriod"/>
            </a:pPr>
            <a:r>
              <a:rPr lang="tr-TR" dirty="0"/>
              <a:t>Planlama ve Organizasyon Becerileri</a:t>
            </a:r>
          </a:p>
          <a:p>
            <a:pPr marL="514350" indent="-514350">
              <a:buFont typeface="+mj-lt"/>
              <a:buAutoNum type="arabicPeriod"/>
            </a:pPr>
            <a:r>
              <a:rPr lang="tr-TR" dirty="0"/>
              <a:t>Adaptasyon Becerileri</a:t>
            </a:r>
          </a:p>
          <a:p>
            <a:pPr marL="514350" indent="-514350">
              <a:buFont typeface="+mj-lt"/>
              <a:buAutoNum type="arabicPeriod"/>
            </a:pPr>
            <a:r>
              <a:rPr lang="tr-TR" dirty="0"/>
              <a:t>Dürüstlük</a:t>
            </a:r>
          </a:p>
          <a:p>
            <a:pPr marL="514350" indent="-514350">
              <a:buFont typeface="+mj-lt"/>
              <a:buAutoNum type="arabicPeriod"/>
            </a:pPr>
            <a:r>
              <a:rPr lang="tr-TR" dirty="0"/>
              <a:t>Mükemmellik Yükümlülüğü</a:t>
            </a:r>
            <a:endParaRPr lang="en-US" dirty="0"/>
          </a:p>
        </p:txBody>
      </p:sp>
      <p:pic>
        <p:nvPicPr>
          <p:cNvPr id="5" name="Content Placeholder 4" descr="Diagram&#10;&#10;Description automatically generated with medium confidence">
            <a:extLst>
              <a:ext uri="{FF2B5EF4-FFF2-40B4-BE49-F238E27FC236}">
                <a16:creationId xmlns:a16="http://schemas.microsoft.com/office/drawing/2014/main" id="{DB301E23-E955-4BEB-9E5E-681DFC32E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351" y="755650"/>
            <a:ext cx="5854051" cy="5346700"/>
          </a:xfrm>
          <a:prstGeom prst="rect">
            <a:avLst/>
          </a:prstGeom>
        </p:spPr>
      </p:pic>
    </p:spTree>
    <p:extLst>
      <p:ext uri="{BB962C8B-B14F-4D97-AF65-F5344CB8AC3E}">
        <p14:creationId xmlns:p14="http://schemas.microsoft.com/office/powerpoint/2010/main" val="402503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3401" y="1495698"/>
            <a:ext cx="9144000" cy="3127248"/>
          </a:xfrm>
        </p:spPr>
        <p:txBody>
          <a:bodyPr/>
          <a:lstStyle/>
          <a:p>
            <a:r>
              <a:rPr lang="tr-TR" dirty="0"/>
              <a:t>İş yaşamında başarı için gerekli becerileri tanımlamak için iki kavram kullanılıyor: Hard </a:t>
            </a:r>
            <a:r>
              <a:rPr lang="tr-TR" dirty="0" err="1"/>
              <a:t>Skills</a:t>
            </a:r>
            <a:r>
              <a:rPr lang="tr-TR" dirty="0"/>
              <a:t> ve </a:t>
            </a:r>
            <a:r>
              <a:rPr lang="tr-TR" dirty="0" err="1"/>
              <a:t>Soft</a:t>
            </a:r>
            <a:r>
              <a:rPr lang="tr-TR" dirty="0"/>
              <a:t> </a:t>
            </a:r>
            <a:r>
              <a:rPr lang="tr-TR" dirty="0" err="1"/>
              <a:t>Skills</a:t>
            </a:r>
            <a:r>
              <a:rPr lang="tr-TR" dirty="0"/>
              <a:t>. İş dilinde de bu şekilde kullanılan bu kavramları aslında teknik ve teknik olmayan beceriler şeklinde de adlandırabiliriz.</a:t>
            </a:r>
            <a:endParaRPr lang="en-GB" dirty="0"/>
          </a:p>
        </p:txBody>
      </p:sp>
      <p:pic>
        <p:nvPicPr>
          <p:cNvPr id="8" name="Resim 7"/>
          <p:cNvPicPr>
            <a:picLocks noChangeAspect="1"/>
          </p:cNvPicPr>
          <p:nvPr/>
        </p:nvPicPr>
        <p:blipFill>
          <a:blip r:embed="rId2"/>
          <a:stretch>
            <a:fillRect/>
          </a:stretch>
        </p:blipFill>
        <p:spPr>
          <a:xfrm>
            <a:off x="5956662" y="3325814"/>
            <a:ext cx="3663587" cy="2713035"/>
          </a:xfrm>
          <a:prstGeom prst="rect">
            <a:avLst/>
          </a:prstGeom>
        </p:spPr>
      </p:pic>
    </p:spTree>
    <p:extLst>
      <p:ext uri="{BB962C8B-B14F-4D97-AF65-F5344CB8AC3E}">
        <p14:creationId xmlns:p14="http://schemas.microsoft.com/office/powerpoint/2010/main" val="191818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İNCE BECERİLER (SOFT SKİLLS)</a:t>
            </a:r>
            <a:endParaRPr lang="en-GB" dirty="0"/>
          </a:p>
        </p:txBody>
      </p:sp>
      <p:sp>
        <p:nvSpPr>
          <p:cNvPr id="3" name="İçerik Yer Tutucusu 2"/>
          <p:cNvSpPr>
            <a:spLocks noGrp="1"/>
          </p:cNvSpPr>
          <p:nvPr>
            <p:ph idx="1"/>
          </p:nvPr>
        </p:nvSpPr>
        <p:spPr>
          <a:xfrm>
            <a:off x="1128213" y="2189988"/>
            <a:ext cx="9144000" cy="3127248"/>
          </a:xfrm>
        </p:spPr>
        <p:txBody>
          <a:bodyPr/>
          <a:lstStyle/>
          <a:p>
            <a:r>
              <a:rPr lang="tr-TR" dirty="0"/>
              <a:t>Soyut ve ölçülmesi zor olan becerileri tanımlar. Kişisel ve kişilerarası beceriler olarak da ifade edebiliriz. </a:t>
            </a:r>
            <a:r>
              <a:rPr lang="tr-TR" dirty="0" err="1"/>
              <a:t>Soft</a:t>
            </a:r>
            <a:r>
              <a:rPr lang="tr-TR" dirty="0"/>
              <a:t> </a:t>
            </a:r>
            <a:r>
              <a:rPr lang="tr-TR" dirty="0" err="1"/>
              <a:t>skills</a:t>
            </a:r>
            <a:r>
              <a:rPr lang="tr-TR" dirty="0"/>
              <a:t>, sizin kişisel alışkanlıklarınızın çalışma biçiminizi nasıl şekillendirdiği ve iş hayatında, insanları pozitif anlamda nasıl etkilediğinizle ilgilidir.</a:t>
            </a:r>
            <a:endParaRPr lang="en-GB" dirty="0"/>
          </a:p>
        </p:txBody>
      </p:sp>
      <p:pic>
        <p:nvPicPr>
          <p:cNvPr id="2050" name="Picture 2" descr="Top view skills written note with pen and notepad on white background job office school copybook salary college business color Fr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771" y="4033426"/>
            <a:ext cx="3845288" cy="256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5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0887" y="825572"/>
            <a:ext cx="9144000" cy="532965"/>
          </a:xfrm>
        </p:spPr>
        <p:txBody>
          <a:bodyPr>
            <a:normAutofit/>
          </a:bodyPr>
          <a:lstStyle/>
          <a:p>
            <a:r>
              <a:rPr lang="tr-TR" sz="2800" dirty="0"/>
              <a:t>İNCE BECERİLER (SOFT SKİLLS) ÖRNEKLERİ</a:t>
            </a:r>
            <a:endParaRPr lang="en-GB" sz="2800" dirty="0"/>
          </a:p>
        </p:txBody>
      </p:sp>
      <p:sp>
        <p:nvSpPr>
          <p:cNvPr id="3" name="İçerik Yer Tutucusu 2"/>
          <p:cNvSpPr>
            <a:spLocks noGrp="1"/>
          </p:cNvSpPr>
          <p:nvPr>
            <p:ph idx="1"/>
          </p:nvPr>
        </p:nvSpPr>
        <p:spPr>
          <a:xfrm>
            <a:off x="890887" y="1542119"/>
            <a:ext cx="9551561" cy="2820876"/>
          </a:xfrm>
        </p:spPr>
        <p:txBody>
          <a:bodyPr>
            <a:normAutofit fontScale="77500" lnSpcReduction="20000"/>
          </a:bodyPr>
          <a:lstStyle/>
          <a:p>
            <a:r>
              <a:rPr lang="tr-TR" dirty="0"/>
              <a:t>• İletişim Becerileri: </a:t>
            </a:r>
            <a:endParaRPr lang="tr-TR" dirty="0" smtClean="0"/>
          </a:p>
          <a:p>
            <a:r>
              <a:rPr lang="tr-TR" dirty="0" smtClean="0"/>
              <a:t>• </a:t>
            </a:r>
            <a:r>
              <a:rPr lang="tr-TR" dirty="0"/>
              <a:t>Her türlü sözlü ve sözsüz iletişim, müzakere yeteneği, ikna, sunum becerileri, topluluk önünde konuşma, hikaye anlatma, beden dili kullanımı, okuma, anlama ve yazma becerileri sizin iletişim becerilerinizdir. Hem yazılı hem sözlü iletişim becerileriniz sizin iş ortamınızda nasıl algılandığınızın en önemli belirleyicisidir. Müşterilerle, çalışanlarla ve patronunuzla sağlıklı ilişkiler kurmak performansınızı artırır. Beklentileri anlamak ve karşılamak için de önemli bir anahtardır. Kendinizi bu konuda nasıl geliştirebilirsiniz? Etkili sunum teknikleri veya diksiyon konusunda dersler alabilir, hikaye anlatıcılığı üzerine workshoplara katılabilirsiniz. Networking buluşmalarına katılabilir, bol bol okuyabilirsiniz.</a:t>
            </a:r>
            <a:endParaRPr lang="en-GB" dirty="0"/>
          </a:p>
        </p:txBody>
      </p:sp>
      <p:pic>
        <p:nvPicPr>
          <p:cNvPr id="3076" name="Picture 4" descr="Illustration of education concept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007" y="4362995"/>
            <a:ext cx="3848274" cy="231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5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5207" y="920932"/>
            <a:ext cx="9144000" cy="3127248"/>
          </a:xfrm>
        </p:spPr>
        <p:txBody>
          <a:bodyPr>
            <a:normAutofit fontScale="70000" lnSpcReduction="20000"/>
          </a:bodyPr>
          <a:lstStyle/>
          <a:p>
            <a:r>
              <a:rPr lang="tr-TR" dirty="0"/>
              <a:t>• </a:t>
            </a:r>
            <a:r>
              <a:rPr lang="tr-TR" dirty="0" smtClean="0"/>
              <a:t>Takım </a:t>
            </a:r>
            <a:r>
              <a:rPr lang="tr-TR" dirty="0"/>
              <a:t>Çalışması: </a:t>
            </a:r>
            <a:endParaRPr lang="tr-TR" dirty="0" smtClean="0"/>
          </a:p>
          <a:p>
            <a:r>
              <a:rPr lang="tr-TR" dirty="0" smtClean="0"/>
              <a:t>• </a:t>
            </a:r>
            <a:r>
              <a:rPr lang="tr-TR" dirty="0"/>
              <a:t>Feedback kabul eden, işbirlikçi, </a:t>
            </a:r>
            <a:r>
              <a:rPr lang="tr-TR" dirty="0" err="1"/>
              <a:t>empatik</a:t>
            </a:r>
            <a:r>
              <a:rPr lang="tr-TR" dirty="0"/>
              <a:t>, ikna edici olmak, çeşitlilik bilincine sahip olmak, zor durumlarla ve zor kişiliklerle başa çıkabilmek, takım oyuncusu olabilmek, duygusal zekası gelişmiş bireyler olmak takım çalışmasında yer alabilmek için gerekli yeteneklerdir. Üniversite hayatınızda belki de ideal proje arkadaşınızı kendiniz seçebildiniz, ama iş hayatınızda ilk defa tanıştığınız kişilerle iş yapacaksınız. Ekip ruhunu anlayabilmeniz ve uyumunuz işverenleriniz için oldukça önemli çünkü başarı birçok insanın ortak bir hedefe doğru çalışmasının sonucudur. Kendinizi bu konuda nasıl geliştirebilirsiniz? Öncelikle kendinizle ilgili yapılan eleştirilere kulak açın. Bunun dışında, farklı insanlarla çalışmayı deneyebilir, gönüllülük projelerinde yer alabilir, bireysel olmayan sportif aktiviteleri hobi edinebilirsiniz.</a:t>
            </a:r>
            <a:endParaRPr lang="en-GB" dirty="0"/>
          </a:p>
        </p:txBody>
      </p:sp>
      <p:pic>
        <p:nvPicPr>
          <p:cNvPr id="4098" name="Picture 2" descr="Successful business strategy teamwork sketch doodle isolated copyspace Premium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10656" b="-10656"/>
          <a:stretch/>
        </p:blipFill>
        <p:spPr bwMode="auto">
          <a:xfrm>
            <a:off x="3741086" y="3788228"/>
            <a:ext cx="3992242" cy="270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56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6017" y="933994"/>
            <a:ext cx="9977411" cy="3127248"/>
          </a:xfrm>
        </p:spPr>
        <p:txBody>
          <a:bodyPr>
            <a:normAutofit fontScale="70000" lnSpcReduction="20000"/>
          </a:bodyPr>
          <a:lstStyle/>
          <a:p>
            <a:r>
              <a:rPr lang="tr-TR" dirty="0"/>
              <a:t>• </a:t>
            </a:r>
            <a:r>
              <a:rPr lang="tr-TR" dirty="0" smtClean="0"/>
              <a:t>Liderlik:</a:t>
            </a:r>
          </a:p>
          <a:p>
            <a:r>
              <a:rPr lang="tr-TR" dirty="0" smtClean="0"/>
              <a:t> </a:t>
            </a:r>
            <a:r>
              <a:rPr lang="tr-TR" dirty="0"/>
              <a:t>• Karar verme yetisine sahip, özgüvenli, motivasyon sahibi; problem yönetimi, toplantı yönetimi, proje yönetimi, ekip yönetimi, </a:t>
            </a:r>
            <a:r>
              <a:rPr lang="tr-TR" dirty="0" err="1"/>
              <a:t>mentorluk</a:t>
            </a:r>
            <a:r>
              <a:rPr lang="tr-TR" dirty="0"/>
              <a:t> gibi becerilere sahip olan insanlar liderlik becerilerine sahiptir. Her başvurduğunuz işin liderlik rolü olmasa da işvereniniz sizin zor durumlarda karar verebilme yeteneğinizin olduğunu ve kritik durumları iyi yönetebileceğinizi bilmek ister. Liderlik sadece istenileni yaptırmak değildir, diğer insanlara gereken yardımı ve ilhamı sunabilmektir. Özgüven ve vizyon sahibi olmak iş arkadaşlarınızı şimdi ve gelecekteki fikirleri için desteklemeye yardımcı olur. Bunun dışında kariyer basamaklarında yükselmek için liderlik becerilerini sizin </a:t>
            </a:r>
            <a:r>
              <a:rPr lang="tr-TR" dirty="0" err="1"/>
              <a:t>görünürlülüğünüzü</a:t>
            </a:r>
            <a:r>
              <a:rPr lang="tr-TR" dirty="0"/>
              <a:t> artırır. Kendinizi bu konuda nasıl geliştirebilirsiniz? Yönetici adaylığı stajı yapabilirsiniz, takım çalışmalarında yer alabilirsiniz. Size ilham olacak başarılı liderlerin konuşmalarını izleyebilir, kitaplarını okuyabilirsiniz.</a:t>
            </a:r>
            <a:endParaRPr lang="en-GB" dirty="0"/>
          </a:p>
        </p:txBody>
      </p:sp>
      <p:pic>
        <p:nvPicPr>
          <p:cNvPr id="5122" name="Picture 2" descr="Boss's day arrangement with paper boats and copy space Free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28719"/>
          <a:stretch/>
        </p:blipFill>
        <p:spPr bwMode="auto">
          <a:xfrm>
            <a:off x="1540165" y="3923956"/>
            <a:ext cx="2940396" cy="23195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uccessful business man holding a trophy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028" y="3923956"/>
            <a:ext cx="4049488" cy="269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00692"/>
      </p:ext>
    </p:extLst>
  </p:cSld>
  <p:clrMapOvr>
    <a:masterClrMapping/>
  </p:clrMapOvr>
</p:sld>
</file>

<file path=ppt/theme/theme1.xml><?xml version="1.0" encoding="utf-8"?>
<a:theme xmlns:a="http://schemas.openxmlformats.org/drawingml/2006/main" name="PrismaticVTI">
  <a:themeElements>
    <a:clrScheme name="AnalogousFromRegularSeed_2SEEDS">
      <a:dk1>
        <a:srgbClr val="000000"/>
      </a:dk1>
      <a:lt1>
        <a:srgbClr val="FFFFFF"/>
      </a:lt1>
      <a:dk2>
        <a:srgbClr val="22303B"/>
      </a:dk2>
      <a:lt2>
        <a:srgbClr val="E8E3E2"/>
      </a:lt2>
      <a:accent1>
        <a:srgbClr val="19AFD4"/>
      </a:accent1>
      <a:accent2>
        <a:srgbClr val="21B594"/>
      </a:accent2>
      <a:accent3>
        <a:srgbClr val="2A73E5"/>
      </a:accent3>
      <a:accent4>
        <a:srgbClr val="D41934"/>
      </a:accent4>
      <a:accent5>
        <a:srgbClr val="E55D2A"/>
      </a:accent5>
      <a:accent6>
        <a:srgbClr val="CE9518"/>
      </a:accent6>
      <a:hlink>
        <a:srgbClr val="BF583F"/>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108</TotalTime>
  <Words>1217</Words>
  <Application>Microsoft Office PowerPoint</Application>
  <PresentationFormat>Geniş ekran</PresentationFormat>
  <Paragraphs>41</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Aharoni</vt:lpstr>
      <vt:lpstr>Arial</vt:lpstr>
      <vt:lpstr>Avenir Next LT Pro</vt:lpstr>
      <vt:lpstr>Work Sans</vt:lpstr>
      <vt:lpstr>PrismaticVTI</vt:lpstr>
      <vt:lpstr>BECERİLER</vt:lpstr>
      <vt:lpstr>İNCE BECERİLER VE TEKNİK BECERİLER NELERDİR? </vt:lpstr>
      <vt:lpstr>BECERİ</vt:lpstr>
      <vt:lpstr>BECERİ TÜRLERİ</vt:lpstr>
      <vt:lpstr>PowerPoint Sunusu</vt:lpstr>
      <vt:lpstr>İNCE BECERİLER (SOFT SKİLLS)</vt:lpstr>
      <vt:lpstr>İNCE BECERİLER (SOFT SKİLLS) ÖRNEKLERİ</vt:lpstr>
      <vt:lpstr>PowerPoint Sunusu</vt:lpstr>
      <vt:lpstr>PowerPoint Sunusu</vt:lpstr>
      <vt:lpstr>PowerPoint Sunusu</vt:lpstr>
      <vt:lpstr>PowerPoint Sunusu</vt:lpstr>
      <vt:lpstr>PowerPoint Sunusu</vt:lpstr>
      <vt:lpstr>TEKNİK BECERİLER (HARD SKİLLS)</vt:lpstr>
      <vt:lpstr>PEKİ SOFT SKİLLS ve HARD SKİLLS NEDEN GEREKLİDİR?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KİŞİSEL ÖZELLİKLER</dc:title>
  <dc:creator>Burak ÇEBİ</dc:creator>
  <cp:lastModifiedBy>Fatih SERBEST</cp:lastModifiedBy>
  <cp:revision>5</cp:revision>
  <dcterms:created xsi:type="dcterms:W3CDTF">2022-03-17T15:19:56Z</dcterms:created>
  <dcterms:modified xsi:type="dcterms:W3CDTF">2022-03-18T12:26:05Z</dcterms:modified>
</cp:coreProperties>
</file>