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257" r:id="rId16"/>
    <p:sldId id="306" r:id="rId17"/>
    <p:sldId id="307" r:id="rId18"/>
    <p:sldId id="308" r:id="rId19"/>
    <p:sldId id="310" r:id="rId20"/>
    <p:sldId id="311"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8" d="100"/>
          <a:sy n="78"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AC92A-C62B-44B6-8164-454D57EEB2E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E8C1D14-9567-480A-8B0F-3842CC2B038D}">
      <dgm:prSet/>
      <dgm:spPr/>
      <dgm:t>
        <a:bodyPr/>
        <a:lstStyle/>
        <a:p>
          <a:r>
            <a:rPr lang="en-US"/>
            <a:t>Termination of the Agreement</a:t>
          </a:r>
        </a:p>
      </dgm:t>
    </dgm:pt>
    <dgm:pt modelId="{8DE2BE16-1780-4466-B1F5-ECB5DEA2AD6E}" type="parTrans" cxnId="{4CFFC893-2372-465F-85FF-B3F98311D287}">
      <dgm:prSet/>
      <dgm:spPr/>
      <dgm:t>
        <a:bodyPr/>
        <a:lstStyle/>
        <a:p>
          <a:endParaRPr lang="en-US"/>
        </a:p>
      </dgm:t>
    </dgm:pt>
    <dgm:pt modelId="{510E0370-871C-4157-B544-DBFE48CD7141}" type="sibTrans" cxnId="{4CFFC893-2372-465F-85FF-B3F98311D287}">
      <dgm:prSet/>
      <dgm:spPr/>
      <dgm:t>
        <a:bodyPr/>
        <a:lstStyle/>
        <a:p>
          <a:endParaRPr lang="en-US"/>
        </a:p>
      </dgm:t>
    </dgm:pt>
    <dgm:pt modelId="{D9E27E26-7C5D-4473-AABC-3883AFBFB3AE}">
      <dgm:prSet/>
      <dgm:spPr/>
      <dgm:t>
        <a:bodyPr/>
        <a:lstStyle/>
        <a:p>
          <a:r>
            <a:rPr lang="en-US"/>
            <a:t>New and Continuous Customers / Significant Benefit</a:t>
          </a:r>
        </a:p>
      </dgm:t>
    </dgm:pt>
    <dgm:pt modelId="{E0CAAFF3-6B86-473F-AA31-6DCEADD0717A}" type="parTrans" cxnId="{5AF0D665-1412-41A2-BD7F-3A4987276DF1}">
      <dgm:prSet/>
      <dgm:spPr/>
      <dgm:t>
        <a:bodyPr/>
        <a:lstStyle/>
        <a:p>
          <a:endParaRPr lang="en-US"/>
        </a:p>
      </dgm:t>
    </dgm:pt>
    <dgm:pt modelId="{1CDE888A-FA46-4362-A54E-D89377B4909B}" type="sibTrans" cxnId="{5AF0D665-1412-41A2-BD7F-3A4987276DF1}">
      <dgm:prSet/>
      <dgm:spPr/>
      <dgm:t>
        <a:bodyPr/>
        <a:lstStyle/>
        <a:p>
          <a:endParaRPr lang="en-US"/>
        </a:p>
      </dgm:t>
    </dgm:pt>
    <dgm:pt modelId="{6C2AB394-FB7D-42DC-9089-8031DD7923ED}">
      <dgm:prSet/>
      <dgm:spPr/>
      <dgm:t>
        <a:bodyPr/>
        <a:lstStyle/>
        <a:p>
          <a:r>
            <a:rPr lang="en-US"/>
            <a:t>Agent Suffering a Loss of Commission</a:t>
          </a:r>
        </a:p>
      </dgm:t>
    </dgm:pt>
    <dgm:pt modelId="{8AC4709C-EBF6-4B8D-B982-79683E2DE0DA}" type="parTrans" cxnId="{47BECD4E-4F55-4BA3-BB79-A948E4B7F40B}">
      <dgm:prSet/>
      <dgm:spPr/>
      <dgm:t>
        <a:bodyPr/>
        <a:lstStyle/>
        <a:p>
          <a:endParaRPr lang="en-US"/>
        </a:p>
      </dgm:t>
    </dgm:pt>
    <dgm:pt modelId="{04345691-65EC-452E-A1F0-BC3B3BAF8130}" type="sibTrans" cxnId="{47BECD4E-4F55-4BA3-BB79-A948E4B7F40B}">
      <dgm:prSet/>
      <dgm:spPr/>
      <dgm:t>
        <a:bodyPr/>
        <a:lstStyle/>
        <a:p>
          <a:endParaRPr lang="en-US"/>
        </a:p>
      </dgm:t>
    </dgm:pt>
    <dgm:pt modelId="{2E0ADCE0-8124-4983-AB63-11CEC9412086}">
      <dgm:prSet/>
      <dgm:spPr/>
      <dgm:t>
        <a:bodyPr/>
        <a:lstStyle/>
        <a:p>
          <a:r>
            <a:rPr lang="en-US"/>
            <a:t>Fairness of the Compensation Payment</a:t>
          </a:r>
        </a:p>
      </dgm:t>
    </dgm:pt>
    <dgm:pt modelId="{3B7E4F0E-EFF8-46DD-9F87-52A12638BFCD}" type="parTrans" cxnId="{0A67E540-6A65-45D2-A0B8-B22DA72AD825}">
      <dgm:prSet/>
      <dgm:spPr/>
      <dgm:t>
        <a:bodyPr/>
        <a:lstStyle/>
        <a:p>
          <a:endParaRPr lang="en-US"/>
        </a:p>
      </dgm:t>
    </dgm:pt>
    <dgm:pt modelId="{55C11D20-742A-4C41-842F-7018FFEBB137}" type="sibTrans" cxnId="{0A67E540-6A65-45D2-A0B8-B22DA72AD825}">
      <dgm:prSet/>
      <dgm:spPr/>
      <dgm:t>
        <a:bodyPr/>
        <a:lstStyle/>
        <a:p>
          <a:endParaRPr lang="en-US"/>
        </a:p>
      </dgm:t>
    </dgm:pt>
    <dgm:pt modelId="{B4B5F3FF-0001-4A98-B396-4ABBB8FE5660}" type="pres">
      <dgm:prSet presAssocID="{ECCAC92A-C62B-44B6-8164-454D57EEB2E0}" presName="outerComposite" presStyleCnt="0">
        <dgm:presLayoutVars>
          <dgm:chMax val="5"/>
          <dgm:dir/>
          <dgm:resizeHandles val="exact"/>
        </dgm:presLayoutVars>
      </dgm:prSet>
      <dgm:spPr/>
    </dgm:pt>
    <dgm:pt modelId="{DA73B08A-7233-407C-81C0-90861F8AEAF9}" type="pres">
      <dgm:prSet presAssocID="{ECCAC92A-C62B-44B6-8164-454D57EEB2E0}" presName="dummyMaxCanvas" presStyleCnt="0">
        <dgm:presLayoutVars/>
      </dgm:prSet>
      <dgm:spPr/>
    </dgm:pt>
    <dgm:pt modelId="{B5CBD58D-C935-44A7-B823-C35C47CF3202}" type="pres">
      <dgm:prSet presAssocID="{ECCAC92A-C62B-44B6-8164-454D57EEB2E0}" presName="FourNodes_1" presStyleLbl="node1" presStyleIdx="0" presStyleCnt="4">
        <dgm:presLayoutVars>
          <dgm:bulletEnabled val="1"/>
        </dgm:presLayoutVars>
      </dgm:prSet>
      <dgm:spPr/>
    </dgm:pt>
    <dgm:pt modelId="{1CAE9E3E-BDFC-4C5D-9BDC-4399BA575FA8}" type="pres">
      <dgm:prSet presAssocID="{ECCAC92A-C62B-44B6-8164-454D57EEB2E0}" presName="FourNodes_2" presStyleLbl="node1" presStyleIdx="1" presStyleCnt="4">
        <dgm:presLayoutVars>
          <dgm:bulletEnabled val="1"/>
        </dgm:presLayoutVars>
      </dgm:prSet>
      <dgm:spPr/>
    </dgm:pt>
    <dgm:pt modelId="{A83F842B-1433-45B2-9C14-A5F46E90E771}" type="pres">
      <dgm:prSet presAssocID="{ECCAC92A-C62B-44B6-8164-454D57EEB2E0}" presName="FourNodes_3" presStyleLbl="node1" presStyleIdx="2" presStyleCnt="4">
        <dgm:presLayoutVars>
          <dgm:bulletEnabled val="1"/>
        </dgm:presLayoutVars>
      </dgm:prSet>
      <dgm:spPr/>
    </dgm:pt>
    <dgm:pt modelId="{85D7E4D6-2944-481C-993A-172194EE7A1F}" type="pres">
      <dgm:prSet presAssocID="{ECCAC92A-C62B-44B6-8164-454D57EEB2E0}" presName="FourNodes_4" presStyleLbl="node1" presStyleIdx="3" presStyleCnt="4">
        <dgm:presLayoutVars>
          <dgm:bulletEnabled val="1"/>
        </dgm:presLayoutVars>
      </dgm:prSet>
      <dgm:spPr/>
    </dgm:pt>
    <dgm:pt modelId="{DB5B923B-41C4-4872-AB2E-A69E4B6FB8F5}" type="pres">
      <dgm:prSet presAssocID="{ECCAC92A-C62B-44B6-8164-454D57EEB2E0}" presName="FourConn_1-2" presStyleLbl="fgAccFollowNode1" presStyleIdx="0" presStyleCnt="3">
        <dgm:presLayoutVars>
          <dgm:bulletEnabled val="1"/>
        </dgm:presLayoutVars>
      </dgm:prSet>
      <dgm:spPr/>
    </dgm:pt>
    <dgm:pt modelId="{E66C9146-4AE6-4ECA-88C4-A0D7AD4E1CD3}" type="pres">
      <dgm:prSet presAssocID="{ECCAC92A-C62B-44B6-8164-454D57EEB2E0}" presName="FourConn_2-3" presStyleLbl="fgAccFollowNode1" presStyleIdx="1" presStyleCnt="3">
        <dgm:presLayoutVars>
          <dgm:bulletEnabled val="1"/>
        </dgm:presLayoutVars>
      </dgm:prSet>
      <dgm:spPr/>
    </dgm:pt>
    <dgm:pt modelId="{8E1E414B-4C1F-4A28-BE4B-286B3059A89A}" type="pres">
      <dgm:prSet presAssocID="{ECCAC92A-C62B-44B6-8164-454D57EEB2E0}" presName="FourConn_3-4" presStyleLbl="fgAccFollowNode1" presStyleIdx="2" presStyleCnt="3">
        <dgm:presLayoutVars>
          <dgm:bulletEnabled val="1"/>
        </dgm:presLayoutVars>
      </dgm:prSet>
      <dgm:spPr/>
    </dgm:pt>
    <dgm:pt modelId="{EAE2115B-CBDF-483F-AACA-26C1D4E9030F}" type="pres">
      <dgm:prSet presAssocID="{ECCAC92A-C62B-44B6-8164-454D57EEB2E0}" presName="FourNodes_1_text" presStyleLbl="node1" presStyleIdx="3" presStyleCnt="4">
        <dgm:presLayoutVars>
          <dgm:bulletEnabled val="1"/>
        </dgm:presLayoutVars>
      </dgm:prSet>
      <dgm:spPr/>
    </dgm:pt>
    <dgm:pt modelId="{B524887E-F209-4AD5-97E5-9C009D28B140}" type="pres">
      <dgm:prSet presAssocID="{ECCAC92A-C62B-44B6-8164-454D57EEB2E0}" presName="FourNodes_2_text" presStyleLbl="node1" presStyleIdx="3" presStyleCnt="4">
        <dgm:presLayoutVars>
          <dgm:bulletEnabled val="1"/>
        </dgm:presLayoutVars>
      </dgm:prSet>
      <dgm:spPr/>
    </dgm:pt>
    <dgm:pt modelId="{DEACE733-C91E-497E-8491-B2305F00FA19}" type="pres">
      <dgm:prSet presAssocID="{ECCAC92A-C62B-44B6-8164-454D57EEB2E0}" presName="FourNodes_3_text" presStyleLbl="node1" presStyleIdx="3" presStyleCnt="4">
        <dgm:presLayoutVars>
          <dgm:bulletEnabled val="1"/>
        </dgm:presLayoutVars>
      </dgm:prSet>
      <dgm:spPr/>
    </dgm:pt>
    <dgm:pt modelId="{2874554F-D877-44A0-B0E7-309A2BFDD5C6}" type="pres">
      <dgm:prSet presAssocID="{ECCAC92A-C62B-44B6-8164-454D57EEB2E0}" presName="FourNodes_4_text" presStyleLbl="node1" presStyleIdx="3" presStyleCnt="4">
        <dgm:presLayoutVars>
          <dgm:bulletEnabled val="1"/>
        </dgm:presLayoutVars>
      </dgm:prSet>
      <dgm:spPr/>
    </dgm:pt>
  </dgm:ptLst>
  <dgm:cxnLst>
    <dgm:cxn modelId="{4D232914-8940-4A89-BB6D-B54B6BDBDCA3}" type="presOf" srcId="{ECCAC92A-C62B-44B6-8164-454D57EEB2E0}" destId="{B4B5F3FF-0001-4A98-B396-4ABBB8FE5660}" srcOrd="0" destOrd="0" presId="urn:microsoft.com/office/officeart/2005/8/layout/vProcess5"/>
    <dgm:cxn modelId="{0A67E540-6A65-45D2-A0B8-B22DA72AD825}" srcId="{ECCAC92A-C62B-44B6-8164-454D57EEB2E0}" destId="{2E0ADCE0-8124-4983-AB63-11CEC9412086}" srcOrd="3" destOrd="0" parTransId="{3B7E4F0E-EFF8-46DD-9F87-52A12638BFCD}" sibTransId="{55C11D20-742A-4C41-842F-7018FFEBB137}"/>
    <dgm:cxn modelId="{5AF0D665-1412-41A2-BD7F-3A4987276DF1}" srcId="{ECCAC92A-C62B-44B6-8164-454D57EEB2E0}" destId="{D9E27E26-7C5D-4473-AABC-3883AFBFB3AE}" srcOrd="1" destOrd="0" parTransId="{E0CAAFF3-6B86-473F-AA31-6DCEADD0717A}" sibTransId="{1CDE888A-FA46-4362-A54E-D89377B4909B}"/>
    <dgm:cxn modelId="{99C8294D-6A8E-4068-A127-494BBC83CF13}" type="presOf" srcId="{D9E27E26-7C5D-4473-AABC-3883AFBFB3AE}" destId="{1CAE9E3E-BDFC-4C5D-9BDC-4399BA575FA8}" srcOrd="0" destOrd="0" presId="urn:microsoft.com/office/officeart/2005/8/layout/vProcess5"/>
    <dgm:cxn modelId="{47BECD4E-4F55-4BA3-BB79-A948E4B7F40B}" srcId="{ECCAC92A-C62B-44B6-8164-454D57EEB2E0}" destId="{6C2AB394-FB7D-42DC-9089-8031DD7923ED}" srcOrd="2" destOrd="0" parTransId="{8AC4709C-EBF6-4B8D-B982-79683E2DE0DA}" sibTransId="{04345691-65EC-452E-A1F0-BC3B3BAF8130}"/>
    <dgm:cxn modelId="{D2215952-27C2-48B3-B316-293700E6B1E5}" type="presOf" srcId="{04345691-65EC-452E-A1F0-BC3B3BAF8130}" destId="{8E1E414B-4C1F-4A28-BE4B-286B3059A89A}" srcOrd="0" destOrd="0" presId="urn:microsoft.com/office/officeart/2005/8/layout/vProcess5"/>
    <dgm:cxn modelId="{0BE5A353-41B5-4819-B961-C4914A978E0E}" type="presOf" srcId="{D9E27E26-7C5D-4473-AABC-3883AFBFB3AE}" destId="{B524887E-F209-4AD5-97E5-9C009D28B140}" srcOrd="1" destOrd="0" presId="urn:microsoft.com/office/officeart/2005/8/layout/vProcess5"/>
    <dgm:cxn modelId="{4CFFC893-2372-465F-85FF-B3F98311D287}" srcId="{ECCAC92A-C62B-44B6-8164-454D57EEB2E0}" destId="{2E8C1D14-9567-480A-8B0F-3842CC2B038D}" srcOrd="0" destOrd="0" parTransId="{8DE2BE16-1780-4466-B1F5-ECB5DEA2AD6E}" sibTransId="{510E0370-871C-4157-B544-DBFE48CD7141}"/>
    <dgm:cxn modelId="{454F2BAA-9D93-4454-92A4-E8206FC4FE2C}" type="presOf" srcId="{6C2AB394-FB7D-42DC-9089-8031DD7923ED}" destId="{A83F842B-1433-45B2-9C14-A5F46E90E771}" srcOrd="0" destOrd="0" presId="urn:microsoft.com/office/officeart/2005/8/layout/vProcess5"/>
    <dgm:cxn modelId="{9FE915AB-84C5-4783-BF0A-1A035F1EB3CB}" type="presOf" srcId="{2E8C1D14-9567-480A-8B0F-3842CC2B038D}" destId="{EAE2115B-CBDF-483F-AACA-26C1D4E9030F}" srcOrd="1" destOrd="0" presId="urn:microsoft.com/office/officeart/2005/8/layout/vProcess5"/>
    <dgm:cxn modelId="{45BF0FC2-D15D-46E5-ABC2-627C9634A7D0}" type="presOf" srcId="{2E0ADCE0-8124-4983-AB63-11CEC9412086}" destId="{85D7E4D6-2944-481C-993A-172194EE7A1F}" srcOrd="0" destOrd="0" presId="urn:microsoft.com/office/officeart/2005/8/layout/vProcess5"/>
    <dgm:cxn modelId="{D4D65ED8-77C3-426E-B1DF-F60736AB5BAA}" type="presOf" srcId="{1CDE888A-FA46-4362-A54E-D89377B4909B}" destId="{E66C9146-4AE6-4ECA-88C4-A0D7AD4E1CD3}" srcOrd="0" destOrd="0" presId="urn:microsoft.com/office/officeart/2005/8/layout/vProcess5"/>
    <dgm:cxn modelId="{AE018FE7-1471-4DDD-A3FD-6033B5ADEBF1}" type="presOf" srcId="{510E0370-871C-4157-B544-DBFE48CD7141}" destId="{DB5B923B-41C4-4872-AB2E-A69E4B6FB8F5}" srcOrd="0" destOrd="0" presId="urn:microsoft.com/office/officeart/2005/8/layout/vProcess5"/>
    <dgm:cxn modelId="{DD67E2E8-436F-42C2-874F-466ACDF80E2E}" type="presOf" srcId="{2E0ADCE0-8124-4983-AB63-11CEC9412086}" destId="{2874554F-D877-44A0-B0E7-309A2BFDD5C6}" srcOrd="1" destOrd="0" presId="urn:microsoft.com/office/officeart/2005/8/layout/vProcess5"/>
    <dgm:cxn modelId="{734BF5E8-9DE1-4E7E-A7AF-72A48ECFCF92}" type="presOf" srcId="{6C2AB394-FB7D-42DC-9089-8031DD7923ED}" destId="{DEACE733-C91E-497E-8491-B2305F00FA19}" srcOrd="1" destOrd="0" presId="urn:microsoft.com/office/officeart/2005/8/layout/vProcess5"/>
    <dgm:cxn modelId="{6D2D1FF8-7119-44B8-8C52-C7173830FA27}" type="presOf" srcId="{2E8C1D14-9567-480A-8B0F-3842CC2B038D}" destId="{B5CBD58D-C935-44A7-B823-C35C47CF3202}" srcOrd="0" destOrd="0" presId="urn:microsoft.com/office/officeart/2005/8/layout/vProcess5"/>
    <dgm:cxn modelId="{7E5CD796-BC8C-4BC8-B6CC-8B81CC88625E}" type="presParOf" srcId="{B4B5F3FF-0001-4A98-B396-4ABBB8FE5660}" destId="{DA73B08A-7233-407C-81C0-90861F8AEAF9}" srcOrd="0" destOrd="0" presId="urn:microsoft.com/office/officeart/2005/8/layout/vProcess5"/>
    <dgm:cxn modelId="{9AD2DE6A-80B0-4630-8EDE-068C196BA219}" type="presParOf" srcId="{B4B5F3FF-0001-4A98-B396-4ABBB8FE5660}" destId="{B5CBD58D-C935-44A7-B823-C35C47CF3202}" srcOrd="1" destOrd="0" presId="urn:microsoft.com/office/officeart/2005/8/layout/vProcess5"/>
    <dgm:cxn modelId="{577EDADB-D0EF-404A-95DE-F03C272AEC45}" type="presParOf" srcId="{B4B5F3FF-0001-4A98-B396-4ABBB8FE5660}" destId="{1CAE9E3E-BDFC-4C5D-9BDC-4399BA575FA8}" srcOrd="2" destOrd="0" presId="urn:microsoft.com/office/officeart/2005/8/layout/vProcess5"/>
    <dgm:cxn modelId="{E95A0B1F-160B-4270-A18F-20AAC0CD8AB9}" type="presParOf" srcId="{B4B5F3FF-0001-4A98-B396-4ABBB8FE5660}" destId="{A83F842B-1433-45B2-9C14-A5F46E90E771}" srcOrd="3" destOrd="0" presId="urn:microsoft.com/office/officeart/2005/8/layout/vProcess5"/>
    <dgm:cxn modelId="{2F56A590-EE73-46F1-BE62-452379154586}" type="presParOf" srcId="{B4B5F3FF-0001-4A98-B396-4ABBB8FE5660}" destId="{85D7E4D6-2944-481C-993A-172194EE7A1F}" srcOrd="4" destOrd="0" presId="urn:microsoft.com/office/officeart/2005/8/layout/vProcess5"/>
    <dgm:cxn modelId="{0DE5ADBA-F96E-4747-9A53-EFF52643958B}" type="presParOf" srcId="{B4B5F3FF-0001-4A98-B396-4ABBB8FE5660}" destId="{DB5B923B-41C4-4872-AB2E-A69E4B6FB8F5}" srcOrd="5" destOrd="0" presId="urn:microsoft.com/office/officeart/2005/8/layout/vProcess5"/>
    <dgm:cxn modelId="{007711C1-C63D-401C-9EF1-E3EFE3F84EF0}" type="presParOf" srcId="{B4B5F3FF-0001-4A98-B396-4ABBB8FE5660}" destId="{E66C9146-4AE6-4ECA-88C4-A0D7AD4E1CD3}" srcOrd="6" destOrd="0" presId="urn:microsoft.com/office/officeart/2005/8/layout/vProcess5"/>
    <dgm:cxn modelId="{0F890A7F-28A8-4A49-8329-5AEE109332DC}" type="presParOf" srcId="{B4B5F3FF-0001-4A98-B396-4ABBB8FE5660}" destId="{8E1E414B-4C1F-4A28-BE4B-286B3059A89A}" srcOrd="7" destOrd="0" presId="urn:microsoft.com/office/officeart/2005/8/layout/vProcess5"/>
    <dgm:cxn modelId="{64ED5EED-DC4E-41C8-AED3-3161BED8FF07}" type="presParOf" srcId="{B4B5F3FF-0001-4A98-B396-4ABBB8FE5660}" destId="{EAE2115B-CBDF-483F-AACA-26C1D4E9030F}" srcOrd="8" destOrd="0" presId="urn:microsoft.com/office/officeart/2005/8/layout/vProcess5"/>
    <dgm:cxn modelId="{D1B37237-1874-47A5-95F2-E0693A3A0590}" type="presParOf" srcId="{B4B5F3FF-0001-4A98-B396-4ABBB8FE5660}" destId="{B524887E-F209-4AD5-97E5-9C009D28B140}" srcOrd="9" destOrd="0" presId="urn:microsoft.com/office/officeart/2005/8/layout/vProcess5"/>
    <dgm:cxn modelId="{1BCBB842-4334-448C-A279-57574B6F46A9}" type="presParOf" srcId="{B4B5F3FF-0001-4A98-B396-4ABBB8FE5660}" destId="{DEACE733-C91E-497E-8491-B2305F00FA19}" srcOrd="10" destOrd="0" presId="urn:microsoft.com/office/officeart/2005/8/layout/vProcess5"/>
    <dgm:cxn modelId="{65B6785A-DCDE-40BD-8411-73917BB2EDEF}" type="presParOf" srcId="{B4B5F3FF-0001-4A98-B396-4ABBB8FE5660}" destId="{2874554F-D877-44A0-B0E7-309A2BFDD5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4B56FC-AD46-46FC-9602-1778A7A9DB65}"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19F1DA2A-781A-4142-AB7A-51B663A67D29}">
      <dgm:prSet/>
      <dgm:spPr/>
      <dgm:t>
        <a:bodyPr/>
        <a:lstStyle/>
        <a:p>
          <a:r>
            <a:rPr lang="en-US"/>
            <a:t>1-Reasons for termination.</a:t>
          </a:r>
        </a:p>
      </dgm:t>
    </dgm:pt>
    <dgm:pt modelId="{66E27D14-193B-47BA-8C82-E60240018C27}" type="parTrans" cxnId="{9E9AA4DD-7424-4A0C-9881-47876E5E1437}">
      <dgm:prSet/>
      <dgm:spPr/>
      <dgm:t>
        <a:bodyPr/>
        <a:lstStyle/>
        <a:p>
          <a:endParaRPr lang="en-US"/>
        </a:p>
      </dgm:t>
    </dgm:pt>
    <dgm:pt modelId="{AE9986F1-0F61-45F6-B5F7-28778668589C}" type="sibTrans" cxnId="{9E9AA4DD-7424-4A0C-9881-47876E5E1437}">
      <dgm:prSet/>
      <dgm:spPr/>
      <dgm:t>
        <a:bodyPr/>
        <a:lstStyle/>
        <a:p>
          <a:endParaRPr lang="en-US"/>
        </a:p>
      </dgm:t>
    </dgm:pt>
    <dgm:pt modelId="{E6062C92-3AAF-46DB-B912-9AE7960B64E3}">
      <dgm:prSet/>
      <dgm:spPr/>
      <dgm:t>
        <a:bodyPr/>
        <a:lstStyle/>
        <a:p>
          <a:r>
            <a:rPr lang="en-US"/>
            <a:t>2-Consequences of the termination of the contract.</a:t>
          </a:r>
        </a:p>
      </dgm:t>
    </dgm:pt>
    <dgm:pt modelId="{1748FB6D-F2CD-4252-BF0E-28F89A9281BE}" type="parTrans" cxnId="{31CAE1E8-90C3-473E-9E65-684BE590E194}">
      <dgm:prSet/>
      <dgm:spPr/>
      <dgm:t>
        <a:bodyPr/>
        <a:lstStyle/>
        <a:p>
          <a:endParaRPr lang="en-US"/>
        </a:p>
      </dgm:t>
    </dgm:pt>
    <dgm:pt modelId="{34D9411F-1C61-4267-99CD-4976624F6E65}" type="sibTrans" cxnId="{31CAE1E8-90C3-473E-9E65-684BE590E194}">
      <dgm:prSet/>
      <dgm:spPr/>
      <dgm:t>
        <a:bodyPr/>
        <a:lstStyle/>
        <a:p>
          <a:endParaRPr lang="en-US"/>
        </a:p>
      </dgm:t>
    </dgm:pt>
    <dgm:pt modelId="{075CEAA0-A3CE-408E-BB58-71B6EF0A8754}">
      <dgm:prSet/>
      <dgm:spPr/>
      <dgm:t>
        <a:bodyPr/>
        <a:lstStyle/>
        <a:p>
          <a:r>
            <a:rPr lang="en-US"/>
            <a:t>2.1. Impact on existing orders.</a:t>
          </a:r>
        </a:p>
      </dgm:t>
    </dgm:pt>
    <dgm:pt modelId="{D8741889-54AE-42E9-9DA0-6B0B959C4B5C}" type="parTrans" cxnId="{33DC0F9F-C215-4C4E-95C2-571532D7FCE8}">
      <dgm:prSet/>
      <dgm:spPr/>
      <dgm:t>
        <a:bodyPr/>
        <a:lstStyle/>
        <a:p>
          <a:endParaRPr lang="en-US"/>
        </a:p>
      </dgm:t>
    </dgm:pt>
    <dgm:pt modelId="{A64E0774-2F24-456A-B797-723FC53F0632}" type="sibTrans" cxnId="{33DC0F9F-C215-4C4E-95C2-571532D7FCE8}">
      <dgm:prSet/>
      <dgm:spPr/>
      <dgm:t>
        <a:bodyPr/>
        <a:lstStyle/>
        <a:p>
          <a:endParaRPr lang="en-US"/>
        </a:p>
      </dgm:t>
    </dgm:pt>
    <dgm:pt modelId="{FFD0B235-DB71-4FB2-8C0A-3AE49A4AE78C}">
      <dgm:prSet/>
      <dgm:spPr/>
      <dgm:t>
        <a:bodyPr/>
        <a:lstStyle/>
        <a:p>
          <a:r>
            <a:rPr lang="en-US"/>
            <a:t>2.2. Return of support materials and stocks.</a:t>
          </a:r>
        </a:p>
      </dgm:t>
    </dgm:pt>
    <dgm:pt modelId="{832659FF-0790-4B77-B112-E500DEEF54DE}" type="parTrans" cxnId="{4FA851CC-991C-4F39-8CF5-EC97EF0B68E7}">
      <dgm:prSet/>
      <dgm:spPr/>
      <dgm:t>
        <a:bodyPr/>
        <a:lstStyle/>
        <a:p>
          <a:endParaRPr lang="en-US"/>
        </a:p>
      </dgm:t>
    </dgm:pt>
    <dgm:pt modelId="{B924547C-913B-47C0-86BE-03504D56C749}" type="sibTrans" cxnId="{4FA851CC-991C-4F39-8CF5-EC97EF0B68E7}">
      <dgm:prSet/>
      <dgm:spPr/>
      <dgm:t>
        <a:bodyPr/>
        <a:lstStyle/>
        <a:p>
          <a:endParaRPr lang="en-US"/>
        </a:p>
      </dgm:t>
    </dgm:pt>
    <dgm:pt modelId="{58EE765A-D9EE-4270-8D75-BA9E019F3352}">
      <dgm:prSet/>
      <dgm:spPr/>
      <dgm:t>
        <a:bodyPr/>
        <a:lstStyle/>
        <a:p>
          <a:r>
            <a:rPr lang="en-US"/>
            <a:t>2.3. Compensation in case of justified termination.</a:t>
          </a:r>
        </a:p>
      </dgm:t>
    </dgm:pt>
    <dgm:pt modelId="{D0661F97-D50F-4641-9F46-F66C335F9F8A}" type="parTrans" cxnId="{44B35B4E-26D4-488B-832C-AC7227E5BC98}">
      <dgm:prSet/>
      <dgm:spPr/>
      <dgm:t>
        <a:bodyPr/>
        <a:lstStyle/>
        <a:p>
          <a:endParaRPr lang="en-US"/>
        </a:p>
      </dgm:t>
    </dgm:pt>
    <dgm:pt modelId="{37DF1F8B-7900-4933-9277-445D515CC5B5}" type="sibTrans" cxnId="{44B35B4E-26D4-488B-832C-AC7227E5BC98}">
      <dgm:prSet/>
      <dgm:spPr/>
      <dgm:t>
        <a:bodyPr/>
        <a:lstStyle/>
        <a:p>
          <a:endParaRPr lang="en-US"/>
        </a:p>
      </dgm:t>
    </dgm:pt>
    <dgm:pt modelId="{9A65E284-3412-438E-AD19-51939DD57D59}">
      <dgm:prSet/>
      <dgm:spPr/>
      <dgm:t>
        <a:bodyPr/>
        <a:lstStyle/>
        <a:p>
          <a:r>
            <a:rPr lang="en-US"/>
            <a:t>2.4. Right to equalization.</a:t>
          </a:r>
        </a:p>
      </dgm:t>
    </dgm:pt>
    <dgm:pt modelId="{086A7366-93EF-40A9-976D-B45B39E3658D}" type="parTrans" cxnId="{FFF40DA2-3413-4696-A72E-41B8C4CAAF01}">
      <dgm:prSet/>
      <dgm:spPr/>
      <dgm:t>
        <a:bodyPr/>
        <a:lstStyle/>
        <a:p>
          <a:endParaRPr lang="en-US"/>
        </a:p>
      </dgm:t>
    </dgm:pt>
    <dgm:pt modelId="{251C9A7F-8299-412E-8CF3-C558F337884A}" type="sibTrans" cxnId="{FFF40DA2-3413-4696-A72E-41B8C4CAAF01}">
      <dgm:prSet/>
      <dgm:spPr/>
      <dgm:t>
        <a:bodyPr/>
        <a:lstStyle/>
        <a:p>
          <a:endParaRPr lang="en-US"/>
        </a:p>
      </dgm:t>
    </dgm:pt>
    <dgm:pt modelId="{4D97FE9C-6D8C-47B9-B192-9BCB70ADEEDB}">
      <dgm:prSet/>
      <dgm:spPr/>
      <dgm:t>
        <a:bodyPr/>
        <a:lstStyle/>
        <a:p>
          <a:r>
            <a:rPr lang="en-US"/>
            <a:t>2.4.1. Integration of the sole distributor with the producer's organization.</a:t>
          </a:r>
        </a:p>
      </dgm:t>
    </dgm:pt>
    <dgm:pt modelId="{517B4CED-F28A-4FEB-8A6F-ACEE4BC20B6F}" type="parTrans" cxnId="{CAD0097D-41BC-40C1-9A9E-97F2E093863E}">
      <dgm:prSet/>
      <dgm:spPr/>
      <dgm:t>
        <a:bodyPr/>
        <a:lstStyle/>
        <a:p>
          <a:endParaRPr lang="en-US"/>
        </a:p>
      </dgm:t>
    </dgm:pt>
    <dgm:pt modelId="{376CCAE9-62D0-45DD-8AE3-91D415700758}" type="sibTrans" cxnId="{CAD0097D-41BC-40C1-9A9E-97F2E093863E}">
      <dgm:prSet/>
      <dgm:spPr/>
      <dgm:t>
        <a:bodyPr/>
        <a:lstStyle/>
        <a:p>
          <a:endParaRPr lang="en-US"/>
        </a:p>
      </dgm:t>
    </dgm:pt>
    <dgm:pt modelId="{EF372CC4-4F7C-4C0C-B03A-EFF3C0231656}">
      <dgm:prSet/>
      <dgm:spPr/>
      <dgm:t>
        <a:bodyPr/>
        <a:lstStyle/>
        <a:p>
          <a:r>
            <a:rPr lang="en-US"/>
            <a:t>2.4.2. Leaving the customer base to the producer after the contract.</a:t>
          </a:r>
        </a:p>
      </dgm:t>
    </dgm:pt>
    <dgm:pt modelId="{9A30D0B4-CA63-465D-8CCA-4277EF57489C}" type="parTrans" cxnId="{A2ED6673-54B2-4414-8EF9-8A3FD0509800}">
      <dgm:prSet/>
      <dgm:spPr/>
      <dgm:t>
        <a:bodyPr/>
        <a:lstStyle/>
        <a:p>
          <a:endParaRPr lang="en-US"/>
        </a:p>
      </dgm:t>
    </dgm:pt>
    <dgm:pt modelId="{ACC91104-9DA3-4BB9-9406-A04F7C4FB0CC}" type="sibTrans" cxnId="{A2ED6673-54B2-4414-8EF9-8A3FD0509800}">
      <dgm:prSet/>
      <dgm:spPr/>
      <dgm:t>
        <a:bodyPr/>
        <a:lstStyle/>
        <a:p>
          <a:endParaRPr lang="en-US"/>
        </a:p>
      </dgm:t>
    </dgm:pt>
    <dgm:pt modelId="{C24087EB-0EC1-49B2-8405-59D2B1223945}">
      <dgm:prSet/>
      <dgm:spPr/>
      <dgm:t>
        <a:bodyPr/>
        <a:lstStyle/>
        <a:p>
          <a:r>
            <a:rPr lang="en-US"/>
            <a:t>2.4.3. The producer continuing to derive significant benefits from the                      customer base created.</a:t>
          </a:r>
        </a:p>
      </dgm:t>
    </dgm:pt>
    <dgm:pt modelId="{F13DD12D-C93F-4C3C-8F5A-AB8EDCF4D45A}" type="parTrans" cxnId="{3F39A870-2CE3-4D6B-BD86-EADBC70B42FD}">
      <dgm:prSet/>
      <dgm:spPr/>
      <dgm:t>
        <a:bodyPr/>
        <a:lstStyle/>
        <a:p>
          <a:endParaRPr lang="en-US"/>
        </a:p>
      </dgm:t>
    </dgm:pt>
    <dgm:pt modelId="{9C00CAC0-6E2C-4F60-9D33-F205B05E338A}" type="sibTrans" cxnId="{3F39A870-2CE3-4D6B-BD86-EADBC70B42FD}">
      <dgm:prSet/>
      <dgm:spPr/>
      <dgm:t>
        <a:bodyPr/>
        <a:lstStyle/>
        <a:p>
          <a:endParaRPr lang="en-US"/>
        </a:p>
      </dgm:t>
    </dgm:pt>
    <dgm:pt modelId="{34745DE2-5486-4C97-BAB7-E37E4CBD4089}">
      <dgm:prSet/>
      <dgm:spPr/>
      <dgm:t>
        <a:bodyPr/>
        <a:lstStyle/>
        <a:p>
          <a:r>
            <a:rPr lang="en-US"/>
            <a:t>2.4.4. Equity justifying the payment of equalization fee.</a:t>
          </a:r>
        </a:p>
      </dgm:t>
    </dgm:pt>
    <dgm:pt modelId="{1EED4B5E-E111-49C5-924E-B200FE178446}" type="parTrans" cxnId="{414E0FEF-6B31-41AF-BC82-2010FEB73C1E}">
      <dgm:prSet/>
      <dgm:spPr/>
      <dgm:t>
        <a:bodyPr/>
        <a:lstStyle/>
        <a:p>
          <a:endParaRPr lang="en-US"/>
        </a:p>
      </dgm:t>
    </dgm:pt>
    <dgm:pt modelId="{003F0FE9-40DB-4131-BD52-DD72BCD2AB5F}" type="sibTrans" cxnId="{414E0FEF-6B31-41AF-BC82-2010FEB73C1E}">
      <dgm:prSet/>
      <dgm:spPr/>
      <dgm:t>
        <a:bodyPr/>
        <a:lstStyle/>
        <a:p>
          <a:endParaRPr lang="en-US"/>
        </a:p>
      </dgm:t>
    </dgm:pt>
    <dgm:pt modelId="{0636201E-3343-49F8-8678-0D1534BA41A0}">
      <dgm:prSet/>
      <dgm:spPr/>
      <dgm:t>
        <a:bodyPr/>
        <a:lstStyle/>
        <a:p>
          <a:r>
            <a:rPr lang="en-US"/>
            <a:t>2.4.5. Post-contractual non-compete obligation of the sole distributor.</a:t>
          </a:r>
        </a:p>
      </dgm:t>
    </dgm:pt>
    <dgm:pt modelId="{7D10BFF0-AA8C-4F13-9598-E668BA76B909}" type="parTrans" cxnId="{C37C816A-8B4F-4E89-ADF3-82DB8D72E30D}">
      <dgm:prSet/>
      <dgm:spPr/>
      <dgm:t>
        <a:bodyPr/>
        <a:lstStyle/>
        <a:p>
          <a:endParaRPr lang="en-US"/>
        </a:p>
      </dgm:t>
    </dgm:pt>
    <dgm:pt modelId="{39A79AD9-D34D-4810-A3CE-689395AC15FE}" type="sibTrans" cxnId="{C37C816A-8B4F-4E89-ADF3-82DB8D72E30D}">
      <dgm:prSet/>
      <dgm:spPr/>
      <dgm:t>
        <a:bodyPr/>
        <a:lstStyle/>
        <a:p>
          <a:endParaRPr lang="en-US"/>
        </a:p>
      </dgm:t>
    </dgm:pt>
    <dgm:pt modelId="{14D4717C-24B0-4717-9F68-55C041FF6E8A}" type="pres">
      <dgm:prSet presAssocID="{AD4B56FC-AD46-46FC-9602-1778A7A9DB65}" presName="Name0" presStyleCnt="0">
        <dgm:presLayoutVars>
          <dgm:dir/>
          <dgm:resizeHandles val="exact"/>
        </dgm:presLayoutVars>
      </dgm:prSet>
      <dgm:spPr/>
    </dgm:pt>
    <dgm:pt modelId="{0A80008D-9D5E-4889-AC2E-967B603D320C}" type="pres">
      <dgm:prSet presAssocID="{19F1DA2A-781A-4142-AB7A-51B663A67D29}" presName="node" presStyleLbl="node1" presStyleIdx="0" presStyleCnt="11">
        <dgm:presLayoutVars>
          <dgm:bulletEnabled val="1"/>
        </dgm:presLayoutVars>
      </dgm:prSet>
      <dgm:spPr/>
    </dgm:pt>
    <dgm:pt modelId="{033772E7-2D32-4083-8D74-6F0D9890E5C8}" type="pres">
      <dgm:prSet presAssocID="{AE9986F1-0F61-45F6-B5F7-28778668589C}" presName="sibTrans" presStyleLbl="sibTrans1D1" presStyleIdx="0" presStyleCnt="10"/>
      <dgm:spPr/>
    </dgm:pt>
    <dgm:pt modelId="{D0E61C96-7182-4514-93FE-F9406238BE1A}" type="pres">
      <dgm:prSet presAssocID="{AE9986F1-0F61-45F6-B5F7-28778668589C}" presName="connectorText" presStyleLbl="sibTrans1D1" presStyleIdx="0" presStyleCnt="10"/>
      <dgm:spPr/>
    </dgm:pt>
    <dgm:pt modelId="{B8A23D17-6DF7-49CC-8A1D-3CB72E5191EA}" type="pres">
      <dgm:prSet presAssocID="{E6062C92-3AAF-46DB-B912-9AE7960B64E3}" presName="node" presStyleLbl="node1" presStyleIdx="1" presStyleCnt="11">
        <dgm:presLayoutVars>
          <dgm:bulletEnabled val="1"/>
        </dgm:presLayoutVars>
      </dgm:prSet>
      <dgm:spPr/>
    </dgm:pt>
    <dgm:pt modelId="{4FC2E5F0-B023-4D23-9F42-8205DD26EF52}" type="pres">
      <dgm:prSet presAssocID="{34D9411F-1C61-4267-99CD-4976624F6E65}" presName="sibTrans" presStyleLbl="sibTrans1D1" presStyleIdx="1" presStyleCnt="10"/>
      <dgm:spPr/>
    </dgm:pt>
    <dgm:pt modelId="{159D302E-F781-4298-BCD9-51F37938E239}" type="pres">
      <dgm:prSet presAssocID="{34D9411F-1C61-4267-99CD-4976624F6E65}" presName="connectorText" presStyleLbl="sibTrans1D1" presStyleIdx="1" presStyleCnt="10"/>
      <dgm:spPr/>
    </dgm:pt>
    <dgm:pt modelId="{A1FA5681-B41B-492E-BCCD-607BE3C50290}" type="pres">
      <dgm:prSet presAssocID="{075CEAA0-A3CE-408E-BB58-71B6EF0A8754}" presName="node" presStyleLbl="node1" presStyleIdx="2" presStyleCnt="11">
        <dgm:presLayoutVars>
          <dgm:bulletEnabled val="1"/>
        </dgm:presLayoutVars>
      </dgm:prSet>
      <dgm:spPr/>
    </dgm:pt>
    <dgm:pt modelId="{E81F8F4E-D666-47EA-9D21-A892E692EF9C}" type="pres">
      <dgm:prSet presAssocID="{A64E0774-2F24-456A-B797-723FC53F0632}" presName="sibTrans" presStyleLbl="sibTrans1D1" presStyleIdx="2" presStyleCnt="10"/>
      <dgm:spPr/>
    </dgm:pt>
    <dgm:pt modelId="{F57B35AB-0CA4-44C5-82A0-7B94275F6BA6}" type="pres">
      <dgm:prSet presAssocID="{A64E0774-2F24-456A-B797-723FC53F0632}" presName="connectorText" presStyleLbl="sibTrans1D1" presStyleIdx="2" presStyleCnt="10"/>
      <dgm:spPr/>
    </dgm:pt>
    <dgm:pt modelId="{66C37AE1-D474-45C0-B637-0B19FBAE3A7C}" type="pres">
      <dgm:prSet presAssocID="{FFD0B235-DB71-4FB2-8C0A-3AE49A4AE78C}" presName="node" presStyleLbl="node1" presStyleIdx="3" presStyleCnt="11">
        <dgm:presLayoutVars>
          <dgm:bulletEnabled val="1"/>
        </dgm:presLayoutVars>
      </dgm:prSet>
      <dgm:spPr/>
    </dgm:pt>
    <dgm:pt modelId="{2980873E-B5B5-46F4-9FF6-E577FA68591B}" type="pres">
      <dgm:prSet presAssocID="{B924547C-913B-47C0-86BE-03504D56C749}" presName="sibTrans" presStyleLbl="sibTrans1D1" presStyleIdx="3" presStyleCnt="10"/>
      <dgm:spPr/>
    </dgm:pt>
    <dgm:pt modelId="{4F5E7969-FCF2-43BF-A150-D97208DCAEA3}" type="pres">
      <dgm:prSet presAssocID="{B924547C-913B-47C0-86BE-03504D56C749}" presName="connectorText" presStyleLbl="sibTrans1D1" presStyleIdx="3" presStyleCnt="10"/>
      <dgm:spPr/>
    </dgm:pt>
    <dgm:pt modelId="{7D32BD23-C9F9-455A-AA91-6B5106E5E0DD}" type="pres">
      <dgm:prSet presAssocID="{58EE765A-D9EE-4270-8D75-BA9E019F3352}" presName="node" presStyleLbl="node1" presStyleIdx="4" presStyleCnt="11">
        <dgm:presLayoutVars>
          <dgm:bulletEnabled val="1"/>
        </dgm:presLayoutVars>
      </dgm:prSet>
      <dgm:spPr/>
    </dgm:pt>
    <dgm:pt modelId="{9C0B2B8C-EB38-4E13-A2C1-D5CAEEA1BE92}" type="pres">
      <dgm:prSet presAssocID="{37DF1F8B-7900-4933-9277-445D515CC5B5}" presName="sibTrans" presStyleLbl="sibTrans1D1" presStyleIdx="4" presStyleCnt="10"/>
      <dgm:spPr/>
    </dgm:pt>
    <dgm:pt modelId="{9521E811-9F56-45B5-B014-B389E89AB48F}" type="pres">
      <dgm:prSet presAssocID="{37DF1F8B-7900-4933-9277-445D515CC5B5}" presName="connectorText" presStyleLbl="sibTrans1D1" presStyleIdx="4" presStyleCnt="10"/>
      <dgm:spPr/>
    </dgm:pt>
    <dgm:pt modelId="{A3C737D3-A3C6-4279-8BE8-0AE805DA8A3D}" type="pres">
      <dgm:prSet presAssocID="{9A65E284-3412-438E-AD19-51939DD57D59}" presName="node" presStyleLbl="node1" presStyleIdx="5" presStyleCnt="11">
        <dgm:presLayoutVars>
          <dgm:bulletEnabled val="1"/>
        </dgm:presLayoutVars>
      </dgm:prSet>
      <dgm:spPr/>
    </dgm:pt>
    <dgm:pt modelId="{8CA13B84-89F8-4C52-B52C-E5D0EC57B90A}" type="pres">
      <dgm:prSet presAssocID="{251C9A7F-8299-412E-8CF3-C558F337884A}" presName="sibTrans" presStyleLbl="sibTrans1D1" presStyleIdx="5" presStyleCnt="10"/>
      <dgm:spPr/>
    </dgm:pt>
    <dgm:pt modelId="{840B1484-CE71-4F7E-B1D3-BF39764B16BE}" type="pres">
      <dgm:prSet presAssocID="{251C9A7F-8299-412E-8CF3-C558F337884A}" presName="connectorText" presStyleLbl="sibTrans1D1" presStyleIdx="5" presStyleCnt="10"/>
      <dgm:spPr/>
    </dgm:pt>
    <dgm:pt modelId="{8459AB02-C9E8-4844-BAA9-1E3AF6C53CAA}" type="pres">
      <dgm:prSet presAssocID="{4D97FE9C-6D8C-47B9-B192-9BCB70ADEEDB}" presName="node" presStyleLbl="node1" presStyleIdx="6" presStyleCnt="11">
        <dgm:presLayoutVars>
          <dgm:bulletEnabled val="1"/>
        </dgm:presLayoutVars>
      </dgm:prSet>
      <dgm:spPr/>
    </dgm:pt>
    <dgm:pt modelId="{2D96950D-A81B-4287-B176-2B464BA48C6D}" type="pres">
      <dgm:prSet presAssocID="{376CCAE9-62D0-45DD-8AE3-91D415700758}" presName="sibTrans" presStyleLbl="sibTrans1D1" presStyleIdx="6" presStyleCnt="10"/>
      <dgm:spPr/>
    </dgm:pt>
    <dgm:pt modelId="{2E55F572-07B5-42BF-8313-9EE34602807B}" type="pres">
      <dgm:prSet presAssocID="{376CCAE9-62D0-45DD-8AE3-91D415700758}" presName="connectorText" presStyleLbl="sibTrans1D1" presStyleIdx="6" presStyleCnt="10"/>
      <dgm:spPr/>
    </dgm:pt>
    <dgm:pt modelId="{D6FE7A28-DA25-49BC-8F59-AB6324305E66}" type="pres">
      <dgm:prSet presAssocID="{EF372CC4-4F7C-4C0C-B03A-EFF3C0231656}" presName="node" presStyleLbl="node1" presStyleIdx="7" presStyleCnt="11">
        <dgm:presLayoutVars>
          <dgm:bulletEnabled val="1"/>
        </dgm:presLayoutVars>
      </dgm:prSet>
      <dgm:spPr/>
    </dgm:pt>
    <dgm:pt modelId="{55918350-364B-4C32-883D-6F4428DB9EDF}" type="pres">
      <dgm:prSet presAssocID="{ACC91104-9DA3-4BB9-9406-A04F7C4FB0CC}" presName="sibTrans" presStyleLbl="sibTrans1D1" presStyleIdx="7" presStyleCnt="10"/>
      <dgm:spPr/>
    </dgm:pt>
    <dgm:pt modelId="{05655E45-9E85-45DE-836D-BEA456877EFD}" type="pres">
      <dgm:prSet presAssocID="{ACC91104-9DA3-4BB9-9406-A04F7C4FB0CC}" presName="connectorText" presStyleLbl="sibTrans1D1" presStyleIdx="7" presStyleCnt="10"/>
      <dgm:spPr/>
    </dgm:pt>
    <dgm:pt modelId="{31F8A0EF-EB4D-4848-803E-D78154CE96A3}" type="pres">
      <dgm:prSet presAssocID="{C24087EB-0EC1-49B2-8405-59D2B1223945}" presName="node" presStyleLbl="node1" presStyleIdx="8" presStyleCnt="11">
        <dgm:presLayoutVars>
          <dgm:bulletEnabled val="1"/>
        </dgm:presLayoutVars>
      </dgm:prSet>
      <dgm:spPr/>
    </dgm:pt>
    <dgm:pt modelId="{17D385ED-F653-4511-B2A1-D6D667067A08}" type="pres">
      <dgm:prSet presAssocID="{9C00CAC0-6E2C-4F60-9D33-F205B05E338A}" presName="sibTrans" presStyleLbl="sibTrans1D1" presStyleIdx="8" presStyleCnt="10"/>
      <dgm:spPr/>
    </dgm:pt>
    <dgm:pt modelId="{028FFCDD-B831-4BED-9B06-F530D391583A}" type="pres">
      <dgm:prSet presAssocID="{9C00CAC0-6E2C-4F60-9D33-F205B05E338A}" presName="connectorText" presStyleLbl="sibTrans1D1" presStyleIdx="8" presStyleCnt="10"/>
      <dgm:spPr/>
    </dgm:pt>
    <dgm:pt modelId="{B02E4126-954E-439D-BCC3-278F0CB3A37A}" type="pres">
      <dgm:prSet presAssocID="{34745DE2-5486-4C97-BAB7-E37E4CBD4089}" presName="node" presStyleLbl="node1" presStyleIdx="9" presStyleCnt="11">
        <dgm:presLayoutVars>
          <dgm:bulletEnabled val="1"/>
        </dgm:presLayoutVars>
      </dgm:prSet>
      <dgm:spPr/>
    </dgm:pt>
    <dgm:pt modelId="{18FEC1C9-AA01-4610-9388-91F69DE3193C}" type="pres">
      <dgm:prSet presAssocID="{003F0FE9-40DB-4131-BD52-DD72BCD2AB5F}" presName="sibTrans" presStyleLbl="sibTrans1D1" presStyleIdx="9" presStyleCnt="10"/>
      <dgm:spPr/>
    </dgm:pt>
    <dgm:pt modelId="{18A3DFAB-069C-4764-A2C2-3723AA15DE39}" type="pres">
      <dgm:prSet presAssocID="{003F0FE9-40DB-4131-BD52-DD72BCD2AB5F}" presName="connectorText" presStyleLbl="sibTrans1D1" presStyleIdx="9" presStyleCnt="10"/>
      <dgm:spPr/>
    </dgm:pt>
    <dgm:pt modelId="{628DF0C0-078B-469A-9F8A-4B5B8C45B4CE}" type="pres">
      <dgm:prSet presAssocID="{0636201E-3343-49F8-8678-0D1534BA41A0}" presName="node" presStyleLbl="node1" presStyleIdx="10" presStyleCnt="11">
        <dgm:presLayoutVars>
          <dgm:bulletEnabled val="1"/>
        </dgm:presLayoutVars>
      </dgm:prSet>
      <dgm:spPr/>
    </dgm:pt>
  </dgm:ptLst>
  <dgm:cxnLst>
    <dgm:cxn modelId="{D1AB8A01-EC14-422C-9EE1-26004F7FCC2C}" type="presOf" srcId="{003F0FE9-40DB-4131-BD52-DD72BCD2AB5F}" destId="{18A3DFAB-069C-4764-A2C2-3723AA15DE39}" srcOrd="1" destOrd="0" presId="urn:microsoft.com/office/officeart/2016/7/layout/RepeatingBendingProcessNew"/>
    <dgm:cxn modelId="{82C2CB0B-9971-4E28-918D-A8E6BC40BBC5}" type="presOf" srcId="{B924547C-913B-47C0-86BE-03504D56C749}" destId="{4F5E7969-FCF2-43BF-A150-D97208DCAEA3}" srcOrd="1" destOrd="0" presId="urn:microsoft.com/office/officeart/2016/7/layout/RepeatingBendingProcessNew"/>
    <dgm:cxn modelId="{0B10620E-B51B-4EF7-8505-13829BCAFB54}" type="presOf" srcId="{58EE765A-D9EE-4270-8D75-BA9E019F3352}" destId="{7D32BD23-C9F9-455A-AA91-6B5106E5E0DD}" srcOrd="0" destOrd="0" presId="urn:microsoft.com/office/officeart/2016/7/layout/RepeatingBendingProcessNew"/>
    <dgm:cxn modelId="{701C1A14-FC03-4E46-9325-28A4C9A606F6}" type="presOf" srcId="{AE9986F1-0F61-45F6-B5F7-28778668589C}" destId="{D0E61C96-7182-4514-93FE-F9406238BE1A}" srcOrd="1" destOrd="0" presId="urn:microsoft.com/office/officeart/2016/7/layout/RepeatingBendingProcessNew"/>
    <dgm:cxn modelId="{4B99111B-D2E1-43D1-90EC-241CE9B1AAEB}" type="presOf" srcId="{0636201E-3343-49F8-8678-0D1534BA41A0}" destId="{628DF0C0-078B-469A-9F8A-4B5B8C45B4CE}" srcOrd="0" destOrd="0" presId="urn:microsoft.com/office/officeart/2016/7/layout/RepeatingBendingProcessNew"/>
    <dgm:cxn modelId="{D3AA6923-CC96-4963-915E-408CB30B1FB5}" type="presOf" srcId="{34745DE2-5486-4C97-BAB7-E37E4CBD4089}" destId="{B02E4126-954E-439D-BCC3-278F0CB3A37A}" srcOrd="0" destOrd="0" presId="urn:microsoft.com/office/officeart/2016/7/layout/RepeatingBendingProcessNew"/>
    <dgm:cxn modelId="{22BD892C-E146-42E2-BF7B-767AF23E8F09}" type="presOf" srcId="{4D97FE9C-6D8C-47B9-B192-9BCB70ADEEDB}" destId="{8459AB02-C9E8-4844-BAA9-1E3AF6C53CAA}" srcOrd="0" destOrd="0" presId="urn:microsoft.com/office/officeart/2016/7/layout/RepeatingBendingProcessNew"/>
    <dgm:cxn modelId="{766C353D-50AF-4212-8FFB-461D6E44962B}" type="presOf" srcId="{ACC91104-9DA3-4BB9-9406-A04F7C4FB0CC}" destId="{55918350-364B-4C32-883D-6F4428DB9EDF}" srcOrd="0" destOrd="0" presId="urn:microsoft.com/office/officeart/2016/7/layout/RepeatingBendingProcessNew"/>
    <dgm:cxn modelId="{0E94615C-7B0C-4AB3-B4F3-A969310974A6}" type="presOf" srcId="{19F1DA2A-781A-4142-AB7A-51B663A67D29}" destId="{0A80008D-9D5E-4889-AC2E-967B603D320C}" srcOrd="0" destOrd="0" presId="urn:microsoft.com/office/officeart/2016/7/layout/RepeatingBendingProcessNew"/>
    <dgm:cxn modelId="{C968FC5D-75B9-4EC8-9D0E-EC1854ECB2E3}" type="presOf" srcId="{EF372CC4-4F7C-4C0C-B03A-EFF3C0231656}" destId="{D6FE7A28-DA25-49BC-8F59-AB6324305E66}" srcOrd="0" destOrd="0" presId="urn:microsoft.com/office/officeart/2016/7/layout/RepeatingBendingProcessNew"/>
    <dgm:cxn modelId="{7CEE3562-2381-43CC-AA2E-1A6B1ACAD5A4}" type="presOf" srcId="{9A65E284-3412-438E-AD19-51939DD57D59}" destId="{A3C737D3-A3C6-4279-8BE8-0AE805DA8A3D}" srcOrd="0" destOrd="0" presId="urn:microsoft.com/office/officeart/2016/7/layout/RepeatingBendingProcessNew"/>
    <dgm:cxn modelId="{86B63744-F693-40C3-A6DA-0051E2A8925F}" type="presOf" srcId="{34D9411F-1C61-4267-99CD-4976624F6E65}" destId="{4FC2E5F0-B023-4D23-9F42-8205DD26EF52}" srcOrd="0" destOrd="0" presId="urn:microsoft.com/office/officeart/2016/7/layout/RepeatingBendingProcessNew"/>
    <dgm:cxn modelId="{2C323964-4662-46DB-936C-131D9C5AB15D}" type="presOf" srcId="{37DF1F8B-7900-4933-9277-445D515CC5B5}" destId="{9521E811-9F56-45B5-B014-B389E89AB48F}" srcOrd="1" destOrd="0" presId="urn:microsoft.com/office/officeart/2016/7/layout/RepeatingBendingProcessNew"/>
    <dgm:cxn modelId="{F1081068-4CFE-4867-BB6A-410084E02837}" type="presOf" srcId="{FFD0B235-DB71-4FB2-8C0A-3AE49A4AE78C}" destId="{66C37AE1-D474-45C0-B637-0B19FBAE3A7C}" srcOrd="0" destOrd="0" presId="urn:microsoft.com/office/officeart/2016/7/layout/RepeatingBendingProcessNew"/>
    <dgm:cxn modelId="{C37C816A-8B4F-4E89-ADF3-82DB8D72E30D}" srcId="{AD4B56FC-AD46-46FC-9602-1778A7A9DB65}" destId="{0636201E-3343-49F8-8678-0D1534BA41A0}" srcOrd="10" destOrd="0" parTransId="{7D10BFF0-AA8C-4F13-9598-E668BA76B909}" sibTransId="{39A79AD9-D34D-4810-A3CE-689395AC15FE}"/>
    <dgm:cxn modelId="{867A064D-16EE-42B3-AF90-FADF0457D8EC}" type="presOf" srcId="{B924547C-913B-47C0-86BE-03504D56C749}" destId="{2980873E-B5B5-46F4-9FF6-E577FA68591B}" srcOrd="0" destOrd="0" presId="urn:microsoft.com/office/officeart/2016/7/layout/RepeatingBendingProcessNew"/>
    <dgm:cxn modelId="{44B35B4E-26D4-488B-832C-AC7227E5BC98}" srcId="{AD4B56FC-AD46-46FC-9602-1778A7A9DB65}" destId="{58EE765A-D9EE-4270-8D75-BA9E019F3352}" srcOrd="4" destOrd="0" parTransId="{D0661F97-D50F-4641-9F46-F66C335F9F8A}" sibTransId="{37DF1F8B-7900-4933-9277-445D515CC5B5}"/>
    <dgm:cxn modelId="{8AB63D6F-FED7-4415-B3F3-A19414224638}" type="presOf" srcId="{251C9A7F-8299-412E-8CF3-C558F337884A}" destId="{840B1484-CE71-4F7E-B1D3-BF39764B16BE}" srcOrd="1" destOrd="0" presId="urn:microsoft.com/office/officeart/2016/7/layout/RepeatingBendingProcessNew"/>
    <dgm:cxn modelId="{C9F6C14F-7DE8-4B28-9A3B-69DB676E675F}" type="presOf" srcId="{9C00CAC0-6E2C-4F60-9D33-F205B05E338A}" destId="{028FFCDD-B831-4BED-9B06-F530D391583A}" srcOrd="1" destOrd="0" presId="urn:microsoft.com/office/officeart/2016/7/layout/RepeatingBendingProcessNew"/>
    <dgm:cxn modelId="{3F39A870-2CE3-4D6B-BD86-EADBC70B42FD}" srcId="{AD4B56FC-AD46-46FC-9602-1778A7A9DB65}" destId="{C24087EB-0EC1-49B2-8405-59D2B1223945}" srcOrd="8" destOrd="0" parTransId="{F13DD12D-C93F-4C3C-8F5A-AB8EDCF4D45A}" sibTransId="{9C00CAC0-6E2C-4F60-9D33-F205B05E338A}"/>
    <dgm:cxn modelId="{1699D350-9B5B-4C58-98CF-FC963EED7A00}" type="presOf" srcId="{37DF1F8B-7900-4933-9277-445D515CC5B5}" destId="{9C0B2B8C-EB38-4E13-A2C1-D5CAEEA1BE92}" srcOrd="0" destOrd="0" presId="urn:microsoft.com/office/officeart/2016/7/layout/RepeatingBendingProcessNew"/>
    <dgm:cxn modelId="{A2ED6673-54B2-4414-8EF9-8A3FD0509800}" srcId="{AD4B56FC-AD46-46FC-9602-1778A7A9DB65}" destId="{EF372CC4-4F7C-4C0C-B03A-EFF3C0231656}" srcOrd="7" destOrd="0" parTransId="{9A30D0B4-CA63-465D-8CCA-4277EF57489C}" sibTransId="{ACC91104-9DA3-4BB9-9406-A04F7C4FB0CC}"/>
    <dgm:cxn modelId="{CAD0097D-41BC-40C1-9A9E-97F2E093863E}" srcId="{AD4B56FC-AD46-46FC-9602-1778A7A9DB65}" destId="{4D97FE9C-6D8C-47B9-B192-9BCB70ADEEDB}" srcOrd="6" destOrd="0" parTransId="{517B4CED-F28A-4FEB-8A6F-ACEE4BC20B6F}" sibTransId="{376CCAE9-62D0-45DD-8AE3-91D415700758}"/>
    <dgm:cxn modelId="{5412277D-6570-41AC-8EA7-AC81F095D0CB}" type="presOf" srcId="{9C00CAC0-6E2C-4F60-9D33-F205B05E338A}" destId="{17D385ED-F653-4511-B2A1-D6D667067A08}" srcOrd="0" destOrd="0" presId="urn:microsoft.com/office/officeart/2016/7/layout/RepeatingBendingProcessNew"/>
    <dgm:cxn modelId="{8942B390-E415-4F3B-B6BE-93A5C781C93D}" type="presOf" srcId="{A64E0774-2F24-456A-B797-723FC53F0632}" destId="{E81F8F4E-D666-47EA-9D21-A892E692EF9C}" srcOrd="0" destOrd="0" presId="urn:microsoft.com/office/officeart/2016/7/layout/RepeatingBendingProcessNew"/>
    <dgm:cxn modelId="{69A29593-FE58-48BD-9C1D-2A676EC1B544}" type="presOf" srcId="{C24087EB-0EC1-49B2-8405-59D2B1223945}" destId="{31F8A0EF-EB4D-4848-803E-D78154CE96A3}" srcOrd="0" destOrd="0" presId="urn:microsoft.com/office/officeart/2016/7/layout/RepeatingBendingProcessNew"/>
    <dgm:cxn modelId="{33DC0F9F-C215-4C4E-95C2-571532D7FCE8}" srcId="{AD4B56FC-AD46-46FC-9602-1778A7A9DB65}" destId="{075CEAA0-A3CE-408E-BB58-71B6EF0A8754}" srcOrd="2" destOrd="0" parTransId="{D8741889-54AE-42E9-9DA0-6B0B959C4B5C}" sibTransId="{A64E0774-2F24-456A-B797-723FC53F0632}"/>
    <dgm:cxn modelId="{FFF40DA2-3413-4696-A72E-41B8C4CAAF01}" srcId="{AD4B56FC-AD46-46FC-9602-1778A7A9DB65}" destId="{9A65E284-3412-438E-AD19-51939DD57D59}" srcOrd="5" destOrd="0" parTransId="{086A7366-93EF-40A9-976D-B45B39E3658D}" sibTransId="{251C9A7F-8299-412E-8CF3-C558F337884A}"/>
    <dgm:cxn modelId="{796FB3AC-12F1-4E5D-AA9B-CAD377ED7A60}" type="presOf" srcId="{075CEAA0-A3CE-408E-BB58-71B6EF0A8754}" destId="{A1FA5681-B41B-492E-BCCD-607BE3C50290}" srcOrd="0" destOrd="0" presId="urn:microsoft.com/office/officeart/2016/7/layout/RepeatingBendingProcessNew"/>
    <dgm:cxn modelId="{5FE415BB-D708-4EA8-B15F-7BD4D962F6F7}" type="presOf" srcId="{003F0FE9-40DB-4131-BD52-DD72BCD2AB5F}" destId="{18FEC1C9-AA01-4610-9388-91F69DE3193C}" srcOrd="0" destOrd="0" presId="urn:microsoft.com/office/officeart/2016/7/layout/RepeatingBendingProcessNew"/>
    <dgm:cxn modelId="{4FA851CC-991C-4F39-8CF5-EC97EF0B68E7}" srcId="{AD4B56FC-AD46-46FC-9602-1778A7A9DB65}" destId="{FFD0B235-DB71-4FB2-8C0A-3AE49A4AE78C}" srcOrd="3" destOrd="0" parTransId="{832659FF-0790-4B77-B112-E500DEEF54DE}" sibTransId="{B924547C-913B-47C0-86BE-03504D56C749}"/>
    <dgm:cxn modelId="{F689E1D4-7B32-4740-91FB-E1C4F2BFF12D}" type="presOf" srcId="{ACC91104-9DA3-4BB9-9406-A04F7C4FB0CC}" destId="{05655E45-9E85-45DE-836D-BEA456877EFD}" srcOrd="1" destOrd="0" presId="urn:microsoft.com/office/officeart/2016/7/layout/RepeatingBendingProcessNew"/>
    <dgm:cxn modelId="{EC507CD7-D17B-43E8-8294-37C5B5315CF0}" type="presOf" srcId="{AD4B56FC-AD46-46FC-9602-1778A7A9DB65}" destId="{14D4717C-24B0-4717-9F68-55C041FF6E8A}" srcOrd="0" destOrd="0" presId="urn:microsoft.com/office/officeart/2016/7/layout/RepeatingBendingProcessNew"/>
    <dgm:cxn modelId="{62B8FCD8-BD9E-4EE0-BF29-F389CD416791}" type="presOf" srcId="{376CCAE9-62D0-45DD-8AE3-91D415700758}" destId="{2E55F572-07B5-42BF-8313-9EE34602807B}" srcOrd="1" destOrd="0" presId="urn:microsoft.com/office/officeart/2016/7/layout/RepeatingBendingProcessNew"/>
    <dgm:cxn modelId="{3AA90AD9-BE39-4C39-BC48-150FA0E9D9BE}" type="presOf" srcId="{AE9986F1-0F61-45F6-B5F7-28778668589C}" destId="{033772E7-2D32-4083-8D74-6F0D9890E5C8}" srcOrd="0" destOrd="0" presId="urn:microsoft.com/office/officeart/2016/7/layout/RepeatingBendingProcessNew"/>
    <dgm:cxn modelId="{9E9AA4DD-7424-4A0C-9881-47876E5E1437}" srcId="{AD4B56FC-AD46-46FC-9602-1778A7A9DB65}" destId="{19F1DA2A-781A-4142-AB7A-51B663A67D29}" srcOrd="0" destOrd="0" parTransId="{66E27D14-193B-47BA-8C82-E60240018C27}" sibTransId="{AE9986F1-0F61-45F6-B5F7-28778668589C}"/>
    <dgm:cxn modelId="{D1B8F3E4-D654-4515-96AB-C9C69FD6FF85}" type="presOf" srcId="{A64E0774-2F24-456A-B797-723FC53F0632}" destId="{F57B35AB-0CA4-44C5-82A0-7B94275F6BA6}" srcOrd="1" destOrd="0" presId="urn:microsoft.com/office/officeart/2016/7/layout/RepeatingBendingProcessNew"/>
    <dgm:cxn modelId="{31CAE1E8-90C3-473E-9E65-684BE590E194}" srcId="{AD4B56FC-AD46-46FC-9602-1778A7A9DB65}" destId="{E6062C92-3AAF-46DB-B912-9AE7960B64E3}" srcOrd="1" destOrd="0" parTransId="{1748FB6D-F2CD-4252-BF0E-28F89A9281BE}" sibTransId="{34D9411F-1C61-4267-99CD-4976624F6E65}"/>
    <dgm:cxn modelId="{4B5C51EA-34E9-489B-A0E1-96175D32692F}" type="presOf" srcId="{251C9A7F-8299-412E-8CF3-C558F337884A}" destId="{8CA13B84-89F8-4C52-B52C-E5D0EC57B90A}" srcOrd="0" destOrd="0" presId="urn:microsoft.com/office/officeart/2016/7/layout/RepeatingBendingProcessNew"/>
    <dgm:cxn modelId="{414E0FEF-6B31-41AF-BC82-2010FEB73C1E}" srcId="{AD4B56FC-AD46-46FC-9602-1778A7A9DB65}" destId="{34745DE2-5486-4C97-BAB7-E37E4CBD4089}" srcOrd="9" destOrd="0" parTransId="{1EED4B5E-E111-49C5-924E-B200FE178446}" sibTransId="{003F0FE9-40DB-4131-BD52-DD72BCD2AB5F}"/>
    <dgm:cxn modelId="{05F13AF6-3961-40A4-A78B-19AA7C8E6821}" type="presOf" srcId="{34D9411F-1C61-4267-99CD-4976624F6E65}" destId="{159D302E-F781-4298-BCD9-51F37938E239}" srcOrd="1" destOrd="0" presId="urn:microsoft.com/office/officeart/2016/7/layout/RepeatingBendingProcessNew"/>
    <dgm:cxn modelId="{4E7FDFF6-4CC2-469E-92E0-270BF547A47A}" type="presOf" srcId="{376CCAE9-62D0-45DD-8AE3-91D415700758}" destId="{2D96950D-A81B-4287-B176-2B464BA48C6D}" srcOrd="0" destOrd="0" presId="urn:microsoft.com/office/officeart/2016/7/layout/RepeatingBendingProcessNew"/>
    <dgm:cxn modelId="{DAD42CF9-620B-4F36-9C27-73B6ACF04E65}" type="presOf" srcId="{E6062C92-3AAF-46DB-B912-9AE7960B64E3}" destId="{B8A23D17-6DF7-49CC-8A1D-3CB72E5191EA}" srcOrd="0" destOrd="0" presId="urn:microsoft.com/office/officeart/2016/7/layout/RepeatingBendingProcessNew"/>
    <dgm:cxn modelId="{609B4824-EBFB-45E5-9B8A-44CCEC330C4E}" type="presParOf" srcId="{14D4717C-24B0-4717-9F68-55C041FF6E8A}" destId="{0A80008D-9D5E-4889-AC2E-967B603D320C}" srcOrd="0" destOrd="0" presId="urn:microsoft.com/office/officeart/2016/7/layout/RepeatingBendingProcessNew"/>
    <dgm:cxn modelId="{92EA4E9C-5DD8-48BB-B23F-7E1F12C7EAD7}" type="presParOf" srcId="{14D4717C-24B0-4717-9F68-55C041FF6E8A}" destId="{033772E7-2D32-4083-8D74-6F0D9890E5C8}" srcOrd="1" destOrd="0" presId="urn:microsoft.com/office/officeart/2016/7/layout/RepeatingBendingProcessNew"/>
    <dgm:cxn modelId="{1AA965CF-5A1A-45F1-839B-267FD6CD1ABA}" type="presParOf" srcId="{033772E7-2D32-4083-8D74-6F0D9890E5C8}" destId="{D0E61C96-7182-4514-93FE-F9406238BE1A}" srcOrd="0" destOrd="0" presId="urn:microsoft.com/office/officeart/2016/7/layout/RepeatingBendingProcessNew"/>
    <dgm:cxn modelId="{030562F8-217E-4112-AA85-9AFD8CAF673E}" type="presParOf" srcId="{14D4717C-24B0-4717-9F68-55C041FF6E8A}" destId="{B8A23D17-6DF7-49CC-8A1D-3CB72E5191EA}" srcOrd="2" destOrd="0" presId="urn:microsoft.com/office/officeart/2016/7/layout/RepeatingBendingProcessNew"/>
    <dgm:cxn modelId="{E3A0228C-7E65-453F-B6C0-B6F3522C96DF}" type="presParOf" srcId="{14D4717C-24B0-4717-9F68-55C041FF6E8A}" destId="{4FC2E5F0-B023-4D23-9F42-8205DD26EF52}" srcOrd="3" destOrd="0" presId="urn:microsoft.com/office/officeart/2016/7/layout/RepeatingBendingProcessNew"/>
    <dgm:cxn modelId="{5719DA42-B143-4782-8A50-E500B738C654}" type="presParOf" srcId="{4FC2E5F0-B023-4D23-9F42-8205DD26EF52}" destId="{159D302E-F781-4298-BCD9-51F37938E239}" srcOrd="0" destOrd="0" presId="urn:microsoft.com/office/officeart/2016/7/layout/RepeatingBendingProcessNew"/>
    <dgm:cxn modelId="{8EB46E91-F67C-4663-A1A5-7F211DE91B35}" type="presParOf" srcId="{14D4717C-24B0-4717-9F68-55C041FF6E8A}" destId="{A1FA5681-B41B-492E-BCCD-607BE3C50290}" srcOrd="4" destOrd="0" presId="urn:microsoft.com/office/officeart/2016/7/layout/RepeatingBendingProcessNew"/>
    <dgm:cxn modelId="{B1FBBC1D-C15E-4BE8-8AA7-5C002CB5889A}" type="presParOf" srcId="{14D4717C-24B0-4717-9F68-55C041FF6E8A}" destId="{E81F8F4E-D666-47EA-9D21-A892E692EF9C}" srcOrd="5" destOrd="0" presId="urn:microsoft.com/office/officeart/2016/7/layout/RepeatingBendingProcessNew"/>
    <dgm:cxn modelId="{709D637E-9E23-43E2-92DC-2C436ABEC61A}" type="presParOf" srcId="{E81F8F4E-D666-47EA-9D21-A892E692EF9C}" destId="{F57B35AB-0CA4-44C5-82A0-7B94275F6BA6}" srcOrd="0" destOrd="0" presId="urn:microsoft.com/office/officeart/2016/7/layout/RepeatingBendingProcessNew"/>
    <dgm:cxn modelId="{005C4CED-467C-4532-BAED-E06253C5E7E2}" type="presParOf" srcId="{14D4717C-24B0-4717-9F68-55C041FF6E8A}" destId="{66C37AE1-D474-45C0-B637-0B19FBAE3A7C}" srcOrd="6" destOrd="0" presId="urn:microsoft.com/office/officeart/2016/7/layout/RepeatingBendingProcessNew"/>
    <dgm:cxn modelId="{1B6D3138-6E13-42F5-A4A5-659CB75C2284}" type="presParOf" srcId="{14D4717C-24B0-4717-9F68-55C041FF6E8A}" destId="{2980873E-B5B5-46F4-9FF6-E577FA68591B}" srcOrd="7" destOrd="0" presId="urn:microsoft.com/office/officeart/2016/7/layout/RepeatingBendingProcessNew"/>
    <dgm:cxn modelId="{8FC57570-0C81-4A82-8856-AA4484F384E8}" type="presParOf" srcId="{2980873E-B5B5-46F4-9FF6-E577FA68591B}" destId="{4F5E7969-FCF2-43BF-A150-D97208DCAEA3}" srcOrd="0" destOrd="0" presId="urn:microsoft.com/office/officeart/2016/7/layout/RepeatingBendingProcessNew"/>
    <dgm:cxn modelId="{E477F528-B9CF-4B34-AD05-716D8CA84D8B}" type="presParOf" srcId="{14D4717C-24B0-4717-9F68-55C041FF6E8A}" destId="{7D32BD23-C9F9-455A-AA91-6B5106E5E0DD}" srcOrd="8" destOrd="0" presId="urn:microsoft.com/office/officeart/2016/7/layout/RepeatingBendingProcessNew"/>
    <dgm:cxn modelId="{C4C4C569-4817-46BC-BE22-EB77367FD501}" type="presParOf" srcId="{14D4717C-24B0-4717-9F68-55C041FF6E8A}" destId="{9C0B2B8C-EB38-4E13-A2C1-D5CAEEA1BE92}" srcOrd="9" destOrd="0" presId="urn:microsoft.com/office/officeart/2016/7/layout/RepeatingBendingProcessNew"/>
    <dgm:cxn modelId="{7AE0EEF8-BF15-4CAE-A99D-68BB99E380C0}" type="presParOf" srcId="{9C0B2B8C-EB38-4E13-A2C1-D5CAEEA1BE92}" destId="{9521E811-9F56-45B5-B014-B389E89AB48F}" srcOrd="0" destOrd="0" presId="urn:microsoft.com/office/officeart/2016/7/layout/RepeatingBendingProcessNew"/>
    <dgm:cxn modelId="{77D8B645-50DC-47CE-80FE-460700EDFC25}" type="presParOf" srcId="{14D4717C-24B0-4717-9F68-55C041FF6E8A}" destId="{A3C737D3-A3C6-4279-8BE8-0AE805DA8A3D}" srcOrd="10" destOrd="0" presId="urn:microsoft.com/office/officeart/2016/7/layout/RepeatingBendingProcessNew"/>
    <dgm:cxn modelId="{5820FFB0-9285-43EB-8154-534BE887BFAF}" type="presParOf" srcId="{14D4717C-24B0-4717-9F68-55C041FF6E8A}" destId="{8CA13B84-89F8-4C52-B52C-E5D0EC57B90A}" srcOrd="11" destOrd="0" presId="urn:microsoft.com/office/officeart/2016/7/layout/RepeatingBendingProcessNew"/>
    <dgm:cxn modelId="{B881B0AF-4CBF-4A02-8097-84421A2B95EF}" type="presParOf" srcId="{8CA13B84-89F8-4C52-B52C-E5D0EC57B90A}" destId="{840B1484-CE71-4F7E-B1D3-BF39764B16BE}" srcOrd="0" destOrd="0" presId="urn:microsoft.com/office/officeart/2016/7/layout/RepeatingBendingProcessNew"/>
    <dgm:cxn modelId="{5EFD68DE-0AEA-40B6-9228-AEB9239A000A}" type="presParOf" srcId="{14D4717C-24B0-4717-9F68-55C041FF6E8A}" destId="{8459AB02-C9E8-4844-BAA9-1E3AF6C53CAA}" srcOrd="12" destOrd="0" presId="urn:microsoft.com/office/officeart/2016/7/layout/RepeatingBendingProcessNew"/>
    <dgm:cxn modelId="{C39675B7-71A3-4C5D-86C0-671FE61F277A}" type="presParOf" srcId="{14D4717C-24B0-4717-9F68-55C041FF6E8A}" destId="{2D96950D-A81B-4287-B176-2B464BA48C6D}" srcOrd="13" destOrd="0" presId="urn:microsoft.com/office/officeart/2016/7/layout/RepeatingBendingProcessNew"/>
    <dgm:cxn modelId="{C33D4004-3C27-4162-97AD-4E1D046F7927}" type="presParOf" srcId="{2D96950D-A81B-4287-B176-2B464BA48C6D}" destId="{2E55F572-07B5-42BF-8313-9EE34602807B}" srcOrd="0" destOrd="0" presId="urn:microsoft.com/office/officeart/2016/7/layout/RepeatingBendingProcessNew"/>
    <dgm:cxn modelId="{3288DFC5-50CF-4B99-830E-B1DF6785373A}" type="presParOf" srcId="{14D4717C-24B0-4717-9F68-55C041FF6E8A}" destId="{D6FE7A28-DA25-49BC-8F59-AB6324305E66}" srcOrd="14" destOrd="0" presId="urn:microsoft.com/office/officeart/2016/7/layout/RepeatingBendingProcessNew"/>
    <dgm:cxn modelId="{118E75AE-01E6-4A67-9B09-0EFE5FBEDDD3}" type="presParOf" srcId="{14D4717C-24B0-4717-9F68-55C041FF6E8A}" destId="{55918350-364B-4C32-883D-6F4428DB9EDF}" srcOrd="15" destOrd="0" presId="urn:microsoft.com/office/officeart/2016/7/layout/RepeatingBendingProcessNew"/>
    <dgm:cxn modelId="{64302744-5BC8-4C2D-A5F6-2A8B1260830E}" type="presParOf" srcId="{55918350-364B-4C32-883D-6F4428DB9EDF}" destId="{05655E45-9E85-45DE-836D-BEA456877EFD}" srcOrd="0" destOrd="0" presId="urn:microsoft.com/office/officeart/2016/7/layout/RepeatingBendingProcessNew"/>
    <dgm:cxn modelId="{BE82B9A9-AC25-4C91-8C52-D4C17AB358AE}" type="presParOf" srcId="{14D4717C-24B0-4717-9F68-55C041FF6E8A}" destId="{31F8A0EF-EB4D-4848-803E-D78154CE96A3}" srcOrd="16" destOrd="0" presId="urn:microsoft.com/office/officeart/2016/7/layout/RepeatingBendingProcessNew"/>
    <dgm:cxn modelId="{7583360C-525F-44A5-A9F6-27059EA49C50}" type="presParOf" srcId="{14D4717C-24B0-4717-9F68-55C041FF6E8A}" destId="{17D385ED-F653-4511-B2A1-D6D667067A08}" srcOrd="17" destOrd="0" presId="urn:microsoft.com/office/officeart/2016/7/layout/RepeatingBendingProcessNew"/>
    <dgm:cxn modelId="{871E1E8F-B4D5-4322-8E6A-A87058B3D546}" type="presParOf" srcId="{17D385ED-F653-4511-B2A1-D6D667067A08}" destId="{028FFCDD-B831-4BED-9B06-F530D391583A}" srcOrd="0" destOrd="0" presId="urn:microsoft.com/office/officeart/2016/7/layout/RepeatingBendingProcessNew"/>
    <dgm:cxn modelId="{662B0D5B-18CD-4607-AF69-CE3EB24E9EF8}" type="presParOf" srcId="{14D4717C-24B0-4717-9F68-55C041FF6E8A}" destId="{B02E4126-954E-439D-BCC3-278F0CB3A37A}" srcOrd="18" destOrd="0" presId="urn:microsoft.com/office/officeart/2016/7/layout/RepeatingBendingProcessNew"/>
    <dgm:cxn modelId="{C5407E6F-A045-4766-BE35-3AEA89EB6284}" type="presParOf" srcId="{14D4717C-24B0-4717-9F68-55C041FF6E8A}" destId="{18FEC1C9-AA01-4610-9388-91F69DE3193C}" srcOrd="19" destOrd="0" presId="urn:microsoft.com/office/officeart/2016/7/layout/RepeatingBendingProcessNew"/>
    <dgm:cxn modelId="{68A71770-B2EC-4FCB-A722-A3A96A4830D8}" type="presParOf" srcId="{18FEC1C9-AA01-4610-9388-91F69DE3193C}" destId="{18A3DFAB-069C-4764-A2C2-3723AA15DE39}" srcOrd="0" destOrd="0" presId="urn:microsoft.com/office/officeart/2016/7/layout/RepeatingBendingProcessNew"/>
    <dgm:cxn modelId="{93CAB27B-C0FA-43E5-9DC3-D616CA09143A}" type="presParOf" srcId="{14D4717C-24B0-4717-9F68-55C041FF6E8A}" destId="{628DF0C0-078B-469A-9F8A-4B5B8C45B4CE}" srcOrd="2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BD58D-C935-44A7-B823-C35C47CF3202}">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Termination of the Agreement</a:t>
          </a:r>
        </a:p>
      </dsp:txBody>
      <dsp:txXfrm>
        <a:off x="27017" y="27017"/>
        <a:ext cx="7668958" cy="868383"/>
      </dsp:txXfrm>
    </dsp:sp>
    <dsp:sp modelId="{1CAE9E3E-BDFC-4C5D-9BDC-4399BA575FA8}">
      <dsp:nvSpPr>
        <dsp:cNvPr id="0" name=""/>
        <dsp:cNvSpPr/>
      </dsp:nvSpPr>
      <dsp:spPr>
        <a:xfrm>
          <a:off x="732164" y="1090129"/>
          <a:ext cx="8742263" cy="922417"/>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New and Continuous Customers / Significant Benefit</a:t>
          </a:r>
        </a:p>
      </dsp:txBody>
      <dsp:txXfrm>
        <a:off x="759181" y="1117146"/>
        <a:ext cx="7356493" cy="868383"/>
      </dsp:txXfrm>
    </dsp:sp>
    <dsp:sp modelId="{A83F842B-1433-45B2-9C14-A5F46E90E771}">
      <dsp:nvSpPr>
        <dsp:cNvPr id="0" name=""/>
        <dsp:cNvSpPr/>
      </dsp:nvSpPr>
      <dsp:spPr>
        <a:xfrm>
          <a:off x="1453401" y="2180258"/>
          <a:ext cx="8742263" cy="922417"/>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Agent Suffering a Loss of Commission</a:t>
          </a:r>
        </a:p>
      </dsp:txBody>
      <dsp:txXfrm>
        <a:off x="1480418" y="2207275"/>
        <a:ext cx="7367421" cy="868383"/>
      </dsp:txXfrm>
    </dsp:sp>
    <dsp:sp modelId="{85D7E4D6-2944-481C-993A-172194EE7A1F}">
      <dsp:nvSpPr>
        <dsp:cNvPr id="0" name=""/>
        <dsp:cNvSpPr/>
      </dsp:nvSpPr>
      <dsp:spPr>
        <a:xfrm>
          <a:off x="2185565" y="3270387"/>
          <a:ext cx="8742263" cy="922417"/>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Fairness of the Compensation Payment</a:t>
          </a:r>
        </a:p>
      </dsp:txBody>
      <dsp:txXfrm>
        <a:off x="2212582" y="3297404"/>
        <a:ext cx="7356493" cy="868383"/>
      </dsp:txXfrm>
    </dsp:sp>
    <dsp:sp modelId="{DB5B923B-41C4-4872-AB2E-A69E4B6FB8F5}">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E66C9146-4AE6-4ECA-88C4-A0D7AD4E1CD3}">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8E1E414B-4C1F-4A28-BE4B-286B3059A89A}">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772E7-2D32-4083-8D74-6F0D9890E5C8}">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0A80008D-9D5E-4889-AC2E-967B603D320C}">
      <dsp:nvSpPr>
        <dsp:cNvPr id="0" name=""/>
        <dsp:cNvSpPr/>
      </dsp:nvSpPr>
      <dsp:spPr>
        <a:xfrm>
          <a:off x="748607" y="2795"/>
          <a:ext cx="1922896" cy="11537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1-Reasons for termination.</a:t>
          </a:r>
        </a:p>
      </dsp:txBody>
      <dsp:txXfrm>
        <a:off x="748607" y="2795"/>
        <a:ext cx="1922896" cy="1153737"/>
      </dsp:txXfrm>
    </dsp:sp>
    <dsp:sp modelId="{4FC2E5F0-B023-4D23-9F42-8205DD26EF52}">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12700" cap="flat" cmpd="sng" algn="ctr">
          <a:solidFill>
            <a:schemeClr val="accent2">
              <a:hueOff val="715957"/>
              <a:satOff val="-2055"/>
              <a:lumOff val="-32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B8A23D17-6DF7-49CC-8A1D-3CB72E5191EA}">
      <dsp:nvSpPr>
        <dsp:cNvPr id="0" name=""/>
        <dsp:cNvSpPr/>
      </dsp:nvSpPr>
      <dsp:spPr>
        <a:xfrm>
          <a:off x="3113770" y="2795"/>
          <a:ext cx="1922896" cy="1153737"/>
        </a:xfrm>
        <a:prstGeom prst="rect">
          <a:avLst/>
        </a:prstGeom>
        <a:gradFill rotWithShape="0">
          <a:gsLst>
            <a:gs pos="0">
              <a:schemeClr val="accent2">
                <a:hueOff val="644361"/>
                <a:satOff val="-1849"/>
                <a:lumOff val="-2961"/>
                <a:alphaOff val="0"/>
                <a:satMod val="103000"/>
                <a:lumMod val="102000"/>
                <a:tint val="94000"/>
              </a:schemeClr>
            </a:gs>
            <a:gs pos="50000">
              <a:schemeClr val="accent2">
                <a:hueOff val="644361"/>
                <a:satOff val="-1849"/>
                <a:lumOff val="-2961"/>
                <a:alphaOff val="0"/>
                <a:satMod val="110000"/>
                <a:lumMod val="100000"/>
                <a:shade val="100000"/>
              </a:schemeClr>
            </a:gs>
            <a:gs pos="100000">
              <a:schemeClr val="accent2">
                <a:hueOff val="644361"/>
                <a:satOff val="-1849"/>
                <a:lumOff val="-2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2-Consequences of the termination of the contract.</a:t>
          </a:r>
        </a:p>
      </dsp:txBody>
      <dsp:txXfrm>
        <a:off x="3113770" y="2795"/>
        <a:ext cx="1922896" cy="1153737"/>
      </dsp:txXfrm>
    </dsp:sp>
    <dsp:sp modelId="{E81F8F4E-D666-47EA-9D21-A892E692EF9C}">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12700" cap="flat" cmpd="sng" algn="ctr">
          <a:solidFill>
            <a:schemeClr val="accent2">
              <a:hueOff val="1431914"/>
              <a:satOff val="-4110"/>
              <a:lumOff val="-658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A1FA5681-B41B-492E-BCCD-607BE3C50290}">
      <dsp:nvSpPr>
        <dsp:cNvPr id="0" name=""/>
        <dsp:cNvSpPr/>
      </dsp:nvSpPr>
      <dsp:spPr>
        <a:xfrm>
          <a:off x="5478933" y="2795"/>
          <a:ext cx="1922896" cy="1153737"/>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2.1. Impact on existing orders.</a:t>
          </a:r>
        </a:p>
      </dsp:txBody>
      <dsp:txXfrm>
        <a:off x="5478933" y="2795"/>
        <a:ext cx="1922896" cy="1153737"/>
      </dsp:txXfrm>
    </dsp:sp>
    <dsp:sp modelId="{2980873E-B5B5-46F4-9FF6-E577FA68591B}">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66C37AE1-D474-45C0-B637-0B19FBAE3A7C}">
      <dsp:nvSpPr>
        <dsp:cNvPr id="0" name=""/>
        <dsp:cNvSpPr/>
      </dsp:nvSpPr>
      <dsp:spPr>
        <a:xfrm>
          <a:off x="7844095" y="2795"/>
          <a:ext cx="1922896" cy="1153737"/>
        </a:xfrm>
        <a:prstGeom prst="rect">
          <a:avLst/>
        </a:prstGeom>
        <a:gradFill rotWithShape="0">
          <a:gsLst>
            <a:gs pos="0">
              <a:schemeClr val="accent2">
                <a:hueOff val="1933084"/>
                <a:satOff val="-5548"/>
                <a:lumOff val="-8883"/>
                <a:alphaOff val="0"/>
                <a:satMod val="103000"/>
                <a:lumMod val="102000"/>
                <a:tint val="94000"/>
              </a:schemeClr>
            </a:gs>
            <a:gs pos="50000">
              <a:schemeClr val="accent2">
                <a:hueOff val="1933084"/>
                <a:satOff val="-5548"/>
                <a:lumOff val="-8883"/>
                <a:alphaOff val="0"/>
                <a:satMod val="110000"/>
                <a:lumMod val="100000"/>
                <a:shade val="100000"/>
              </a:schemeClr>
            </a:gs>
            <a:gs pos="100000">
              <a:schemeClr val="accent2">
                <a:hueOff val="1933084"/>
                <a:satOff val="-5548"/>
                <a:lumOff val="-8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2.2. Return of support materials and stocks.</a:t>
          </a:r>
        </a:p>
      </dsp:txBody>
      <dsp:txXfrm>
        <a:off x="7844095" y="2795"/>
        <a:ext cx="1922896" cy="1153737"/>
      </dsp:txXfrm>
    </dsp:sp>
    <dsp:sp modelId="{9C0B2B8C-EB38-4E13-A2C1-D5CAEEA1BE92}">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12700" cap="flat" cmpd="sng" algn="ctr">
          <a:solidFill>
            <a:schemeClr val="accent2">
              <a:hueOff val="2863828"/>
              <a:satOff val="-8219"/>
              <a:lumOff val="-131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7D32BD23-C9F9-455A-AA91-6B5106E5E0DD}">
      <dsp:nvSpPr>
        <dsp:cNvPr id="0" name=""/>
        <dsp:cNvSpPr/>
      </dsp:nvSpPr>
      <dsp:spPr>
        <a:xfrm>
          <a:off x="748607" y="1598800"/>
          <a:ext cx="1922896" cy="1153737"/>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2.3. Compensation in case of justified termination.</a:t>
          </a:r>
        </a:p>
      </dsp:txBody>
      <dsp:txXfrm>
        <a:off x="748607" y="1598800"/>
        <a:ext cx="1922896" cy="1153737"/>
      </dsp:txXfrm>
    </dsp:sp>
    <dsp:sp modelId="{8CA13B84-89F8-4C52-B52C-E5D0EC57B90A}">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12700" cap="flat" cmpd="sng" algn="ctr">
          <a:solidFill>
            <a:schemeClr val="accent2">
              <a:hueOff val="3579786"/>
              <a:satOff val="-10274"/>
              <a:lumOff val="-164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A3C737D3-A3C6-4279-8BE8-0AE805DA8A3D}">
      <dsp:nvSpPr>
        <dsp:cNvPr id="0" name=""/>
        <dsp:cNvSpPr/>
      </dsp:nvSpPr>
      <dsp:spPr>
        <a:xfrm>
          <a:off x="3113770" y="1598800"/>
          <a:ext cx="1922896" cy="1153737"/>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2.4. Right to equalization.</a:t>
          </a:r>
        </a:p>
      </dsp:txBody>
      <dsp:txXfrm>
        <a:off x="3113770" y="1598800"/>
        <a:ext cx="1922896" cy="1153737"/>
      </dsp:txXfrm>
    </dsp:sp>
    <dsp:sp modelId="{2D96950D-A81B-4287-B176-2B464BA48C6D}">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12700" cap="flat" cmpd="sng" algn="ctr">
          <a:solidFill>
            <a:schemeClr val="accent2">
              <a:hueOff val="4295743"/>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8459AB02-C9E8-4844-BAA9-1E3AF6C53CAA}">
      <dsp:nvSpPr>
        <dsp:cNvPr id="0" name=""/>
        <dsp:cNvSpPr/>
      </dsp:nvSpPr>
      <dsp:spPr>
        <a:xfrm>
          <a:off x="5478933" y="1598800"/>
          <a:ext cx="1922896" cy="1153737"/>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2.4.1. Integration of the sole distributor with the producer's organization.</a:t>
          </a:r>
        </a:p>
      </dsp:txBody>
      <dsp:txXfrm>
        <a:off x="5478933" y="1598800"/>
        <a:ext cx="1922896" cy="1153737"/>
      </dsp:txXfrm>
    </dsp:sp>
    <dsp:sp modelId="{55918350-364B-4C32-883D-6F4428DB9EDF}">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2">
              <a:hueOff val="5011700"/>
              <a:satOff val="-14383"/>
              <a:lumOff val="-23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D6FE7A28-DA25-49BC-8F59-AB6324305E66}">
      <dsp:nvSpPr>
        <dsp:cNvPr id="0" name=""/>
        <dsp:cNvSpPr/>
      </dsp:nvSpPr>
      <dsp:spPr>
        <a:xfrm>
          <a:off x="7844095" y="1598800"/>
          <a:ext cx="1922896" cy="1153737"/>
        </a:xfrm>
        <a:prstGeom prst="rect">
          <a:avLst/>
        </a:prstGeom>
        <a:gradFill rotWithShape="0">
          <a:gsLst>
            <a:gs pos="0">
              <a:schemeClr val="accent2">
                <a:hueOff val="4510529"/>
                <a:satOff val="-12945"/>
                <a:lumOff val="-20726"/>
                <a:alphaOff val="0"/>
                <a:satMod val="103000"/>
                <a:lumMod val="102000"/>
                <a:tint val="94000"/>
              </a:schemeClr>
            </a:gs>
            <a:gs pos="50000">
              <a:schemeClr val="accent2">
                <a:hueOff val="4510529"/>
                <a:satOff val="-12945"/>
                <a:lumOff val="-20726"/>
                <a:alphaOff val="0"/>
                <a:satMod val="110000"/>
                <a:lumMod val="100000"/>
                <a:shade val="100000"/>
              </a:schemeClr>
            </a:gs>
            <a:gs pos="100000">
              <a:schemeClr val="accent2">
                <a:hueOff val="4510529"/>
                <a:satOff val="-12945"/>
                <a:lumOff val="-20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2.4.2. Leaving the customer base to the producer after the contract.</a:t>
          </a:r>
        </a:p>
      </dsp:txBody>
      <dsp:txXfrm>
        <a:off x="7844095" y="1598800"/>
        <a:ext cx="1922896" cy="1153737"/>
      </dsp:txXfrm>
    </dsp:sp>
    <dsp:sp modelId="{17D385ED-F653-4511-B2A1-D6D667067A08}">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12700" cap="flat" cmpd="sng" algn="ctr">
          <a:solidFill>
            <a:schemeClr val="accent2">
              <a:hueOff val="5727657"/>
              <a:satOff val="-16438"/>
              <a:lumOff val="-2631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3769461"/>
        <a:ext cx="22113" cy="4422"/>
      </dsp:txXfrm>
    </dsp:sp>
    <dsp:sp modelId="{31F8A0EF-EB4D-4848-803E-D78154CE96A3}">
      <dsp:nvSpPr>
        <dsp:cNvPr id="0" name=""/>
        <dsp:cNvSpPr/>
      </dsp:nvSpPr>
      <dsp:spPr>
        <a:xfrm>
          <a:off x="748607" y="3194804"/>
          <a:ext cx="1922896" cy="1153737"/>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2.4.3. The producer continuing to derive significant benefits from the                      customer base created.</a:t>
          </a:r>
        </a:p>
      </dsp:txBody>
      <dsp:txXfrm>
        <a:off x="748607" y="3194804"/>
        <a:ext cx="1922896" cy="1153737"/>
      </dsp:txXfrm>
    </dsp:sp>
    <dsp:sp modelId="{18FEC1C9-AA01-4610-9388-91F69DE3193C}">
      <dsp:nvSpPr>
        <dsp:cNvPr id="0" name=""/>
        <dsp:cNvSpPr/>
      </dsp:nvSpPr>
      <dsp:spPr>
        <a:xfrm>
          <a:off x="5034866" y="3725953"/>
          <a:ext cx="411666" cy="91440"/>
        </a:xfrm>
        <a:custGeom>
          <a:avLst/>
          <a:gdLst/>
          <a:ahLst/>
          <a:cxnLst/>
          <a:rect l="0" t="0" r="0" b="0"/>
          <a:pathLst>
            <a:path>
              <a:moveTo>
                <a:pt x="0" y="45720"/>
              </a:moveTo>
              <a:lnTo>
                <a:pt x="411666"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3769461"/>
        <a:ext cx="22113" cy="4422"/>
      </dsp:txXfrm>
    </dsp:sp>
    <dsp:sp modelId="{B02E4126-954E-439D-BCC3-278F0CB3A37A}">
      <dsp:nvSpPr>
        <dsp:cNvPr id="0" name=""/>
        <dsp:cNvSpPr/>
      </dsp:nvSpPr>
      <dsp:spPr>
        <a:xfrm>
          <a:off x="3113770" y="3194804"/>
          <a:ext cx="1922896" cy="1153737"/>
        </a:xfrm>
        <a:prstGeom prst="rect">
          <a:avLst/>
        </a:prstGeom>
        <a:gradFill rotWithShape="0">
          <a:gsLst>
            <a:gs pos="0">
              <a:schemeClr val="accent2">
                <a:hueOff val="5799252"/>
                <a:satOff val="-16644"/>
                <a:lumOff val="-26648"/>
                <a:alphaOff val="0"/>
                <a:satMod val="103000"/>
                <a:lumMod val="102000"/>
                <a:tint val="94000"/>
              </a:schemeClr>
            </a:gs>
            <a:gs pos="50000">
              <a:schemeClr val="accent2">
                <a:hueOff val="5799252"/>
                <a:satOff val="-16644"/>
                <a:lumOff val="-26648"/>
                <a:alphaOff val="0"/>
                <a:satMod val="110000"/>
                <a:lumMod val="100000"/>
                <a:shade val="100000"/>
              </a:schemeClr>
            </a:gs>
            <a:gs pos="100000">
              <a:schemeClr val="accent2">
                <a:hueOff val="5799252"/>
                <a:satOff val="-16644"/>
                <a:lumOff val="-266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2.4.4. Equity justifying the payment of equalization fee.</a:t>
          </a:r>
        </a:p>
      </dsp:txBody>
      <dsp:txXfrm>
        <a:off x="3113770" y="3194804"/>
        <a:ext cx="1922896" cy="1153737"/>
      </dsp:txXfrm>
    </dsp:sp>
    <dsp:sp modelId="{628DF0C0-078B-469A-9F8A-4B5B8C45B4CE}">
      <dsp:nvSpPr>
        <dsp:cNvPr id="0" name=""/>
        <dsp:cNvSpPr/>
      </dsp:nvSpPr>
      <dsp:spPr>
        <a:xfrm>
          <a:off x="5478933" y="3194804"/>
          <a:ext cx="1922896" cy="1153737"/>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2.4.5. Post-contractual non-compete obligation of the sole distributor.</a:t>
          </a:r>
        </a:p>
      </dsp:txBody>
      <dsp:txXfrm>
        <a:off x="5478933" y="3194804"/>
        <a:ext cx="1922896" cy="11537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E108C-B2C3-F025-4D75-3469DC527B2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a:t>COMMERCIAL ENTERPRISE LAW </a:t>
            </a:r>
          </a:p>
          <a:p>
            <a:endParaRPr lang="en-US" sz="4200"/>
          </a:p>
          <a:p>
            <a:r>
              <a:rPr lang="en-US" sz="4200"/>
              <a:t>MERCHANT ASSISTANTS </a:t>
            </a:r>
          </a:p>
        </p:txBody>
      </p:sp>
      <p:sp>
        <p:nvSpPr>
          <p:cNvPr id="3" name="Content Placeholder 2">
            <a:extLst>
              <a:ext uri="{FF2B5EF4-FFF2-40B4-BE49-F238E27FC236}">
                <a16:creationId xmlns:a16="http://schemas.microsoft.com/office/drawing/2014/main" id="{E8D6A126-7F32-79F6-4815-7672ED8E5FCF}"/>
              </a:ext>
            </a:extLst>
          </p:cNvPr>
          <p:cNvSpPr>
            <a:spLocks noGrp="1"/>
          </p:cNvSpPr>
          <p:nvPr>
            <p:ph idx="1"/>
          </p:nvPr>
        </p:nvSpPr>
        <p:spPr>
          <a:xfrm>
            <a:off x="890339" y="4952309"/>
            <a:ext cx="4093447" cy="1256467"/>
          </a:xfrm>
        </p:spPr>
        <p:txBody>
          <a:bodyPr vert="horz" lIns="91440" tIns="45720" rIns="91440" bIns="45720" rtlCol="0">
            <a:normAutofit/>
          </a:bodyPr>
          <a:lstStyle/>
          <a:p>
            <a:pPr marL="0" indent="0">
              <a:buNone/>
            </a:pPr>
            <a:r>
              <a:rPr lang="en-US" sz="2400"/>
              <a:t>Dr. Öğr. Üyesi Fatih Serbest </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EA5DD2-40C3-14C1-ECB0-B7A00EB830ED}"/>
              </a:ext>
            </a:extLst>
          </p:cNvPr>
          <p:cNvPicPr>
            <a:picLocks noChangeAspect="1"/>
          </p:cNvPicPr>
          <p:nvPr/>
        </p:nvPicPr>
        <p:blipFill rotWithShape="1">
          <a:blip r:embed="rId2"/>
          <a:srcRect l="16218" r="168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1721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together&#10;&#10;Description automatically generated">
            <a:extLst>
              <a:ext uri="{FF2B5EF4-FFF2-40B4-BE49-F238E27FC236}">
                <a16:creationId xmlns:a16="http://schemas.microsoft.com/office/drawing/2014/main" id="{65448CFE-E455-6613-0FF6-1766ED4E50B4}"/>
              </a:ext>
            </a:extLst>
          </p:cNvPr>
          <p:cNvPicPr>
            <a:picLocks noChangeAspect="1"/>
          </p:cNvPicPr>
          <p:nvPr/>
        </p:nvPicPr>
        <p:blipFill rotWithShape="1">
          <a:blip r:embed="rId2"/>
          <a:srcRect l="9806" t="6971" r="2610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371094" y="1161288"/>
            <a:ext cx="3438144" cy="1124712"/>
          </a:xfrm>
        </p:spPr>
        <p:txBody>
          <a:bodyPr anchor="b">
            <a:normAutofit/>
          </a:bodyPr>
          <a:lstStyle/>
          <a:p>
            <a:r>
              <a:rPr lang="en-US" sz="2800"/>
              <a:t>AGENCY</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a:ea typeface="+mn-lt"/>
                <a:cs typeface="+mn-lt"/>
              </a:rPr>
              <a:t>IV – Incompetence</a:t>
            </a:r>
            <a:endParaRPr lang="en-US" sz="1700"/>
          </a:p>
          <a:p>
            <a:endParaRPr lang="en-US" sz="1700"/>
          </a:p>
          <a:p>
            <a:r>
              <a:rPr lang="en-US" sz="1700">
                <a:ea typeface="+mn-lt"/>
                <a:cs typeface="+mn-lt"/>
              </a:rPr>
              <a:t>ARTICLE 108-(1) If the agent makes a contract on behalf of his client without his authority or by exceeding the limits of his authority, his client can give permission as soon as he gets the news; If not, the agency will be responsible for the contract itself.</a:t>
            </a:r>
            <a:endParaRPr lang="en-US" sz="1700"/>
          </a:p>
        </p:txBody>
      </p:sp>
    </p:spTree>
    <p:extLst>
      <p:ext uri="{BB962C8B-B14F-4D97-AF65-F5344CB8AC3E}">
        <p14:creationId xmlns:p14="http://schemas.microsoft.com/office/powerpoint/2010/main" val="277891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838200" y="365125"/>
            <a:ext cx="10515600" cy="462922"/>
          </a:xfrm>
        </p:spPr>
        <p:txBody>
          <a:bodyPr>
            <a:normAutofit fontScale="90000"/>
          </a:bodyPr>
          <a:lstStyle/>
          <a:p>
            <a:r>
              <a:rPr lang="en-US" dirty="0">
                <a:ea typeface="+mj-lt"/>
                <a:cs typeface="+mj-lt"/>
              </a:rPr>
              <a:t>The Agent's Liabilities </a:t>
            </a:r>
            <a:endParaRPr lang="en-US" dirty="0"/>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838200" y="1078002"/>
            <a:ext cx="10515600" cy="5098961"/>
          </a:xfrm>
        </p:spPr>
        <p:txBody>
          <a:bodyPr vert="horz" lIns="91440" tIns="45720" rIns="91440" bIns="45720" rtlCol="0" anchor="t">
            <a:normAutofit fontScale="85000" lnSpcReduction="20000"/>
          </a:bodyPr>
          <a:lstStyle/>
          <a:p>
            <a:pPr marL="0" indent="0">
              <a:buNone/>
            </a:pPr>
            <a:r>
              <a:rPr lang="en-US" b="1" dirty="0"/>
              <a:t>1</a:t>
            </a:r>
            <a:r>
              <a:rPr lang="en-US" dirty="0"/>
              <a:t>- Managing</a:t>
            </a:r>
            <a:r>
              <a:rPr lang="en-US" dirty="0">
                <a:ea typeface="+mn-lt"/>
                <a:cs typeface="+mn-lt"/>
              </a:rPr>
              <a:t> the Principal's Affairs and Protecting Their Interests</a:t>
            </a:r>
            <a:endParaRPr lang="en-US" dirty="0"/>
          </a:p>
          <a:p>
            <a:r>
              <a:rPr lang="en-US">
                <a:ea typeface="+mn-lt"/>
                <a:cs typeface="+mn-lt"/>
              </a:rPr>
              <a:t>a. Standard of Care for the Agent (TK 109)</a:t>
            </a:r>
            <a:endParaRPr lang="en-US"/>
          </a:p>
          <a:p>
            <a:r>
              <a:rPr lang="en-US" dirty="0">
                <a:ea typeface="+mn-lt"/>
                <a:cs typeface="+mn-lt"/>
              </a:rPr>
              <a:t>b. Handling Other Matters / Acting as an Agent for Others</a:t>
            </a:r>
            <a:endParaRPr lang="en-US" dirty="0"/>
          </a:p>
          <a:p>
            <a:r>
              <a:rPr lang="en-US" dirty="0">
                <a:ea typeface="+mn-lt"/>
                <a:cs typeface="+mn-lt"/>
              </a:rPr>
              <a:t>c. Personal Performance / Performance through Assistants / Assignment of the Work</a:t>
            </a:r>
            <a:endParaRPr lang="en-US"/>
          </a:p>
          <a:p>
            <a:r>
              <a:rPr lang="en-US" dirty="0">
                <a:ea typeface="+mn-lt"/>
                <a:cs typeface="+mn-lt"/>
              </a:rPr>
              <a:t>d. Obligation to Keep and Protect / Principle of Fault</a:t>
            </a:r>
            <a:endParaRPr lang="en-US" dirty="0"/>
          </a:p>
          <a:p>
            <a:r>
              <a:rPr lang="en-US" dirty="0">
                <a:ea typeface="+mn-lt"/>
                <a:cs typeface="+mn-lt"/>
              </a:rPr>
              <a:t>e. Duty of Loyalty / Protection of Business Secrets</a:t>
            </a:r>
            <a:endParaRPr lang="en-US" dirty="0"/>
          </a:p>
          <a:p>
            <a:pPr marL="0" indent="0">
              <a:buNone/>
            </a:pPr>
            <a:r>
              <a:rPr lang="en-US" b="1" dirty="0">
                <a:ea typeface="+mn-lt"/>
                <a:cs typeface="+mn-lt"/>
              </a:rPr>
              <a:t>2</a:t>
            </a:r>
            <a:r>
              <a:rPr lang="en-US" dirty="0">
                <a:ea typeface="+mn-lt"/>
                <a:cs typeface="+mn-lt"/>
              </a:rPr>
              <a:t>- Providing Information and Acting in Accordance with Given Instructions</a:t>
            </a:r>
            <a:endParaRPr lang="en-US"/>
          </a:p>
          <a:p>
            <a:r>
              <a:rPr lang="en-US" dirty="0">
                <a:ea typeface="+mn-lt"/>
                <a:cs typeface="+mn-lt"/>
              </a:rPr>
              <a:t>a. Subject and Scope of the Obligation</a:t>
            </a:r>
            <a:endParaRPr lang="en-US" dirty="0"/>
          </a:p>
          <a:p>
            <a:r>
              <a:rPr lang="en-US" dirty="0">
                <a:ea typeface="+mn-lt"/>
                <a:cs typeface="+mn-lt"/>
              </a:rPr>
              <a:t>b. Consultancy and Non-guaranteed Information</a:t>
            </a:r>
            <a:endParaRPr lang="en-US" dirty="0"/>
          </a:p>
          <a:p>
            <a:r>
              <a:rPr lang="en-US" dirty="0">
                <a:ea typeface="+mn-lt"/>
                <a:cs typeface="+mn-lt"/>
              </a:rPr>
              <a:t>c. Receiving Instructions and Acting in Accordance with Them</a:t>
            </a:r>
          </a:p>
          <a:p>
            <a:pPr marL="0" indent="0">
              <a:buNone/>
            </a:pPr>
            <a:r>
              <a:rPr lang="en-US" b="1" dirty="0">
                <a:ea typeface="+mn-lt"/>
                <a:cs typeface="+mn-lt"/>
              </a:rPr>
              <a:t>3</a:t>
            </a:r>
            <a:r>
              <a:rPr lang="en-US" dirty="0">
                <a:ea typeface="+mn-lt"/>
                <a:cs typeface="+mn-lt"/>
              </a:rPr>
              <a:t>- Taking Measures Regarding Damaged, Deteriorated, or Decreasing in Value Goods</a:t>
            </a:r>
            <a:endParaRPr lang="en-US" dirty="0"/>
          </a:p>
          <a:p>
            <a:pPr marL="0" indent="0">
              <a:buNone/>
            </a:pPr>
            <a:r>
              <a:rPr lang="en-US" b="1" dirty="0">
                <a:ea typeface="+mn-lt"/>
                <a:cs typeface="+mn-lt"/>
              </a:rPr>
              <a:t>4</a:t>
            </a:r>
            <a:r>
              <a:rPr lang="en-US" dirty="0">
                <a:ea typeface="+mn-lt"/>
                <a:cs typeface="+mn-lt"/>
              </a:rPr>
              <a:t>- Timely Payment of Money Belonging to the Principal</a:t>
            </a:r>
            <a:endParaRPr lang="en-US"/>
          </a:p>
        </p:txBody>
      </p:sp>
    </p:spTree>
    <p:extLst>
      <p:ext uri="{BB962C8B-B14F-4D97-AF65-F5344CB8AC3E}">
        <p14:creationId xmlns:p14="http://schemas.microsoft.com/office/powerpoint/2010/main" val="418357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838200" y="5692"/>
            <a:ext cx="10515600" cy="664204"/>
          </a:xfrm>
        </p:spPr>
        <p:txBody>
          <a:bodyPr>
            <a:normAutofit fontScale="90000"/>
          </a:bodyPr>
          <a:lstStyle/>
          <a:p>
            <a:r>
              <a:rPr lang="en-US" dirty="0">
                <a:ea typeface="+mj-lt"/>
                <a:cs typeface="+mj-lt"/>
              </a:rPr>
              <a:t>The Agent's Rights </a:t>
            </a:r>
            <a:endParaRPr lang="en-US" dirty="0"/>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838200" y="603550"/>
            <a:ext cx="10515600" cy="5573413"/>
          </a:xfrm>
        </p:spPr>
        <p:txBody>
          <a:bodyPr vert="horz" lIns="91440" tIns="45720" rIns="91440" bIns="45720" rtlCol="0" anchor="t">
            <a:normAutofit fontScale="55000" lnSpcReduction="20000"/>
          </a:bodyPr>
          <a:lstStyle/>
          <a:p>
            <a:endParaRPr lang="en-US"/>
          </a:p>
          <a:p>
            <a:pPr marL="0" indent="0">
              <a:buNone/>
            </a:pPr>
            <a:r>
              <a:rPr lang="en-US" b="1" dirty="0">
                <a:ea typeface="+mn-lt"/>
                <a:cs typeface="+mn-lt"/>
              </a:rPr>
              <a:t>1</a:t>
            </a:r>
            <a:r>
              <a:rPr lang="en-US" dirty="0">
                <a:ea typeface="+mn-lt"/>
                <a:cs typeface="+mn-lt"/>
              </a:rPr>
              <a:t>- Right to Commission</a:t>
            </a:r>
            <a:endParaRPr lang="en-US"/>
          </a:p>
          <a:p>
            <a:r>
              <a:rPr lang="en-US" dirty="0">
                <a:ea typeface="+mn-lt"/>
                <a:cs typeface="+mn-lt"/>
              </a:rPr>
              <a:t>1.1 Legal Nature (TK 113)</a:t>
            </a:r>
            <a:endParaRPr lang="en-US" dirty="0"/>
          </a:p>
          <a:p>
            <a:r>
              <a:rPr lang="en-US" dirty="0">
                <a:ea typeface="+mn-lt"/>
                <a:cs typeface="+mn-lt"/>
              </a:rPr>
              <a:t>1.2 Transactions Entitling to Commission</a:t>
            </a:r>
            <a:endParaRPr lang="en-US" dirty="0"/>
          </a:p>
          <a:p>
            <a:r>
              <a:rPr lang="en-US" dirty="0">
                <a:ea typeface="+mn-lt"/>
                <a:cs typeface="+mn-lt"/>
              </a:rPr>
              <a:t>1.2.1 Commission due to success and contribution</a:t>
            </a:r>
            <a:endParaRPr lang="en-US" dirty="0"/>
          </a:p>
          <a:p>
            <a:r>
              <a:rPr lang="en-US" dirty="0">
                <a:ea typeface="+mn-lt"/>
                <a:cs typeface="+mn-lt"/>
              </a:rPr>
              <a:t>1.2.2 Commission due to exclusivity</a:t>
            </a:r>
            <a:endParaRPr lang="en-US" dirty="0"/>
          </a:p>
          <a:p>
            <a:r>
              <a:rPr lang="en-US" dirty="0">
                <a:ea typeface="+mn-lt"/>
                <a:cs typeface="+mn-lt"/>
              </a:rPr>
              <a:t>1.2.3 Right to commission for contracts concluded after the end of the agency relationship</a:t>
            </a:r>
            <a:endParaRPr lang="en-US" dirty="0"/>
          </a:p>
          <a:p>
            <a:r>
              <a:rPr lang="en-US" dirty="0">
                <a:ea typeface="+mn-lt"/>
                <a:cs typeface="+mn-lt"/>
              </a:rPr>
              <a:t>1.3 Time of Entitlement to Commission</a:t>
            </a:r>
            <a:endParaRPr lang="en-US" dirty="0"/>
          </a:p>
          <a:p>
            <a:r>
              <a:rPr lang="en-US" dirty="0">
                <a:ea typeface="+mn-lt"/>
                <a:cs typeface="+mn-lt"/>
              </a:rPr>
              <a:t>1.3.1 Rule: The commission is earned when the contract is definitively and legally concluded, and the time of earning the commission is tied to the moment and extent of the performance of one of the parties to the contract.</a:t>
            </a:r>
            <a:endParaRPr lang="en-US" dirty="0"/>
          </a:p>
          <a:p>
            <a:r>
              <a:rPr lang="en-US" dirty="0">
                <a:ea typeface="+mn-lt"/>
                <a:cs typeface="+mn-lt"/>
              </a:rPr>
              <a:t>1.3.2. Performance by the Principal 3. Performance by the Customer 4. Time / Nature of Performance 5. Partial Performance 6. Performance by Another</a:t>
            </a:r>
            <a:endParaRPr lang="en-US" dirty="0"/>
          </a:p>
          <a:p>
            <a:r>
              <a:rPr lang="en-US" dirty="0">
                <a:ea typeface="+mn-lt"/>
                <a:cs typeface="+mn-lt"/>
              </a:rPr>
              <a:t>1.4 Reduction of Commission Right (TK 114)</a:t>
            </a:r>
            <a:endParaRPr lang="en-US" dirty="0"/>
          </a:p>
          <a:p>
            <a:r>
              <a:rPr lang="en-US" dirty="0">
                <a:ea typeface="+mn-lt"/>
                <a:cs typeface="+mn-lt"/>
              </a:rPr>
              <a:t>1.5 Amount of Commission</a:t>
            </a:r>
            <a:endParaRPr lang="en-US" dirty="0"/>
          </a:p>
          <a:p>
            <a:r>
              <a:rPr lang="en-US" dirty="0">
                <a:ea typeface="+mn-lt"/>
                <a:cs typeface="+mn-lt"/>
              </a:rPr>
              <a:t>1.6 Time of Payment of Commission / Maturity (3 months)</a:t>
            </a:r>
            <a:endParaRPr lang="en-US" dirty="0"/>
          </a:p>
          <a:p>
            <a:pPr marL="0" indent="0">
              <a:buNone/>
            </a:pPr>
            <a:r>
              <a:rPr lang="en-US" b="1" dirty="0">
                <a:ea typeface="+mn-lt"/>
                <a:cs typeface="+mn-lt"/>
              </a:rPr>
              <a:t>2</a:t>
            </a:r>
            <a:r>
              <a:rPr lang="en-US" dirty="0">
                <a:ea typeface="+mn-lt"/>
                <a:cs typeface="+mn-lt"/>
              </a:rPr>
              <a:t>- Right to Collection and Guarantee Commission</a:t>
            </a:r>
            <a:endParaRPr lang="en-US" dirty="0"/>
          </a:p>
          <a:p>
            <a:pPr marL="0" indent="0">
              <a:buNone/>
            </a:pPr>
            <a:r>
              <a:rPr lang="en-US" b="1" dirty="0">
                <a:ea typeface="+mn-lt"/>
                <a:cs typeface="+mn-lt"/>
              </a:rPr>
              <a:t>3</a:t>
            </a:r>
            <a:r>
              <a:rPr lang="en-US" dirty="0">
                <a:ea typeface="+mn-lt"/>
                <a:cs typeface="+mn-lt"/>
              </a:rPr>
              <a:t>- Right to Claim Extraordinary Expenses and Interest</a:t>
            </a:r>
            <a:endParaRPr lang="en-US"/>
          </a:p>
          <a:p>
            <a:pPr marL="0" indent="0">
              <a:buNone/>
            </a:pPr>
            <a:r>
              <a:rPr lang="en-US" b="1" dirty="0">
                <a:ea typeface="+mn-lt"/>
                <a:cs typeface="+mn-lt"/>
              </a:rPr>
              <a:t>4</a:t>
            </a:r>
            <a:r>
              <a:rPr lang="en-US" dirty="0">
                <a:ea typeface="+mn-lt"/>
                <a:cs typeface="+mn-lt"/>
              </a:rPr>
              <a:t>- Right to a Lien</a:t>
            </a:r>
            <a:endParaRPr lang="en-US"/>
          </a:p>
        </p:txBody>
      </p:sp>
    </p:spTree>
    <p:extLst>
      <p:ext uri="{BB962C8B-B14F-4D97-AF65-F5344CB8AC3E}">
        <p14:creationId xmlns:p14="http://schemas.microsoft.com/office/powerpoint/2010/main" val="37702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838200" y="365125"/>
            <a:ext cx="10515600" cy="103488"/>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838200" y="747324"/>
            <a:ext cx="10515600" cy="5429639"/>
          </a:xfrm>
        </p:spPr>
        <p:txBody>
          <a:bodyPr vert="horz" lIns="91440" tIns="45720" rIns="91440" bIns="45720" rtlCol="0" anchor="t">
            <a:normAutofit fontScale="85000" lnSpcReduction="20000"/>
          </a:bodyPr>
          <a:lstStyle/>
          <a:p>
            <a:pPr marL="0" indent="0">
              <a:buNone/>
            </a:pPr>
            <a:r>
              <a:rPr lang="en-US" dirty="0">
                <a:ea typeface="+mn-lt"/>
                <a:cs typeface="+mn-lt"/>
              </a:rPr>
              <a:t>The Principal's Obligations</a:t>
            </a:r>
            <a:endParaRPr lang="en-US" dirty="0"/>
          </a:p>
          <a:p>
            <a:pPr marL="0" indent="0">
              <a:buNone/>
            </a:pPr>
            <a:r>
              <a:rPr lang="en-US" dirty="0">
                <a:ea typeface="+mn-lt"/>
                <a:cs typeface="+mn-lt"/>
              </a:rPr>
              <a:t>Termination of the Agency Agreement</a:t>
            </a:r>
            <a:endParaRPr lang="en-US" dirty="0"/>
          </a:p>
          <a:p>
            <a:pPr marL="0" indent="0">
              <a:buNone/>
            </a:pPr>
            <a:r>
              <a:rPr lang="en-US" dirty="0">
                <a:ea typeface="+mn-lt"/>
                <a:cs typeface="+mn-lt"/>
              </a:rPr>
              <a:t>1- Reasons</a:t>
            </a:r>
            <a:endParaRPr lang="en-US" dirty="0"/>
          </a:p>
          <a:p>
            <a:r>
              <a:rPr lang="en-US" dirty="0">
                <a:ea typeface="+mn-lt"/>
                <a:cs typeface="+mn-lt"/>
              </a:rPr>
              <a:t>1.1 Expiry of the Term</a:t>
            </a:r>
            <a:endParaRPr lang="en-US" dirty="0"/>
          </a:p>
          <a:p>
            <a:r>
              <a:rPr lang="en-US" dirty="0">
                <a:ea typeface="+mn-lt"/>
                <a:cs typeface="+mn-lt"/>
              </a:rPr>
              <a:t>1.2 Termination of the Agency Agreement</a:t>
            </a:r>
            <a:endParaRPr lang="en-US" dirty="0"/>
          </a:p>
          <a:p>
            <a:pPr marL="0" indent="0">
              <a:buNone/>
            </a:pPr>
            <a:r>
              <a:rPr lang="en-US" dirty="0">
                <a:ea typeface="+mn-lt"/>
                <a:cs typeface="+mn-lt"/>
              </a:rPr>
              <a:t>    a -Ordinary Termination  </a:t>
            </a:r>
          </a:p>
          <a:p>
            <a:pPr marL="0" indent="0">
              <a:buNone/>
            </a:pPr>
            <a:r>
              <a:rPr lang="en-US" dirty="0">
                <a:ea typeface="+mn-lt"/>
                <a:cs typeface="+mn-lt"/>
              </a:rPr>
              <a:t>    b -Extraordinary Termination (Termination for just cause)</a:t>
            </a:r>
            <a:endParaRPr lang="en-US"/>
          </a:p>
          <a:p>
            <a:pPr marL="0" indent="0">
              <a:buNone/>
            </a:pPr>
            <a:r>
              <a:rPr lang="en-US" dirty="0">
                <a:ea typeface="+mn-lt"/>
                <a:cs typeface="+mn-lt"/>
              </a:rPr>
              <a:t>    c -Automatic Termination of the Contract (For reasons provided in CC)</a:t>
            </a:r>
            <a:endParaRPr lang="en-US" dirty="0"/>
          </a:p>
          <a:p>
            <a:pPr marL="0" indent="0">
              <a:buNone/>
            </a:pPr>
            <a:r>
              <a:rPr lang="en-US" dirty="0">
                <a:ea typeface="+mn-lt"/>
                <a:cs typeface="+mn-lt"/>
              </a:rPr>
              <a:t>    d -Other Reasons for Termination</a:t>
            </a:r>
            <a:endParaRPr lang="en-US" dirty="0"/>
          </a:p>
          <a:p>
            <a:pPr marL="0" indent="0">
              <a:buNone/>
            </a:pPr>
            <a:r>
              <a:rPr lang="en-US" dirty="0">
                <a:ea typeface="+mn-lt"/>
                <a:cs typeface="+mn-lt"/>
              </a:rPr>
              <a:t>2- Legal / Financial Consequences of the Termination of the Agency Agreement</a:t>
            </a:r>
            <a:endParaRPr lang="en-US" dirty="0"/>
          </a:p>
          <a:p>
            <a:r>
              <a:rPr lang="en-US" dirty="0">
                <a:ea typeface="+mn-lt"/>
                <a:cs typeface="+mn-lt"/>
              </a:rPr>
              <a:t>a Compensation under the Turkish Commercial Code</a:t>
            </a:r>
            <a:endParaRPr lang="en-US" dirty="0"/>
          </a:p>
          <a:p>
            <a:r>
              <a:rPr lang="en-US" dirty="0">
                <a:ea typeface="+mn-lt"/>
                <a:cs typeface="+mn-lt"/>
              </a:rPr>
              <a:t>b Compensation under General Provisions</a:t>
            </a:r>
            <a:endParaRPr lang="en-US" dirty="0"/>
          </a:p>
          <a:p>
            <a:r>
              <a:rPr lang="en-US" dirty="0">
                <a:ea typeface="+mn-lt"/>
                <a:cs typeface="+mn-lt"/>
              </a:rPr>
              <a:t>c Request for Equalization (Customer Base / Portfolio Compensation)</a:t>
            </a:r>
            <a:endParaRPr lang="en-US" dirty="0"/>
          </a:p>
        </p:txBody>
      </p:sp>
    </p:spTree>
    <p:extLst>
      <p:ext uri="{BB962C8B-B14F-4D97-AF65-F5344CB8AC3E}">
        <p14:creationId xmlns:p14="http://schemas.microsoft.com/office/powerpoint/2010/main" val="261870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ea typeface="+mj-lt"/>
                <a:cs typeface="+mj-lt"/>
              </a:rPr>
              <a:t>Conditions for Compensation Request:</a:t>
            </a:r>
            <a:endParaRPr lang="en-US" sz="4000">
              <a:solidFill>
                <a:srgbClr val="FFFFFF"/>
              </a:solidFill>
            </a:endParaRPr>
          </a:p>
        </p:txBody>
      </p:sp>
      <p:graphicFrame>
        <p:nvGraphicFramePr>
          <p:cNvPr id="13" name="Content Placeholder 2">
            <a:extLst>
              <a:ext uri="{FF2B5EF4-FFF2-40B4-BE49-F238E27FC236}">
                <a16:creationId xmlns:a16="http://schemas.microsoft.com/office/drawing/2014/main" id="{41E3EFC7-753B-4F6E-0883-F076A7D298C0}"/>
              </a:ext>
            </a:extLst>
          </p:cNvPr>
          <p:cNvGraphicFramePr>
            <a:graphicFrameLocks noGrp="1"/>
          </p:cNvGraphicFramePr>
          <p:nvPr>
            <p:ph idx="1"/>
            <p:extLst>
              <p:ext uri="{D42A27DB-BD31-4B8C-83A1-F6EECF244321}">
                <p14:modId xmlns:p14="http://schemas.microsoft.com/office/powerpoint/2010/main" val="367663493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08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630936" y="639520"/>
            <a:ext cx="3429000" cy="1719072"/>
          </a:xfrm>
        </p:spPr>
        <p:txBody>
          <a:bodyPr anchor="b">
            <a:normAutofit/>
          </a:bodyPr>
          <a:lstStyle/>
          <a:p>
            <a:r>
              <a:rPr lang="en-US" sz="5400"/>
              <a:t>AGENCY</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US" sz="1200">
                <a:ea typeface="+mn-lt"/>
                <a:cs typeface="+mn-lt"/>
              </a:rPr>
              <a:t>Calculation of the Compensation Amount</a:t>
            </a:r>
            <a:endParaRPr lang="en-US" sz="1200"/>
          </a:p>
          <a:p>
            <a:pPr marL="0" indent="0">
              <a:buNone/>
            </a:pPr>
            <a:endParaRPr lang="en-US" sz="1200">
              <a:ea typeface="+mn-lt"/>
              <a:cs typeface="+mn-lt"/>
            </a:endParaRPr>
          </a:p>
          <a:p>
            <a:r>
              <a:rPr lang="en-US" sz="1200">
                <a:ea typeface="+mn-lt"/>
                <a:cs typeface="+mn-lt"/>
              </a:rPr>
              <a:t>Indispensability</a:t>
            </a:r>
            <a:endParaRPr lang="en-US" sz="1200"/>
          </a:p>
          <a:p>
            <a:endParaRPr lang="en-US" sz="1200">
              <a:ea typeface="+mn-lt"/>
              <a:cs typeface="+mn-lt"/>
            </a:endParaRPr>
          </a:p>
          <a:p>
            <a:r>
              <a:rPr lang="en-US" sz="1200">
                <a:ea typeface="+mn-lt"/>
                <a:cs typeface="+mn-lt"/>
              </a:rPr>
              <a:t>End of Term (1 year)</a:t>
            </a:r>
            <a:endParaRPr lang="en-US" sz="1200"/>
          </a:p>
          <a:p>
            <a:endParaRPr lang="en-US" sz="1200">
              <a:ea typeface="+mn-lt"/>
              <a:cs typeface="+mn-lt"/>
            </a:endParaRPr>
          </a:p>
          <a:p>
            <a:r>
              <a:rPr lang="en-US" sz="1200">
                <a:ea typeface="+mn-lt"/>
                <a:cs typeface="+mn-lt"/>
              </a:rPr>
              <a:t>Burden of proof - right to file a lawsuit and enforcement - competent court</a:t>
            </a:r>
            <a:endParaRPr lang="en-US" sz="1200"/>
          </a:p>
          <a:p>
            <a:endParaRPr lang="en-US" sz="1200">
              <a:ea typeface="+mn-lt"/>
              <a:cs typeface="+mn-lt"/>
            </a:endParaRPr>
          </a:p>
          <a:p>
            <a:r>
              <a:rPr lang="en-US" sz="1200">
                <a:ea typeface="+mn-lt"/>
                <a:cs typeface="+mn-lt"/>
              </a:rPr>
              <a:t>Application Area of the Judgment in Similar Contractual Relationships</a:t>
            </a:r>
            <a:endParaRPr lang="en-US" sz="1200"/>
          </a:p>
          <a:p>
            <a:endParaRPr lang="en-US" sz="1200"/>
          </a:p>
          <a:p>
            <a:endParaRPr lang="en-US" sz="1200"/>
          </a:p>
          <a:p>
            <a:endParaRPr lang="en-US" sz="1200"/>
          </a:p>
          <a:p>
            <a:endParaRPr lang="en-US" sz="1200"/>
          </a:p>
          <a:p>
            <a:endParaRPr lang="en-US" sz="1200"/>
          </a:p>
          <a:p>
            <a:endParaRPr lang="en-US" sz="1200"/>
          </a:p>
        </p:txBody>
      </p:sp>
      <p:pic>
        <p:nvPicPr>
          <p:cNvPr id="4" name="Picture 3" descr="A person writing on a clipboard next to a clock&#10;&#10;Description automatically generated">
            <a:extLst>
              <a:ext uri="{FF2B5EF4-FFF2-40B4-BE49-F238E27FC236}">
                <a16:creationId xmlns:a16="http://schemas.microsoft.com/office/drawing/2014/main" id="{3EB17091-9730-767E-AA30-24573C6E5B16}"/>
              </a:ext>
            </a:extLst>
          </p:cNvPr>
          <p:cNvPicPr>
            <a:picLocks noChangeAspect="1"/>
          </p:cNvPicPr>
          <p:nvPr/>
        </p:nvPicPr>
        <p:blipFill>
          <a:blip r:embed="rId2"/>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252840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p:txBody>
          <a:bodyPr/>
          <a:lstStyle/>
          <a:p>
            <a:r>
              <a:rPr lang="en-US" dirty="0">
                <a:ea typeface="+mj-lt"/>
                <a:cs typeface="+mj-lt"/>
              </a:rPr>
              <a:t>Legal / Financial Consequences of the Termination of the Agency Agreement </a:t>
            </a:r>
            <a:endParaRPr lang="en-US" dirty="0"/>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ea typeface="+mn-lt"/>
                <a:cs typeface="+mn-lt"/>
              </a:rPr>
              <a:t>a) TK Compensation</a:t>
            </a:r>
            <a:endParaRPr lang="en-US"/>
          </a:p>
          <a:p>
            <a:pPr marL="0" indent="0">
              <a:buNone/>
            </a:pPr>
            <a:r>
              <a:rPr lang="en-US" dirty="0">
                <a:ea typeface="+mn-lt"/>
                <a:cs typeface="+mn-lt"/>
              </a:rPr>
              <a:t>b) Compensation under General Provisions</a:t>
            </a:r>
            <a:endParaRPr lang="en-US" dirty="0"/>
          </a:p>
          <a:p>
            <a:pPr marL="0" indent="0">
              <a:buNone/>
            </a:pPr>
            <a:r>
              <a:rPr lang="en-US" dirty="0">
                <a:ea typeface="+mn-lt"/>
                <a:cs typeface="+mn-lt"/>
              </a:rPr>
              <a:t>c) Equalization Claim (Customer Circles / Portfolio Compensation)</a:t>
            </a:r>
            <a:endParaRPr lang="en-US" dirty="0"/>
          </a:p>
          <a:p>
            <a:pPr marL="0" indent="0">
              <a:buNone/>
            </a:pPr>
            <a:r>
              <a:rPr lang="en-US" dirty="0">
                <a:ea typeface="+mn-lt"/>
                <a:cs typeface="+mn-lt"/>
              </a:rPr>
              <a:t>d) Statute of Limitations (5 years)</a:t>
            </a:r>
            <a:endParaRPr lang="en-US" dirty="0"/>
          </a:p>
          <a:p>
            <a:pPr marL="0" indent="0">
              <a:buNone/>
            </a:pPr>
            <a:r>
              <a:rPr lang="en-US" dirty="0">
                <a:ea typeface="+mn-lt"/>
                <a:cs typeface="+mn-lt"/>
              </a:rPr>
              <a:t>e) Non-Competition Clause After the Agency Agreement (TK 123)</a:t>
            </a:r>
            <a:endParaRPr lang="en-US" dirty="0"/>
          </a:p>
          <a:p>
            <a:pPr marL="0" indent="0">
              <a:buNone/>
            </a:pPr>
            <a:r>
              <a:rPr lang="en-US" dirty="0">
                <a:ea typeface="+mn-lt"/>
                <a:cs typeface="+mn-lt"/>
              </a:rPr>
              <a:t>  e.1. Duration (Maximum 2 years)</a:t>
            </a:r>
            <a:endParaRPr lang="en-US" dirty="0"/>
          </a:p>
          <a:p>
            <a:pPr marL="0" indent="0">
              <a:buNone/>
            </a:pPr>
            <a:r>
              <a:rPr lang="en-US">
                <a:ea typeface="+mn-lt"/>
                <a:cs typeface="+mn-lt"/>
              </a:rPr>
              <a:t>  e.2. Timing of Establishment (Must be made before the termination of the agreement)</a:t>
            </a:r>
            <a:endParaRPr lang="en-US" dirty="0"/>
          </a:p>
          <a:p>
            <a:pPr marL="0" indent="0">
              <a:buNone/>
            </a:pPr>
            <a:r>
              <a:rPr lang="en-US">
                <a:ea typeface="+mn-lt"/>
                <a:cs typeface="+mn-lt"/>
              </a:rPr>
              <a:t>  e.3. Form / Document (In Writing)</a:t>
            </a:r>
            <a:endParaRPr lang="en-US" dirty="0"/>
          </a:p>
          <a:p>
            <a:pPr marL="0" indent="0">
              <a:buNone/>
            </a:pPr>
            <a:r>
              <a:rPr lang="en-US" dirty="0">
                <a:ea typeface="+mn-lt"/>
                <a:cs typeface="+mn-lt"/>
              </a:rPr>
              <a:t>  e.4. Waiting Period Fee (Compensation) / Right to Claim</a:t>
            </a:r>
            <a:endParaRPr lang="en-US" dirty="0"/>
          </a:p>
          <a:p>
            <a:pPr marL="0" indent="0">
              <a:buNone/>
            </a:pPr>
            <a:r>
              <a:rPr lang="en-US" dirty="0">
                <a:ea typeface="+mn-lt"/>
                <a:cs typeface="+mn-lt"/>
              </a:rPr>
              <a:t>  e.5. Invalidity</a:t>
            </a:r>
            <a:endParaRPr lang="en-US" dirty="0"/>
          </a:p>
          <a:p>
            <a:pPr marL="0" indent="0">
              <a:buNone/>
            </a:pPr>
            <a:r>
              <a:rPr lang="en-US" dirty="0">
                <a:ea typeface="+mn-lt"/>
                <a:cs typeface="+mn-lt"/>
              </a:rPr>
              <a:t>  e.6. Non-compliance with the agreement and its consequences / termination of the agreement</a:t>
            </a:r>
            <a:endParaRPr lang="en-US" dirty="0"/>
          </a:p>
          <a:p>
            <a:pPr marL="0" indent="0">
              <a:buNone/>
            </a:pPr>
            <a:r>
              <a:rPr lang="en-US">
                <a:ea typeface="+mn-lt"/>
                <a:cs typeface="+mn-lt"/>
              </a:rPr>
              <a:t>  e.7. Scope of Application of the Clause</a:t>
            </a:r>
            <a:endParaRPr lang="en-US"/>
          </a:p>
          <a:p>
            <a:pPr marL="0" indent="0">
              <a:buNone/>
            </a:pPr>
            <a:r>
              <a:rPr lang="en-US" dirty="0">
                <a:ea typeface="+mn-lt"/>
                <a:cs typeface="+mn-lt"/>
              </a:rPr>
              <a:t>  e.8. Evaluation of the post-agreement non-competition clause in terms of competition law</a:t>
            </a:r>
            <a:endParaRPr lang="en-US" dirty="0"/>
          </a:p>
        </p:txBody>
      </p:sp>
    </p:spTree>
    <p:extLst>
      <p:ext uri="{BB962C8B-B14F-4D97-AF65-F5344CB8AC3E}">
        <p14:creationId xmlns:p14="http://schemas.microsoft.com/office/powerpoint/2010/main" val="129870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p:txBody>
          <a:bodyPr/>
          <a:lstStyle/>
          <a:p>
            <a:r>
              <a:rPr lang="en-US" dirty="0">
                <a:ea typeface="+mj-lt"/>
                <a:cs typeface="+mj-lt"/>
              </a:rPr>
              <a:t>Practice Exercise - 4</a:t>
            </a:r>
            <a:endParaRPr lang="en-US" dirty="0"/>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p:txBody>
          <a:bodyPr vert="horz" lIns="91440" tIns="45720" rIns="91440" bIns="45720" rtlCol="0" anchor="t">
            <a:normAutofit/>
          </a:bodyPr>
          <a:lstStyle/>
          <a:p>
            <a:r>
              <a:rPr lang="en-US" dirty="0">
                <a:ea typeface="+mn-lt"/>
                <a:cs typeface="+mn-lt"/>
              </a:rPr>
              <a:t>Trader (A) has made a contract with (B) for the sale of auto spare parts in the Central Anatolia Region in his own name. The contract between (A) and (B) includes a clause stating, "This contract is agreed for two years, and if notice of termination is not given 1 month before the end of this period, the contract provisions will continue for another year." Additionally, it is stipulated that (B) cannot request any compensation fee. The contract between (A) and (B) has ended, and (B) has requested a sum of money as compensation, citing the customer base it has brought to (A). (A) has stated that he will only pay this amount if a 3-year non-compete agreement is made.</a:t>
            </a:r>
            <a:endParaRPr lang="en-US" dirty="0"/>
          </a:p>
        </p:txBody>
      </p:sp>
    </p:spTree>
    <p:extLst>
      <p:ext uri="{BB962C8B-B14F-4D97-AF65-F5344CB8AC3E}">
        <p14:creationId xmlns:p14="http://schemas.microsoft.com/office/powerpoint/2010/main" val="338887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640080" y="325369"/>
            <a:ext cx="4368602" cy="1956841"/>
          </a:xfrm>
        </p:spPr>
        <p:txBody>
          <a:bodyPr anchor="b">
            <a:normAutofit/>
          </a:bodyPr>
          <a:lstStyle/>
          <a:p>
            <a:r>
              <a:rPr lang="en-US" sz="5400">
                <a:ea typeface="+mj-lt"/>
                <a:cs typeface="+mj-lt"/>
              </a:rPr>
              <a:t>Practice Exercise - 4</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mn-lt"/>
                <a:cs typeface="+mn-lt"/>
              </a:rPr>
              <a:t>Explain the legal relationship between (A) and (B).</a:t>
            </a:r>
            <a:endParaRPr lang="en-US" sz="2200"/>
          </a:p>
          <a:p>
            <a:r>
              <a:rPr lang="en-US" sz="2200">
                <a:ea typeface="+mn-lt"/>
                <a:cs typeface="+mn-lt"/>
              </a:rPr>
              <a:t>Is the clause in the contract legal? Why?</a:t>
            </a:r>
            <a:endParaRPr lang="en-US" sz="2200"/>
          </a:p>
          <a:p>
            <a:r>
              <a:rPr lang="en-US" sz="2200">
                <a:ea typeface="+mn-lt"/>
                <a:cs typeface="+mn-lt"/>
              </a:rPr>
              <a:t>Is (B)'s request legal? Discuss.</a:t>
            </a:r>
            <a:endParaRPr lang="en-US" sz="2200"/>
          </a:p>
          <a:p>
            <a:r>
              <a:rPr lang="en-US" sz="2200">
                <a:ea typeface="+mn-lt"/>
                <a:cs typeface="+mn-lt"/>
              </a:rPr>
              <a:t>Is (A)'s claim valid? Why?</a:t>
            </a:r>
            <a:endParaRPr lang="en-US" sz="2200"/>
          </a:p>
        </p:txBody>
      </p:sp>
      <p:pic>
        <p:nvPicPr>
          <p:cNvPr id="4" name="Picture 3" descr="A notebook with writing on it&#10;&#10;Description automatically generated">
            <a:extLst>
              <a:ext uri="{FF2B5EF4-FFF2-40B4-BE49-F238E27FC236}">
                <a16:creationId xmlns:a16="http://schemas.microsoft.com/office/drawing/2014/main" id="{82E0B29C-AFF1-9E7D-9AEF-C228A9276027}"/>
              </a:ext>
            </a:extLst>
          </p:cNvPr>
          <p:cNvPicPr>
            <a:picLocks noChangeAspect="1"/>
          </p:cNvPicPr>
          <p:nvPr/>
        </p:nvPicPr>
        <p:blipFill rotWithShape="1">
          <a:blip r:embed="rId2"/>
          <a:srcRect l="13018" r="200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302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836679" y="723898"/>
            <a:ext cx="6002110" cy="1495425"/>
          </a:xfrm>
        </p:spPr>
        <p:txBody>
          <a:bodyPr>
            <a:normAutofit/>
          </a:bodyPr>
          <a:lstStyle/>
          <a:p>
            <a:r>
              <a:rPr lang="en-US" sz="4000">
                <a:ea typeface="+mj-lt"/>
                <a:cs typeface="+mj-lt"/>
              </a:rPr>
              <a:t>SOLE SELLER</a:t>
            </a:r>
            <a:endParaRPr lang="en-US" sz="4000"/>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836680" y="2405067"/>
            <a:ext cx="6002110" cy="3729034"/>
          </a:xfrm>
        </p:spPr>
        <p:txBody>
          <a:bodyPr vert="horz" lIns="91440" tIns="45720" rIns="91440" bIns="45720" rtlCol="0">
            <a:normAutofit/>
          </a:bodyPr>
          <a:lstStyle/>
          <a:p>
            <a:r>
              <a:rPr lang="en-US" sz="1900">
                <a:ea typeface="+mn-lt"/>
                <a:cs typeface="+mn-lt"/>
              </a:rPr>
              <a:t>According to the contract, a person or legal entity who purchases all or part of the products of the producer/manufacturer or its main or intermediate distributors for a fee and sells them continuously in a certain place or geographical area in its own name and account. Elements and Features </a:t>
            </a:r>
          </a:p>
          <a:p>
            <a:pPr marL="0" indent="0">
              <a:buNone/>
            </a:pPr>
            <a:r>
              <a:rPr lang="en-US" sz="1900">
                <a:ea typeface="+mn-lt"/>
                <a:cs typeface="+mn-lt"/>
              </a:rPr>
              <a:t>a. The Existence of a Relationship of Continuity Between the Parties (sole distributorship agreement) </a:t>
            </a:r>
            <a:endParaRPr lang="en-US" sz="1900"/>
          </a:p>
          <a:p>
            <a:pPr marL="0" indent="0">
              <a:buNone/>
            </a:pPr>
            <a:r>
              <a:rPr lang="en-US" sz="1900">
                <a:ea typeface="+mn-lt"/>
                <a:cs typeface="+mn-lt"/>
              </a:rPr>
              <a:t>b. Granting the sole distributorship to a single seller in a certain place or geographical area </a:t>
            </a:r>
          </a:p>
          <a:p>
            <a:pPr marL="0" indent="0">
              <a:buNone/>
            </a:pPr>
            <a:r>
              <a:rPr lang="en-US" sz="1900">
                <a:ea typeface="+mn-lt"/>
                <a:cs typeface="+mn-lt"/>
              </a:rPr>
              <a:t>c. Independent operation of the sole distributor in its own name and account</a:t>
            </a:r>
            <a:endParaRPr lang="en-US" sz="1900"/>
          </a:p>
        </p:txBody>
      </p:sp>
      <p:pic>
        <p:nvPicPr>
          <p:cNvPr id="4" name="Picture 3" descr="A person holding a key&#10;&#10;Description automatically generated">
            <a:extLst>
              <a:ext uri="{FF2B5EF4-FFF2-40B4-BE49-F238E27FC236}">
                <a16:creationId xmlns:a16="http://schemas.microsoft.com/office/drawing/2014/main" id="{422C424F-AB34-0622-0B1E-606EFD7C4A4E}"/>
              </a:ext>
            </a:extLst>
          </p:cNvPr>
          <p:cNvPicPr>
            <a:picLocks noChangeAspect="1"/>
          </p:cNvPicPr>
          <p:nvPr/>
        </p:nvPicPr>
        <p:blipFill rotWithShape="1">
          <a:blip r:embed="rId2"/>
          <a:srcRect l="3374" r="23827"/>
          <a:stretch/>
        </p:blipFill>
        <p:spPr>
          <a:xfrm>
            <a:off x="7199440" y="10"/>
            <a:ext cx="4992560" cy="6857990"/>
          </a:xfrm>
          <a:prstGeom prst="rect">
            <a:avLst/>
          </a:prstGeom>
          <a:effectLst/>
        </p:spPr>
      </p:pic>
    </p:spTree>
    <p:extLst>
      <p:ext uri="{BB962C8B-B14F-4D97-AF65-F5344CB8AC3E}">
        <p14:creationId xmlns:p14="http://schemas.microsoft.com/office/powerpoint/2010/main" val="384568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640080" y="325369"/>
            <a:ext cx="4368602" cy="1956841"/>
          </a:xfrm>
        </p:spPr>
        <p:txBody>
          <a:bodyPr anchor="b">
            <a:normAutofit/>
          </a:bodyPr>
          <a:lstStyle/>
          <a:p>
            <a:r>
              <a:rPr lang="en-US" sz="4600"/>
              <a:t>CARRIER AGENT CC a. 917</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1200">
                <a:ea typeface="+mn-lt"/>
                <a:cs typeface="+mn-lt"/>
              </a:rPr>
              <a:t>A) Transport brokerage contract</a:t>
            </a:r>
            <a:endParaRPr lang="en-US" sz="1200"/>
          </a:p>
          <a:p>
            <a:endParaRPr lang="en-US" sz="1200"/>
          </a:p>
          <a:p>
            <a:r>
              <a:rPr lang="en-US" sz="1200">
                <a:ea typeface="+mn-lt"/>
                <a:cs typeface="+mn-lt"/>
              </a:rPr>
              <a:t>ARTICLE 917-(1) With the freight brokerage contract, the broker undertakes to transport the goods. With this contract, the sender is obliged to pay the agreed fee.</a:t>
            </a:r>
            <a:endParaRPr lang="en-US" sz="1200"/>
          </a:p>
          <a:p>
            <a:endParaRPr lang="en-US" sz="1200"/>
          </a:p>
          <a:p>
            <a:r>
              <a:rPr lang="en-US" sz="1200">
                <a:ea typeface="+mn-lt"/>
                <a:cs typeface="+mn-lt"/>
              </a:rPr>
              <a:t>(2)Transportation brokerage is a commercial business activity.</a:t>
            </a:r>
            <a:endParaRPr lang="en-US" sz="1200"/>
          </a:p>
          <a:p>
            <a:endParaRPr lang="en-US" sz="1200"/>
          </a:p>
          <a:p>
            <a:r>
              <a:rPr lang="en-US" sz="1200">
                <a:ea typeface="+mn-lt"/>
                <a:cs typeface="+mn-lt"/>
              </a:rPr>
              <a:t>(3) Without prejudice to the special provisions in this Section, the provisions of the brokerage contract and the transport contract in matters pertaining to the carriage of the goods shall also apply to the transport brokerage.</a:t>
            </a:r>
            <a:endParaRPr lang="en-US" sz="1200"/>
          </a:p>
        </p:txBody>
      </p:sp>
      <p:pic>
        <p:nvPicPr>
          <p:cNvPr id="4" name="Picture 3" descr="A white van parked in a lot&#10;&#10;Description automatically generated">
            <a:extLst>
              <a:ext uri="{FF2B5EF4-FFF2-40B4-BE49-F238E27FC236}">
                <a16:creationId xmlns:a16="http://schemas.microsoft.com/office/drawing/2014/main" id="{A934D78A-2A99-1353-EE58-B29AB8A48D8E}"/>
              </a:ext>
            </a:extLst>
          </p:cNvPr>
          <p:cNvPicPr>
            <a:picLocks noChangeAspect="1"/>
          </p:cNvPicPr>
          <p:nvPr/>
        </p:nvPicPr>
        <p:blipFill rotWithShape="1">
          <a:blip r:embed="rId2"/>
          <a:srcRect l="10651" r="244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3961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572493" y="238539"/>
            <a:ext cx="11047274" cy="2023886"/>
          </a:xfrm>
        </p:spPr>
        <p:txBody>
          <a:bodyPr anchor="b">
            <a:normAutofit/>
          </a:bodyPr>
          <a:lstStyle/>
          <a:p>
            <a:r>
              <a:rPr lang="en-US" sz="4600">
                <a:ea typeface="+mj-lt"/>
                <a:cs typeface="+mj-lt"/>
              </a:rPr>
              <a:t>SOLE SELLER The situation of third parties in the face of sole distributorship relationship:</a:t>
            </a:r>
            <a:endParaRPr lang="en-US" sz="4600"/>
          </a:p>
          <a:p>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ea typeface="+mn-lt"/>
                <a:cs typeface="+mn-lt"/>
              </a:rPr>
              <a:t>Based on the absolute or reinforced sales monopoly, the right of claim under Article 128, 129 of the Turkish Code of Obligations.</a:t>
            </a:r>
            <a:endParaRPr lang="en-US" sz="2200"/>
          </a:p>
          <a:p>
            <a:r>
              <a:rPr lang="en-US" sz="2200">
                <a:ea typeface="+mn-lt"/>
                <a:cs typeface="+mn-lt"/>
              </a:rPr>
              <a:t>Parallel sales/importation by third parties.</a:t>
            </a:r>
            <a:endParaRPr lang="en-US" sz="2200"/>
          </a:p>
          <a:p>
            <a:r>
              <a:rPr lang="en-US" sz="2200">
                <a:ea typeface="+mn-lt"/>
                <a:cs typeface="+mn-lt"/>
              </a:rPr>
              <a:t>Possibility of claim based on provisions of extra-contractual liability.</a:t>
            </a:r>
            <a:endParaRPr lang="en-US" sz="2200"/>
          </a:p>
          <a:p>
            <a:r>
              <a:rPr lang="en-US" sz="2200">
                <a:ea typeface="+mn-lt"/>
                <a:cs typeface="+mn-lt"/>
              </a:rPr>
              <a:t>Right to litigation and enforcement based on the intellectual property elements of the sole distributor.</a:t>
            </a:r>
            <a:endParaRPr lang="en-US" sz="2200"/>
          </a:p>
        </p:txBody>
      </p:sp>
      <p:pic>
        <p:nvPicPr>
          <p:cNvPr id="4" name="Picture 3" descr="A group of people sitting at a table with papers and a statue&#10;&#10;Description automatically generated">
            <a:extLst>
              <a:ext uri="{FF2B5EF4-FFF2-40B4-BE49-F238E27FC236}">
                <a16:creationId xmlns:a16="http://schemas.microsoft.com/office/drawing/2014/main" id="{FDD1C187-9266-3CF9-D0A8-65E21591E694}"/>
              </a:ext>
            </a:extLst>
          </p:cNvPr>
          <p:cNvPicPr>
            <a:picLocks noChangeAspect="1"/>
          </p:cNvPicPr>
          <p:nvPr/>
        </p:nvPicPr>
        <p:blipFill rotWithShape="1">
          <a:blip r:embed="rId2"/>
          <a:srcRect l="25986" r="9798" b="2"/>
          <a:stretch/>
        </p:blipFill>
        <p:spPr>
          <a:xfrm>
            <a:off x="7675658" y="2093976"/>
            <a:ext cx="3941064" cy="4096512"/>
          </a:xfrm>
          <a:prstGeom prst="rect">
            <a:avLst/>
          </a:prstGeom>
        </p:spPr>
      </p:pic>
    </p:spTree>
    <p:extLst>
      <p:ext uri="{BB962C8B-B14F-4D97-AF65-F5344CB8AC3E}">
        <p14:creationId xmlns:p14="http://schemas.microsoft.com/office/powerpoint/2010/main" val="65255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C962BA-5B63-C73B-299D-8A318EB2434B}"/>
              </a:ext>
            </a:extLst>
          </p:cNvPr>
          <p:cNvPicPr>
            <a:picLocks noChangeAspect="1"/>
          </p:cNvPicPr>
          <p:nvPr/>
        </p:nvPicPr>
        <p:blipFill rotWithShape="1">
          <a:blip r:embed="rId2">
            <a:duotone>
              <a:schemeClr val="bg2">
                <a:shade val="45000"/>
                <a:satMod val="135000"/>
              </a:schemeClr>
              <a:prstClr val="white"/>
            </a:duotone>
          </a:blip>
          <a:srcRect t="28205" r="9085" b="3609"/>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838200" y="365125"/>
            <a:ext cx="10515600" cy="1325563"/>
          </a:xfrm>
        </p:spPr>
        <p:txBody>
          <a:bodyPr>
            <a:normAutofit/>
          </a:bodyPr>
          <a:lstStyle/>
          <a:p>
            <a:r>
              <a:rPr lang="en-US" dirty="0">
                <a:ea typeface="+mj-lt"/>
                <a:cs typeface="+mj-lt"/>
              </a:rPr>
              <a:t>Termination of sole distributorship relationship:</a:t>
            </a:r>
            <a:endParaRPr lang="en-US" dirty="0"/>
          </a:p>
          <a:p>
            <a:endParaRPr lang="en-US" dirty="0"/>
          </a:p>
        </p:txBody>
      </p:sp>
      <p:graphicFrame>
        <p:nvGraphicFramePr>
          <p:cNvPr id="9" name="Content Placeholder 2">
            <a:extLst>
              <a:ext uri="{FF2B5EF4-FFF2-40B4-BE49-F238E27FC236}">
                <a16:creationId xmlns:a16="http://schemas.microsoft.com/office/drawing/2014/main" id="{F084AC26-046E-52E6-963D-795D080F1CA0}"/>
              </a:ext>
            </a:extLst>
          </p:cNvPr>
          <p:cNvGraphicFramePr>
            <a:graphicFrameLocks noGrp="1"/>
          </p:cNvGraphicFramePr>
          <p:nvPr>
            <p:ph idx="1"/>
            <p:extLst>
              <p:ext uri="{D42A27DB-BD31-4B8C-83A1-F6EECF244321}">
                <p14:modId xmlns:p14="http://schemas.microsoft.com/office/powerpoint/2010/main" val="2985757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0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p:txBody>
          <a:bodyPr/>
          <a:lstStyle/>
          <a:p>
            <a:r>
              <a:rPr lang="en-US" dirty="0"/>
              <a:t>AGENCY (</a:t>
            </a:r>
            <a:r>
              <a:rPr lang="en-US" dirty="0" err="1"/>
              <a:t>acente</a:t>
            </a:r>
            <a:r>
              <a:rPr lang="en-US" dirty="0"/>
              <a:t>) </a:t>
            </a:r>
            <a:r>
              <a:rPr lang="en-US" dirty="0">
                <a:ea typeface="+mj-lt"/>
                <a:cs typeface="+mj-lt"/>
              </a:rPr>
              <a:t>Turkish Commercial Code No. 6102 Article 102</a:t>
            </a:r>
            <a:endParaRPr lang="en-US" dirty="0"/>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I – Definition</a:t>
            </a:r>
            <a:endParaRPr lang="en-US" dirty="0"/>
          </a:p>
          <a:p>
            <a:endParaRPr lang="en-US"/>
          </a:p>
          <a:p>
            <a:r>
              <a:rPr lang="en-US" dirty="0">
                <a:ea typeface="+mn-lt"/>
                <a:cs typeface="+mn-lt"/>
              </a:rPr>
              <a:t>ARTICLE 102-(1) Without having a legal position attached to the business such as a commercial agent, commercial agent, sales officer or employee of the enterprise, it is a profession to act as an intermediary in contracts that concern a commercial enterprise on a permanent basis in a certain place or region, or to make them on behalf of that trader. The person who acquires it is called an agent.</a:t>
            </a:r>
            <a:endParaRPr lang="en-US" dirty="0"/>
          </a:p>
          <a:p>
            <a:endParaRPr lang="en-US"/>
          </a:p>
          <a:p>
            <a:r>
              <a:rPr lang="en-US" dirty="0">
                <a:ea typeface="+mn-lt"/>
                <a:cs typeface="+mn-lt"/>
              </a:rPr>
              <a:t>(2) In cases where there is no provision in this Section, the provisions of the brokerage agreement of the Turkish Code of Obligations, the commission provisions of the contracting agents, and the proxy provisions in cases where there is no provision in these, are applied.</a:t>
            </a:r>
            <a:endParaRPr lang="en-US" dirty="0"/>
          </a:p>
          <a:p>
            <a:endParaRPr lang="en-US"/>
          </a:p>
          <a:p>
            <a:r>
              <a:rPr lang="en-US" dirty="0">
                <a:ea typeface="+mn-lt"/>
                <a:cs typeface="+mn-lt"/>
              </a:rPr>
              <a:t>(3) Special regulations regarding areas such as transportation, maritime trade, insurance and tourism are reserved.</a:t>
            </a:r>
            <a:endParaRPr lang="en-US" dirty="0"/>
          </a:p>
        </p:txBody>
      </p:sp>
    </p:spTree>
    <p:extLst>
      <p:ext uri="{BB962C8B-B14F-4D97-AF65-F5344CB8AC3E}">
        <p14:creationId xmlns:p14="http://schemas.microsoft.com/office/powerpoint/2010/main" val="53641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23D97C52-E5A7-A071-BE62-D43D6C366B32}"/>
              </a:ext>
            </a:extLst>
          </p:cNvPr>
          <p:cNvPicPr>
            <a:picLocks noChangeAspect="1"/>
          </p:cNvPicPr>
          <p:nvPr/>
        </p:nvPicPr>
        <p:blipFill rotWithShape="1">
          <a:blip r:embed="rId2">
            <a:duotone>
              <a:schemeClr val="bg2">
                <a:shade val="45000"/>
                <a:satMod val="135000"/>
              </a:schemeClr>
              <a:prstClr val="white"/>
            </a:duotone>
          </a:blip>
          <a:srcRect t="8090" r="7142" b="1354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838200" y="365125"/>
            <a:ext cx="10515600" cy="347903"/>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838200" y="962984"/>
            <a:ext cx="10515600" cy="5213979"/>
          </a:xfrm>
        </p:spPr>
        <p:txBody>
          <a:bodyPr vert="horz" lIns="91440" tIns="45720" rIns="91440" bIns="45720" rtlCol="0">
            <a:normAutofit/>
          </a:bodyPr>
          <a:lstStyle/>
          <a:p>
            <a:pPr marL="0" indent="0">
              <a:buNone/>
            </a:pPr>
            <a:r>
              <a:rPr lang="en-US" sz="1500">
                <a:ea typeface="+mn-lt"/>
                <a:cs typeface="+mn-lt"/>
              </a:rPr>
              <a:t>1- Independence</a:t>
            </a:r>
            <a:endParaRPr lang="en-US" sz="1500"/>
          </a:p>
          <a:p>
            <a:pPr marL="0" indent="0">
              <a:buNone/>
            </a:pPr>
            <a:r>
              <a:rPr lang="en-US" sz="1500">
                <a:ea typeface="+mn-lt"/>
                <a:cs typeface="+mn-lt"/>
              </a:rPr>
              <a:t>2- Existence of a Contract Establishing the Agency Relationship (Not subject to form)</a:t>
            </a:r>
            <a:endParaRPr lang="en-US" sz="1500"/>
          </a:p>
          <a:p>
            <a:pPr marL="0" indent="0">
              <a:buNone/>
            </a:pPr>
            <a:r>
              <a:rPr lang="en-US" sz="1500">
                <a:ea typeface="+mn-lt"/>
                <a:cs typeface="+mn-lt"/>
              </a:rPr>
              <a:t>3- Activity within a Defined Place or Region</a:t>
            </a:r>
            <a:endParaRPr lang="en-US" sz="1500"/>
          </a:p>
          <a:p>
            <a:pPr marL="0" indent="0">
              <a:buNone/>
            </a:pPr>
            <a:r>
              <a:rPr lang="en-US" sz="1500">
                <a:ea typeface="+mn-lt"/>
                <a:cs typeface="+mn-lt"/>
              </a:rPr>
              <a:t> a. Concept of a Defined Place or Geographical Area</a:t>
            </a:r>
            <a:endParaRPr lang="en-US" sz="1500"/>
          </a:p>
          <a:p>
            <a:pPr marL="0" indent="0">
              <a:buNone/>
            </a:pPr>
            <a:r>
              <a:rPr lang="en-US" sz="1500">
                <a:ea typeface="+mn-lt"/>
                <a:cs typeface="+mn-lt"/>
              </a:rPr>
              <a:t> b. Limitation to a Specific Customer Base or Goods/Services</a:t>
            </a:r>
            <a:endParaRPr lang="en-US" sz="1500"/>
          </a:p>
          <a:p>
            <a:pPr marL="0" indent="0">
              <a:buNone/>
            </a:pPr>
            <a:r>
              <a:rPr lang="en-US" sz="1500">
                <a:ea typeface="+mn-lt"/>
                <a:cs typeface="+mn-lt"/>
              </a:rPr>
              <a:t> c. Relationship of the Defined Place or Region Limitation with the Monopoly Rule</a:t>
            </a:r>
            <a:endParaRPr lang="en-US" sz="1500"/>
          </a:p>
          <a:p>
            <a:pPr marL="0" indent="0">
              <a:buNone/>
            </a:pPr>
            <a:r>
              <a:rPr lang="en-US" sz="1500">
                <a:ea typeface="+mn-lt"/>
                <a:cs typeface="+mn-lt"/>
              </a:rPr>
              <a:t>   c1. Meaning and Function of the Monopoly Rule</a:t>
            </a:r>
            <a:endParaRPr lang="en-US" sz="1500"/>
          </a:p>
          <a:p>
            <a:pPr marL="0" indent="0">
              <a:buNone/>
            </a:pPr>
            <a:r>
              <a:rPr lang="en-US" sz="1500">
                <a:ea typeface="+mn-lt"/>
                <a:cs typeface="+mn-lt"/>
              </a:rPr>
              <a:t>   c2. Legal Nature of the Rule (Non-mandatory)</a:t>
            </a:r>
            <a:endParaRPr lang="en-US" sz="1500"/>
          </a:p>
          <a:p>
            <a:pPr marL="0" indent="0">
              <a:buNone/>
            </a:pPr>
            <a:r>
              <a:rPr lang="en-US" sz="1500">
                <a:ea typeface="+mn-lt"/>
                <a:cs typeface="+mn-lt"/>
              </a:rPr>
              <a:t>   c3. Consequences/Sanctions of Violating the Monopoly Rule</a:t>
            </a:r>
            <a:endParaRPr lang="en-US" sz="1500"/>
          </a:p>
          <a:p>
            <a:pPr marL="0" indent="0">
              <a:buNone/>
            </a:pPr>
            <a:r>
              <a:rPr lang="en-US" sz="1500">
                <a:ea typeface="+mn-lt"/>
                <a:cs typeface="+mn-lt"/>
              </a:rPr>
              <a:t>                c3.1. Fee c.3.2. Compensation c.3.3. Termination</a:t>
            </a:r>
            <a:endParaRPr lang="en-US" sz="1500"/>
          </a:p>
          <a:p>
            <a:pPr marL="0" indent="0">
              <a:buNone/>
            </a:pPr>
            <a:r>
              <a:rPr lang="en-US" sz="1500">
                <a:ea typeface="+mn-lt"/>
                <a:cs typeface="+mn-lt"/>
              </a:rPr>
              <a:t>4- Continuity</a:t>
            </a:r>
            <a:endParaRPr lang="en-US" sz="1500"/>
          </a:p>
          <a:p>
            <a:pPr marL="0" indent="0">
              <a:buNone/>
            </a:pPr>
            <a:r>
              <a:rPr lang="en-US" sz="1500">
                <a:ea typeface="+mn-lt"/>
                <a:cs typeface="+mn-lt"/>
              </a:rPr>
              <a:t>5- Acting as an Agent in Contracts Concerning Commercial Enterprises or Making Contracts on Behalf and for the Account of a Trader</a:t>
            </a:r>
            <a:endParaRPr lang="en-US" sz="1500"/>
          </a:p>
        </p:txBody>
      </p:sp>
    </p:spTree>
    <p:extLst>
      <p:ext uri="{BB962C8B-B14F-4D97-AF65-F5344CB8AC3E}">
        <p14:creationId xmlns:p14="http://schemas.microsoft.com/office/powerpoint/2010/main" val="340264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around a table&#10;&#10;Description automatically generated">
            <a:extLst>
              <a:ext uri="{FF2B5EF4-FFF2-40B4-BE49-F238E27FC236}">
                <a16:creationId xmlns:a16="http://schemas.microsoft.com/office/drawing/2014/main" id="{D6A5CE57-9175-818A-C3DC-F51C1DCD72D7}"/>
              </a:ext>
            </a:extLst>
          </p:cNvPr>
          <p:cNvPicPr>
            <a:picLocks noChangeAspect="1"/>
          </p:cNvPicPr>
          <p:nvPr/>
        </p:nvPicPr>
        <p:blipFill rotWithShape="1">
          <a:blip r:embed="rId2"/>
          <a:srcRect l="7942" t="9091" r="1535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371094" y="1161288"/>
            <a:ext cx="3438144" cy="1124712"/>
          </a:xfrm>
        </p:spPr>
        <p:txBody>
          <a:bodyPr anchor="b">
            <a:normAutofit/>
          </a:bodyPr>
          <a:lstStyle/>
          <a:p>
            <a:r>
              <a:rPr lang="en-US" sz="2800"/>
              <a:t>AGENCY</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600">
                <a:ea typeface="+mn-lt"/>
                <a:cs typeface="+mn-lt"/>
              </a:rPr>
              <a:t>Differences from Similar Institutions</a:t>
            </a:r>
            <a:endParaRPr lang="en-US" sz="1600"/>
          </a:p>
          <a:p>
            <a:r>
              <a:rPr lang="en-US" sz="1600">
                <a:ea typeface="+mn-lt"/>
                <a:cs typeface="+mn-lt"/>
              </a:rPr>
              <a:t>Application of Regulations to Agency</a:t>
            </a:r>
          </a:p>
          <a:p>
            <a:r>
              <a:rPr lang="en-US" sz="1600">
                <a:ea typeface="+mn-lt"/>
                <a:cs typeface="+mn-lt"/>
              </a:rPr>
              <a:t>Regulations Expanding and Limiting the Scope of Application of Agency Regulations</a:t>
            </a:r>
          </a:p>
          <a:p>
            <a:endParaRPr lang="en-US" sz="1600"/>
          </a:p>
          <a:p>
            <a:pPr marL="0" indent="0">
              <a:buNone/>
            </a:pPr>
            <a:r>
              <a:rPr lang="en-US" sz="1600">
                <a:ea typeface="+mn-lt"/>
                <a:cs typeface="+mn-lt"/>
              </a:rPr>
              <a:t>Regulations Expanding the Scope of Agency Provisions</a:t>
            </a:r>
          </a:p>
          <a:p>
            <a:pPr marL="0" indent="0">
              <a:buNone/>
            </a:pPr>
            <a:r>
              <a:rPr lang="en-US" sz="1600"/>
              <a:t>CC article 103</a:t>
            </a:r>
          </a:p>
        </p:txBody>
      </p:sp>
    </p:spTree>
    <p:extLst>
      <p:ext uri="{BB962C8B-B14F-4D97-AF65-F5344CB8AC3E}">
        <p14:creationId xmlns:p14="http://schemas.microsoft.com/office/powerpoint/2010/main" val="252799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640080" y="325369"/>
            <a:ext cx="4368602" cy="1956841"/>
          </a:xfrm>
        </p:spPr>
        <p:txBody>
          <a:bodyPr anchor="b">
            <a:normAutofit/>
          </a:bodyPr>
          <a:lstStyle/>
          <a:p>
            <a:r>
              <a:rPr lang="en-US" sz="5400"/>
              <a:t>ARTICLE 103</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1700">
                <a:ea typeface="+mn-lt"/>
                <a:cs typeface="+mn-lt"/>
              </a:rPr>
              <a:t>ARTICLE 103-(1) Without prejudice to the provisions of special laws, the provisions of this Part shall also apply to the following:</a:t>
            </a:r>
            <a:endParaRPr lang="en-US" sz="1700"/>
          </a:p>
          <a:p>
            <a:pPr marL="0" indent="0">
              <a:buNone/>
            </a:pPr>
            <a:endParaRPr lang="en-US" sz="1700">
              <a:ea typeface="+mn-lt"/>
              <a:cs typeface="+mn-lt"/>
            </a:endParaRPr>
          </a:p>
          <a:p>
            <a:pPr marL="0" indent="0">
              <a:buNone/>
            </a:pPr>
            <a:r>
              <a:rPr lang="en-US" sz="1700">
                <a:ea typeface="+mn-lt"/>
                <a:cs typeface="+mn-lt"/>
              </a:rPr>
              <a:t>a) Those who are permanently authorized to conclude contracts on behalf of a local or foreign merchant and on their own behalf.</a:t>
            </a:r>
          </a:p>
          <a:p>
            <a:pPr marL="0" indent="0">
              <a:buNone/>
            </a:pPr>
            <a:r>
              <a:rPr lang="en-US" sz="1700">
                <a:ea typeface="+mn-lt"/>
                <a:cs typeface="+mn-lt"/>
              </a:rPr>
              <a:t>b) Those who carry out transactions in the country on behalf and on behalf of foreign traders who do not have a head office or branch in the Republic of Turkey.</a:t>
            </a:r>
            <a:endParaRPr lang="en-US" sz="1700"/>
          </a:p>
        </p:txBody>
      </p:sp>
      <p:pic>
        <p:nvPicPr>
          <p:cNvPr id="5" name="Picture 4" descr="Front steps and columns of a majestic city building">
            <a:extLst>
              <a:ext uri="{FF2B5EF4-FFF2-40B4-BE49-F238E27FC236}">
                <a16:creationId xmlns:a16="http://schemas.microsoft.com/office/drawing/2014/main" id="{22A827D8-C15F-63C3-5A43-469553C5408B}"/>
              </a:ext>
            </a:extLst>
          </p:cNvPr>
          <p:cNvPicPr>
            <a:picLocks noChangeAspect="1"/>
          </p:cNvPicPr>
          <p:nvPr/>
        </p:nvPicPr>
        <p:blipFill rotWithShape="1">
          <a:blip r:embed="rId2"/>
          <a:srcRect l="22617" r="10528"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4680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10E363E9-2C8D-2C08-7C7B-AD63C01C3188}"/>
              </a:ext>
            </a:extLst>
          </p:cNvPr>
          <p:cNvPicPr>
            <a:picLocks noChangeAspect="1"/>
          </p:cNvPicPr>
          <p:nvPr/>
        </p:nvPicPr>
        <p:blipFill rotWithShape="1">
          <a:blip r:embed="rId2"/>
          <a:srcRect l="24569" r="22891"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6115317" y="405685"/>
            <a:ext cx="5464968" cy="1559301"/>
          </a:xfrm>
        </p:spPr>
        <p:txBody>
          <a:bodyPr>
            <a:normAutofit/>
          </a:bodyPr>
          <a:lstStyle/>
          <a:p>
            <a:r>
              <a:rPr lang="en-US" sz="4000"/>
              <a:t>AGENCY</a:t>
            </a:r>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6115317" y="2743200"/>
            <a:ext cx="5247340" cy="3496878"/>
          </a:xfrm>
        </p:spPr>
        <p:txBody>
          <a:bodyPr vert="horz" lIns="91440" tIns="45720" rIns="91440" bIns="45720" rtlCol="0" anchor="ctr">
            <a:normAutofit/>
          </a:bodyPr>
          <a:lstStyle/>
          <a:p>
            <a:pPr marL="0" indent="0">
              <a:buNone/>
            </a:pPr>
            <a:r>
              <a:rPr lang="en-US" sz="1300" b="1">
                <a:ea typeface="+mn-lt"/>
                <a:cs typeface="+mn-lt"/>
              </a:rPr>
              <a:t>1- Authority to Represent</a:t>
            </a:r>
          </a:p>
          <a:p>
            <a:r>
              <a:rPr lang="en-US" sz="1300">
                <a:ea typeface="+mn-lt"/>
                <a:cs typeface="+mn-lt"/>
              </a:rPr>
              <a:t>1.1. Active and Passive Representation Authority/Obligation (TK 105)</a:t>
            </a:r>
            <a:endParaRPr lang="en-US" sz="1300"/>
          </a:p>
          <a:p>
            <a:r>
              <a:rPr lang="en-US" sz="1300">
                <a:ea typeface="+mn-lt"/>
                <a:cs typeface="+mn-lt"/>
              </a:rPr>
              <a:t>1.1.1. Nature of the authority and obligation</a:t>
            </a:r>
            <a:endParaRPr lang="en-US" sz="1300"/>
          </a:p>
          <a:p>
            <a:r>
              <a:rPr lang="en-US" sz="1300">
                <a:ea typeface="+mn-lt"/>
                <a:cs typeface="+mn-lt"/>
              </a:rPr>
              <a:t>1.1.2. Scope of the authority and obligation</a:t>
            </a:r>
            <a:endParaRPr lang="en-US" sz="1300"/>
          </a:p>
          <a:p>
            <a:pPr marL="0" indent="0">
              <a:buNone/>
            </a:pPr>
            <a:r>
              <a:rPr lang="en-US" sz="1300" b="1">
                <a:ea typeface="+mn-lt"/>
                <a:cs typeface="+mn-lt"/>
              </a:rPr>
              <a:t>2- Authority to Represent in Legal Proceedings</a:t>
            </a:r>
            <a:endParaRPr lang="en-US" sz="1300" b="1"/>
          </a:p>
          <a:p>
            <a:r>
              <a:rPr lang="en-US" sz="1300">
                <a:ea typeface="+mn-lt"/>
                <a:cs typeface="+mn-lt"/>
              </a:rPr>
              <a:t>2.1. Civil Cases</a:t>
            </a:r>
            <a:endParaRPr lang="en-US" sz="1300"/>
          </a:p>
          <a:p>
            <a:r>
              <a:rPr lang="en-US" sz="1300">
                <a:ea typeface="+mn-lt"/>
                <a:cs typeface="+mn-lt"/>
              </a:rPr>
              <a:t>2.2. Criminal Cases</a:t>
            </a:r>
            <a:endParaRPr lang="en-US" sz="1300"/>
          </a:p>
          <a:p>
            <a:r>
              <a:rPr lang="en-US" sz="1300">
                <a:ea typeface="+mn-lt"/>
                <a:cs typeface="+mn-lt"/>
              </a:rPr>
              <a:t>2.3. Joint Representation of Principal and Agent in Lawsuits</a:t>
            </a:r>
            <a:endParaRPr lang="en-US" sz="1300"/>
          </a:p>
          <a:p>
            <a:r>
              <a:rPr lang="en-US" sz="1300">
                <a:ea typeface="+mn-lt"/>
                <a:cs typeface="+mn-lt"/>
              </a:rPr>
              <a:t>2.4. Execution proceedings and bankruptcy lawsuits and follow-ups</a:t>
            </a:r>
            <a:endParaRPr lang="en-US" sz="1300"/>
          </a:p>
          <a:p>
            <a:r>
              <a:rPr lang="en-US" sz="1300">
                <a:ea typeface="+mn-lt"/>
                <a:cs typeface="+mn-lt"/>
              </a:rPr>
              <a:t>2.5. Situations requiring special authority</a:t>
            </a:r>
            <a:endParaRPr lang="en-US" sz="1300"/>
          </a:p>
          <a:p>
            <a:r>
              <a:rPr lang="en-US" sz="1300">
                <a:ea typeface="+mn-lt"/>
                <a:cs typeface="+mn-lt"/>
              </a:rPr>
              <a:t>2.6. Authority to represent after the termination of the contract</a:t>
            </a:r>
            <a:endParaRPr lang="en-US" sz="1300"/>
          </a:p>
        </p:txBody>
      </p:sp>
    </p:spTree>
    <p:extLst>
      <p:ext uri="{BB962C8B-B14F-4D97-AF65-F5344CB8AC3E}">
        <p14:creationId xmlns:p14="http://schemas.microsoft.com/office/powerpoint/2010/main" val="274968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a:xfrm>
            <a:off x="640080" y="325369"/>
            <a:ext cx="4368602" cy="1956841"/>
          </a:xfrm>
        </p:spPr>
        <p:txBody>
          <a:bodyPr anchor="b">
            <a:normAutofit/>
          </a:bodyPr>
          <a:lstStyle/>
          <a:p>
            <a:r>
              <a:rPr lang="en-US" sz="5400"/>
              <a:t>AGENCY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a:xfrm>
            <a:off x="640080" y="2872899"/>
            <a:ext cx="4243589" cy="3320668"/>
          </a:xfrm>
        </p:spPr>
        <p:txBody>
          <a:bodyPr vert="horz" lIns="91440" tIns="45720" rIns="91440" bIns="45720" rtlCol="0">
            <a:normAutofit/>
          </a:bodyPr>
          <a:lstStyle/>
          <a:p>
            <a:pPr>
              <a:buNone/>
            </a:pPr>
            <a:r>
              <a:rPr lang="en-US" sz="1700">
                <a:ea typeface="+mn-lt"/>
                <a:cs typeface="+mn-lt"/>
              </a:rPr>
              <a:t>II – Cases that require special and written authorization</a:t>
            </a:r>
            <a:endParaRPr lang="en-US" sz="1700"/>
          </a:p>
          <a:p>
            <a:pPr>
              <a:buNone/>
            </a:pPr>
            <a:endParaRPr lang="en-US" sz="1700"/>
          </a:p>
          <a:p>
            <a:pPr marL="0" indent="0">
              <a:buNone/>
            </a:pPr>
            <a:r>
              <a:rPr lang="en-US" sz="1700">
                <a:ea typeface="+mn-lt"/>
                <a:cs typeface="+mn-lt"/>
              </a:rPr>
              <a:t>ARTICLE 106-(1) The agent is not authorized to accept the price of the goods that he has not personally delivered and to take delivery of the goods that he has not personally paid for, and cannot renew or reduce the amount of the receivables arising from these transactions without the specific and written consent or power of attorney of his client.</a:t>
            </a:r>
            <a:endParaRPr lang="en-US" sz="1700"/>
          </a:p>
        </p:txBody>
      </p:sp>
      <p:pic>
        <p:nvPicPr>
          <p:cNvPr id="5" name="Picture 4" descr="Exclamation mark on a yellow background">
            <a:extLst>
              <a:ext uri="{FF2B5EF4-FFF2-40B4-BE49-F238E27FC236}">
                <a16:creationId xmlns:a16="http://schemas.microsoft.com/office/drawing/2014/main" id="{C775FE06-86FD-829D-3F83-2D684F27058F}"/>
              </a:ext>
            </a:extLst>
          </p:cNvPr>
          <p:cNvPicPr>
            <a:picLocks noChangeAspect="1"/>
          </p:cNvPicPr>
          <p:nvPr/>
        </p:nvPicPr>
        <p:blipFill rotWithShape="1">
          <a:blip r:embed="rId2"/>
          <a:srcRect l="18922" r="5854"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6435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7B3B-C3F5-2B37-9B32-2F8322A8A342}"/>
              </a:ext>
            </a:extLst>
          </p:cNvPr>
          <p:cNvSpPr>
            <a:spLocks noGrp="1"/>
          </p:cNvSpPr>
          <p:nvPr>
            <p:ph type="title"/>
          </p:nvPr>
        </p:nvSpPr>
        <p:spPr/>
        <p:txBody>
          <a:bodyPr/>
          <a:lstStyle/>
          <a:p>
            <a:r>
              <a:rPr lang="en-US" dirty="0"/>
              <a:t>AGENCY</a:t>
            </a:r>
          </a:p>
        </p:txBody>
      </p:sp>
      <p:sp>
        <p:nvSpPr>
          <p:cNvPr id="3" name="Content Placeholder 2">
            <a:extLst>
              <a:ext uri="{FF2B5EF4-FFF2-40B4-BE49-F238E27FC236}">
                <a16:creationId xmlns:a16="http://schemas.microsoft.com/office/drawing/2014/main" id="{6F196DA4-D55F-2546-40DD-7BA10ED0D636}"/>
              </a:ext>
            </a:extLst>
          </p:cNvPr>
          <p:cNvSpPr>
            <a:spLocks noGrp="1"/>
          </p:cNvSpPr>
          <p:nvPr>
            <p:ph idx="1"/>
          </p:nvPr>
        </p:nvSpPr>
        <p:spPr/>
        <p:txBody>
          <a:bodyPr vert="horz" lIns="91440" tIns="45720" rIns="91440" bIns="45720" rtlCol="0" anchor="t">
            <a:normAutofit/>
          </a:bodyPr>
          <a:lstStyle/>
          <a:p>
            <a:r>
              <a:rPr lang="en-US" dirty="0">
                <a:ea typeface="+mn-lt"/>
                <a:cs typeface="+mn-lt"/>
              </a:rPr>
              <a:t>III – Authority to make contracts</a:t>
            </a:r>
            <a:endParaRPr lang="en-US" dirty="0"/>
          </a:p>
          <a:p>
            <a:pPr marL="0" indent="0">
              <a:buNone/>
            </a:pPr>
            <a:endParaRPr lang="en-US" dirty="0">
              <a:ea typeface="+mn-lt"/>
              <a:cs typeface="+mn-lt"/>
            </a:endParaRPr>
          </a:p>
          <a:p>
            <a:r>
              <a:rPr lang="en-US" dirty="0">
                <a:ea typeface="+mn-lt"/>
                <a:cs typeface="+mn-lt"/>
              </a:rPr>
              <a:t>ARTICLE 107-(1) The agency is not authorized to make a contract on behalf of its client without obtaining a specific and written authorization.</a:t>
            </a:r>
            <a:endParaRPr lang="en-US" dirty="0"/>
          </a:p>
          <a:p>
            <a:r>
              <a:rPr lang="en-US" dirty="0">
                <a:ea typeface="+mn-lt"/>
                <a:cs typeface="+mn-lt"/>
              </a:rPr>
              <a:t>(2) Documents that authorize agents to conclude contracts on behalf of their clients must be registered and announced by the agency.</a:t>
            </a:r>
            <a:endParaRPr lang="en-US" dirty="0"/>
          </a:p>
        </p:txBody>
      </p:sp>
    </p:spTree>
    <p:extLst>
      <p:ext uri="{BB962C8B-B14F-4D97-AF65-F5344CB8AC3E}">
        <p14:creationId xmlns:p14="http://schemas.microsoft.com/office/powerpoint/2010/main" val="2101307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1896</Words>
  <Application>Microsoft Office PowerPoint</Application>
  <PresentationFormat>Geniş ekran</PresentationFormat>
  <Paragraphs>174</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Aptos</vt:lpstr>
      <vt:lpstr>Aptos Display</vt:lpstr>
      <vt:lpstr>Arial</vt:lpstr>
      <vt:lpstr>Calibri</vt:lpstr>
      <vt:lpstr>office theme</vt:lpstr>
      <vt:lpstr>COMMERCIAL ENTERPRISE LAW   MERCHANT ASSISTANTS </vt:lpstr>
      <vt:lpstr>CARRIER AGENT CC a. 917</vt:lpstr>
      <vt:lpstr>AGENCY (acente) Turkish Commercial Code No. 6102 Article 102</vt:lpstr>
      <vt:lpstr>PowerPoint Sunusu</vt:lpstr>
      <vt:lpstr>AGENCY</vt:lpstr>
      <vt:lpstr>ARTICLE 103</vt:lpstr>
      <vt:lpstr>AGENCY</vt:lpstr>
      <vt:lpstr>AGENCY</vt:lpstr>
      <vt:lpstr>AGENCY</vt:lpstr>
      <vt:lpstr>AGENCY</vt:lpstr>
      <vt:lpstr>The Agent's Liabilities </vt:lpstr>
      <vt:lpstr>The Agent's Rights </vt:lpstr>
      <vt:lpstr>PowerPoint Sunusu</vt:lpstr>
      <vt:lpstr>Conditions for Compensation Request:</vt:lpstr>
      <vt:lpstr>AGENCY</vt:lpstr>
      <vt:lpstr>Legal / Financial Consequences of the Termination of the Agency Agreement </vt:lpstr>
      <vt:lpstr>Practice Exercise - 4</vt:lpstr>
      <vt:lpstr>Practice Exercise - 4</vt:lpstr>
      <vt:lpstr>SOLE SELLER</vt:lpstr>
      <vt:lpstr>SOLE SELLER The situation of third parties in the face of sole distributorship relationship: </vt:lpstr>
      <vt:lpstr>Termination of sole distributorship relationship: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Fatih Serbest</cp:lastModifiedBy>
  <cp:revision>517</cp:revision>
  <dcterms:created xsi:type="dcterms:W3CDTF">2024-03-18T11:53:01Z</dcterms:created>
  <dcterms:modified xsi:type="dcterms:W3CDTF">2024-05-14T16:58:27Z</dcterms:modified>
</cp:coreProperties>
</file>