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8" r:id="rId4"/>
    <p:sldId id="259" r:id="rId5"/>
    <p:sldId id="260" r:id="rId6"/>
    <p:sldId id="261" r:id="rId7"/>
    <p:sldId id="275" r:id="rId8"/>
    <p:sldId id="263" r:id="rId9"/>
    <p:sldId id="264" r:id="rId10"/>
    <p:sldId id="276" r:id="rId11"/>
    <p:sldId id="265" r:id="rId12"/>
    <p:sldId id="266" r:id="rId13"/>
    <p:sldId id="267" r:id="rId14"/>
    <p:sldId id="268" r:id="rId15"/>
    <p:sldId id="269" r:id="rId16"/>
    <p:sldId id="271" r:id="rId17"/>
    <p:sldId id="272" r:id="rId18"/>
    <p:sldId id="273" r:id="rId19"/>
    <p:sldId id="274" r:id="rId20"/>
    <p:sldId id="277"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GB"/>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GB"/>
          </a:p>
        </p:txBody>
      </p:sp>
      <p:sp>
        <p:nvSpPr>
          <p:cNvPr id="4" name="Veri Yer Tutucusu 3"/>
          <p:cNvSpPr>
            <a:spLocks noGrp="1"/>
          </p:cNvSpPr>
          <p:nvPr>
            <p:ph type="dt" sz="half" idx="10"/>
          </p:nvPr>
        </p:nvSpPr>
        <p:spPr/>
        <p:txBody>
          <a:bodyPr/>
          <a:lstStyle/>
          <a:p>
            <a:fld id="{33146B88-982D-4AA2-9D1A-6C469118CEB3}" type="datetimeFigureOut">
              <a:rPr lang="en-GB" smtClean="0"/>
              <a:t>13/04/2022</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F53BEF28-BB5B-418D-BCD2-9023C30D2B27}" type="slidenum">
              <a:rPr lang="en-GB" smtClean="0"/>
              <a:t>‹#›</a:t>
            </a:fld>
            <a:endParaRPr lang="en-GB"/>
          </a:p>
        </p:txBody>
      </p:sp>
    </p:spTree>
    <p:extLst>
      <p:ext uri="{BB962C8B-B14F-4D97-AF65-F5344CB8AC3E}">
        <p14:creationId xmlns:p14="http://schemas.microsoft.com/office/powerpoint/2010/main" val="623913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33146B88-982D-4AA2-9D1A-6C469118CEB3}" type="datetimeFigureOut">
              <a:rPr lang="en-GB" smtClean="0"/>
              <a:t>13/04/2022</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F53BEF28-BB5B-418D-BCD2-9023C30D2B27}" type="slidenum">
              <a:rPr lang="en-GB" smtClean="0"/>
              <a:t>‹#›</a:t>
            </a:fld>
            <a:endParaRPr lang="en-GB"/>
          </a:p>
        </p:txBody>
      </p:sp>
    </p:spTree>
    <p:extLst>
      <p:ext uri="{BB962C8B-B14F-4D97-AF65-F5344CB8AC3E}">
        <p14:creationId xmlns:p14="http://schemas.microsoft.com/office/powerpoint/2010/main" val="2418964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GB"/>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33146B88-982D-4AA2-9D1A-6C469118CEB3}" type="datetimeFigureOut">
              <a:rPr lang="en-GB" smtClean="0"/>
              <a:t>13/04/2022</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F53BEF28-BB5B-418D-BCD2-9023C30D2B27}" type="slidenum">
              <a:rPr lang="en-GB" smtClean="0"/>
              <a:t>‹#›</a:t>
            </a:fld>
            <a:endParaRPr lang="en-GB"/>
          </a:p>
        </p:txBody>
      </p:sp>
    </p:spTree>
    <p:extLst>
      <p:ext uri="{BB962C8B-B14F-4D97-AF65-F5344CB8AC3E}">
        <p14:creationId xmlns:p14="http://schemas.microsoft.com/office/powerpoint/2010/main" val="1326040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33146B88-982D-4AA2-9D1A-6C469118CEB3}" type="datetimeFigureOut">
              <a:rPr lang="en-GB" smtClean="0"/>
              <a:t>13/04/2022</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F53BEF28-BB5B-418D-BCD2-9023C30D2B27}" type="slidenum">
              <a:rPr lang="en-GB" smtClean="0"/>
              <a:t>‹#›</a:t>
            </a:fld>
            <a:endParaRPr lang="en-GB"/>
          </a:p>
        </p:txBody>
      </p:sp>
    </p:spTree>
    <p:extLst>
      <p:ext uri="{BB962C8B-B14F-4D97-AF65-F5344CB8AC3E}">
        <p14:creationId xmlns:p14="http://schemas.microsoft.com/office/powerpoint/2010/main" val="356171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GB"/>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33146B88-982D-4AA2-9D1A-6C469118CEB3}" type="datetimeFigureOut">
              <a:rPr lang="en-GB" smtClean="0"/>
              <a:t>13/04/2022</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F53BEF28-BB5B-418D-BCD2-9023C30D2B27}" type="slidenum">
              <a:rPr lang="en-GB" smtClean="0"/>
              <a:t>‹#›</a:t>
            </a:fld>
            <a:endParaRPr lang="en-GB"/>
          </a:p>
        </p:txBody>
      </p:sp>
    </p:spTree>
    <p:extLst>
      <p:ext uri="{BB962C8B-B14F-4D97-AF65-F5344CB8AC3E}">
        <p14:creationId xmlns:p14="http://schemas.microsoft.com/office/powerpoint/2010/main" val="806775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Veri Yer Tutucusu 4"/>
          <p:cNvSpPr>
            <a:spLocks noGrp="1"/>
          </p:cNvSpPr>
          <p:nvPr>
            <p:ph type="dt" sz="half" idx="10"/>
          </p:nvPr>
        </p:nvSpPr>
        <p:spPr/>
        <p:txBody>
          <a:bodyPr/>
          <a:lstStyle/>
          <a:p>
            <a:fld id="{33146B88-982D-4AA2-9D1A-6C469118CEB3}" type="datetimeFigureOut">
              <a:rPr lang="en-GB" smtClean="0"/>
              <a:t>13/04/2022</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F53BEF28-BB5B-418D-BCD2-9023C30D2B27}" type="slidenum">
              <a:rPr lang="en-GB" smtClean="0"/>
              <a:t>‹#›</a:t>
            </a:fld>
            <a:endParaRPr lang="en-GB"/>
          </a:p>
        </p:txBody>
      </p:sp>
    </p:spTree>
    <p:extLst>
      <p:ext uri="{BB962C8B-B14F-4D97-AF65-F5344CB8AC3E}">
        <p14:creationId xmlns:p14="http://schemas.microsoft.com/office/powerpoint/2010/main" val="21855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GB"/>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7" name="Veri Yer Tutucusu 6"/>
          <p:cNvSpPr>
            <a:spLocks noGrp="1"/>
          </p:cNvSpPr>
          <p:nvPr>
            <p:ph type="dt" sz="half" idx="10"/>
          </p:nvPr>
        </p:nvSpPr>
        <p:spPr/>
        <p:txBody>
          <a:bodyPr/>
          <a:lstStyle/>
          <a:p>
            <a:fld id="{33146B88-982D-4AA2-9D1A-6C469118CEB3}" type="datetimeFigureOut">
              <a:rPr lang="en-GB" smtClean="0"/>
              <a:t>13/04/2022</a:t>
            </a:fld>
            <a:endParaRPr lang="en-GB"/>
          </a:p>
        </p:txBody>
      </p:sp>
      <p:sp>
        <p:nvSpPr>
          <p:cNvPr id="8" name="Altbilgi Yer Tutucusu 7"/>
          <p:cNvSpPr>
            <a:spLocks noGrp="1"/>
          </p:cNvSpPr>
          <p:nvPr>
            <p:ph type="ftr" sz="quarter" idx="11"/>
          </p:nvPr>
        </p:nvSpPr>
        <p:spPr/>
        <p:txBody>
          <a:bodyPr/>
          <a:lstStyle/>
          <a:p>
            <a:endParaRPr lang="en-GB"/>
          </a:p>
        </p:txBody>
      </p:sp>
      <p:sp>
        <p:nvSpPr>
          <p:cNvPr id="9" name="Slayt Numarası Yer Tutucusu 8"/>
          <p:cNvSpPr>
            <a:spLocks noGrp="1"/>
          </p:cNvSpPr>
          <p:nvPr>
            <p:ph type="sldNum" sz="quarter" idx="12"/>
          </p:nvPr>
        </p:nvSpPr>
        <p:spPr/>
        <p:txBody>
          <a:bodyPr/>
          <a:lstStyle/>
          <a:p>
            <a:fld id="{F53BEF28-BB5B-418D-BCD2-9023C30D2B27}" type="slidenum">
              <a:rPr lang="en-GB" smtClean="0"/>
              <a:t>‹#›</a:t>
            </a:fld>
            <a:endParaRPr lang="en-GB"/>
          </a:p>
        </p:txBody>
      </p:sp>
    </p:spTree>
    <p:extLst>
      <p:ext uri="{BB962C8B-B14F-4D97-AF65-F5344CB8AC3E}">
        <p14:creationId xmlns:p14="http://schemas.microsoft.com/office/powerpoint/2010/main" val="219417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Veri Yer Tutucusu 2"/>
          <p:cNvSpPr>
            <a:spLocks noGrp="1"/>
          </p:cNvSpPr>
          <p:nvPr>
            <p:ph type="dt" sz="half" idx="10"/>
          </p:nvPr>
        </p:nvSpPr>
        <p:spPr/>
        <p:txBody>
          <a:bodyPr/>
          <a:lstStyle/>
          <a:p>
            <a:fld id="{33146B88-982D-4AA2-9D1A-6C469118CEB3}" type="datetimeFigureOut">
              <a:rPr lang="en-GB" smtClean="0"/>
              <a:t>13/04/2022</a:t>
            </a:fld>
            <a:endParaRPr lang="en-GB"/>
          </a:p>
        </p:txBody>
      </p:sp>
      <p:sp>
        <p:nvSpPr>
          <p:cNvPr id="4" name="Altbilgi Yer Tutucusu 3"/>
          <p:cNvSpPr>
            <a:spLocks noGrp="1"/>
          </p:cNvSpPr>
          <p:nvPr>
            <p:ph type="ftr" sz="quarter" idx="11"/>
          </p:nvPr>
        </p:nvSpPr>
        <p:spPr/>
        <p:txBody>
          <a:bodyPr/>
          <a:lstStyle/>
          <a:p>
            <a:endParaRPr lang="en-GB"/>
          </a:p>
        </p:txBody>
      </p:sp>
      <p:sp>
        <p:nvSpPr>
          <p:cNvPr id="5" name="Slayt Numarası Yer Tutucusu 4"/>
          <p:cNvSpPr>
            <a:spLocks noGrp="1"/>
          </p:cNvSpPr>
          <p:nvPr>
            <p:ph type="sldNum" sz="quarter" idx="12"/>
          </p:nvPr>
        </p:nvSpPr>
        <p:spPr/>
        <p:txBody>
          <a:bodyPr/>
          <a:lstStyle/>
          <a:p>
            <a:fld id="{F53BEF28-BB5B-418D-BCD2-9023C30D2B27}" type="slidenum">
              <a:rPr lang="en-GB" smtClean="0"/>
              <a:t>‹#›</a:t>
            </a:fld>
            <a:endParaRPr lang="en-GB"/>
          </a:p>
        </p:txBody>
      </p:sp>
    </p:spTree>
    <p:extLst>
      <p:ext uri="{BB962C8B-B14F-4D97-AF65-F5344CB8AC3E}">
        <p14:creationId xmlns:p14="http://schemas.microsoft.com/office/powerpoint/2010/main" val="2404357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3146B88-982D-4AA2-9D1A-6C469118CEB3}" type="datetimeFigureOut">
              <a:rPr lang="en-GB" smtClean="0"/>
              <a:t>13/04/2022</a:t>
            </a:fld>
            <a:endParaRPr lang="en-GB"/>
          </a:p>
        </p:txBody>
      </p:sp>
      <p:sp>
        <p:nvSpPr>
          <p:cNvPr id="3" name="Altbilgi Yer Tutucusu 2"/>
          <p:cNvSpPr>
            <a:spLocks noGrp="1"/>
          </p:cNvSpPr>
          <p:nvPr>
            <p:ph type="ftr" sz="quarter" idx="11"/>
          </p:nvPr>
        </p:nvSpPr>
        <p:spPr/>
        <p:txBody>
          <a:bodyPr/>
          <a:lstStyle/>
          <a:p>
            <a:endParaRPr lang="en-GB"/>
          </a:p>
        </p:txBody>
      </p:sp>
      <p:sp>
        <p:nvSpPr>
          <p:cNvPr id="4" name="Slayt Numarası Yer Tutucusu 3"/>
          <p:cNvSpPr>
            <a:spLocks noGrp="1"/>
          </p:cNvSpPr>
          <p:nvPr>
            <p:ph type="sldNum" sz="quarter" idx="12"/>
          </p:nvPr>
        </p:nvSpPr>
        <p:spPr/>
        <p:txBody>
          <a:bodyPr/>
          <a:lstStyle/>
          <a:p>
            <a:fld id="{F53BEF28-BB5B-418D-BCD2-9023C30D2B27}" type="slidenum">
              <a:rPr lang="en-GB" smtClean="0"/>
              <a:t>‹#›</a:t>
            </a:fld>
            <a:endParaRPr lang="en-GB"/>
          </a:p>
        </p:txBody>
      </p:sp>
    </p:spTree>
    <p:extLst>
      <p:ext uri="{BB962C8B-B14F-4D97-AF65-F5344CB8AC3E}">
        <p14:creationId xmlns:p14="http://schemas.microsoft.com/office/powerpoint/2010/main" val="229665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3146B88-982D-4AA2-9D1A-6C469118CEB3}" type="datetimeFigureOut">
              <a:rPr lang="en-GB" smtClean="0"/>
              <a:t>13/04/2022</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F53BEF28-BB5B-418D-BCD2-9023C30D2B27}" type="slidenum">
              <a:rPr lang="en-GB" smtClean="0"/>
              <a:t>‹#›</a:t>
            </a:fld>
            <a:endParaRPr lang="en-GB"/>
          </a:p>
        </p:txBody>
      </p:sp>
    </p:spTree>
    <p:extLst>
      <p:ext uri="{BB962C8B-B14F-4D97-AF65-F5344CB8AC3E}">
        <p14:creationId xmlns:p14="http://schemas.microsoft.com/office/powerpoint/2010/main" val="3292512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3146B88-982D-4AA2-9D1A-6C469118CEB3}" type="datetimeFigureOut">
              <a:rPr lang="en-GB" smtClean="0"/>
              <a:t>13/04/2022</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F53BEF28-BB5B-418D-BCD2-9023C30D2B27}" type="slidenum">
              <a:rPr lang="en-GB" smtClean="0"/>
              <a:t>‹#›</a:t>
            </a:fld>
            <a:endParaRPr lang="en-GB"/>
          </a:p>
        </p:txBody>
      </p:sp>
    </p:spTree>
    <p:extLst>
      <p:ext uri="{BB962C8B-B14F-4D97-AF65-F5344CB8AC3E}">
        <p14:creationId xmlns:p14="http://schemas.microsoft.com/office/powerpoint/2010/main" val="322190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GB"/>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46B88-982D-4AA2-9D1A-6C469118CEB3}" type="datetimeFigureOut">
              <a:rPr lang="en-GB" smtClean="0"/>
              <a:t>13/04/2022</a:t>
            </a:fld>
            <a:endParaRPr lang="en-GB"/>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BEF28-BB5B-418D-BCD2-9023C30D2B27}" type="slidenum">
              <a:rPr lang="en-GB" smtClean="0"/>
              <a:t>‹#›</a:t>
            </a:fld>
            <a:endParaRPr lang="en-GB"/>
          </a:p>
        </p:txBody>
      </p:sp>
    </p:spTree>
    <p:extLst>
      <p:ext uri="{BB962C8B-B14F-4D97-AF65-F5344CB8AC3E}">
        <p14:creationId xmlns:p14="http://schemas.microsoft.com/office/powerpoint/2010/main" val="3448414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6982" y="180109"/>
            <a:ext cx="12095018" cy="2027671"/>
          </a:xfrm>
        </p:spPr>
        <p:txBody>
          <a:bodyPr>
            <a:normAutofit/>
          </a:bodyPr>
          <a:lstStyle/>
          <a:p>
            <a:r>
              <a:rPr lang="en-US" sz="4400" b="1" dirty="0" smtClean="0"/>
              <a:t>COMPARATIVE ANALYSIS OF THE TURKISH PRESIDENTIAL SYSTEM WITH GOVERNMENT SYSTEMS INCLUDING SEPARATION OF POWER</a:t>
            </a:r>
            <a:endParaRPr lang="en-GB" sz="4400" b="1" dirty="0"/>
          </a:p>
        </p:txBody>
      </p:sp>
      <p:pic>
        <p:nvPicPr>
          <p:cNvPr id="1026" name="Picture 2" descr="Politics flat icons set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157" y="2609562"/>
            <a:ext cx="3682133" cy="36821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urkey"/>
          <p:cNvPicPr>
            <a:picLocks noChangeAspect="1" noChangeArrowheads="1"/>
          </p:cNvPicPr>
          <p:nvPr/>
        </p:nvPicPr>
        <p:blipFill rotWithShape="1">
          <a:blip r:embed="rId3">
            <a:extLst>
              <a:ext uri="{28A0092B-C50C-407E-A947-70E740481C1C}">
                <a14:useLocalDpi xmlns:a14="http://schemas.microsoft.com/office/drawing/2010/main" val="0"/>
              </a:ext>
            </a:extLst>
          </a:blip>
          <a:srcRect l="17985" t="11993" r="18123" b="21438"/>
          <a:stretch/>
        </p:blipFill>
        <p:spPr bwMode="auto">
          <a:xfrm>
            <a:off x="5846618" y="3065173"/>
            <a:ext cx="4959928" cy="2770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949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7650" y="176934"/>
            <a:ext cx="11431732" cy="4351338"/>
          </a:xfrm>
        </p:spPr>
        <p:txBody>
          <a:bodyPr/>
          <a:lstStyle/>
          <a:p>
            <a:r>
              <a:rPr lang="en-US" dirty="0" smtClean="0"/>
              <a:t>All these facts show that the presidential system has some strengths and weaknesses like other systems</a:t>
            </a:r>
            <a:r>
              <a:rPr lang="tr-TR" dirty="0" smtClean="0"/>
              <a:t>.</a:t>
            </a:r>
          </a:p>
          <a:p>
            <a:r>
              <a:rPr lang="en-US" dirty="0" smtClean="0"/>
              <a:t>To sum up, the precondition for the separation of powers must be established in order for a debate to take place within the framework of the parliamentary system-presidential system dichotomy</a:t>
            </a:r>
            <a:r>
              <a:rPr lang="tr-TR" dirty="0" smtClean="0"/>
              <a:t>.</a:t>
            </a:r>
          </a:p>
          <a:p>
            <a:endParaRPr lang="en-GB" dirty="0"/>
          </a:p>
        </p:txBody>
      </p:sp>
      <p:pic>
        <p:nvPicPr>
          <p:cNvPr id="10242" name="Picture 2" descr="Başkanlık sistemi nedir Başkanlık sistemi nasıl yönetil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2987602"/>
            <a:ext cx="5483889" cy="308133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TBMM 100 Yaşında: TBMM Açılışı ve Kuruluşunda Yaşanan Tarihi Olay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516" y="2987602"/>
            <a:ext cx="6162676" cy="308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382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5527" y="365125"/>
            <a:ext cx="11118273" cy="1325563"/>
          </a:xfrm>
        </p:spPr>
        <p:txBody>
          <a:bodyPr>
            <a:normAutofit/>
          </a:bodyPr>
          <a:lstStyle/>
          <a:p>
            <a:r>
              <a:rPr lang="en-US" sz="3600" dirty="0" smtClean="0"/>
              <a:t>THE ADOPTION IN THE REFERENDUM ON APRIL 16, THE TURKISH PRESIDENTIAL GOVERNMENT MODEL</a:t>
            </a:r>
            <a:endParaRPr lang="en-GB" sz="3600" dirty="0"/>
          </a:p>
        </p:txBody>
      </p:sp>
      <p:sp>
        <p:nvSpPr>
          <p:cNvPr id="3" name="İçerik Yer Tutucusu 2"/>
          <p:cNvSpPr>
            <a:spLocks noGrp="1"/>
          </p:cNvSpPr>
          <p:nvPr>
            <p:ph idx="1"/>
          </p:nvPr>
        </p:nvSpPr>
        <p:spPr>
          <a:xfrm>
            <a:off x="0" y="1576243"/>
            <a:ext cx="12081164" cy="4351338"/>
          </a:xfrm>
        </p:spPr>
        <p:txBody>
          <a:bodyPr>
            <a:normAutofit/>
          </a:bodyPr>
          <a:lstStyle/>
          <a:p>
            <a:r>
              <a:rPr lang="en-US" sz="2400" dirty="0" smtClean="0"/>
              <a:t>The government system in Turkey has been under the discussion since the 1961 Constitution, which foresees the soft separation of powers, has entered into force. </a:t>
            </a:r>
            <a:endParaRPr lang="tr-TR" sz="2400" dirty="0" smtClean="0"/>
          </a:p>
          <a:p>
            <a:r>
              <a:rPr lang="en-US" sz="2400" dirty="0" smtClean="0"/>
              <a:t>The reform demands, brought to the agenda by a number of politicians for various reasons, are often discussed on the axis of the presidential system</a:t>
            </a:r>
            <a:r>
              <a:rPr lang="tr-TR" sz="2400" dirty="0" smtClean="0"/>
              <a:t>.</a:t>
            </a:r>
          </a:p>
          <a:p>
            <a:endParaRPr lang="en-GB" sz="2400" dirty="0"/>
          </a:p>
        </p:txBody>
      </p:sp>
      <p:pic>
        <p:nvPicPr>
          <p:cNvPr id="11272" name="Picture 8" descr="1961 Anayasası | Hukuki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27" y="3497194"/>
            <a:ext cx="4236316" cy="29230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2. Cumhuriyet'in anayasası'nın oylandığı 1961 referandumu - BBC News Türkç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0551" y="3138121"/>
            <a:ext cx="6473249" cy="3641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651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5018" y="595023"/>
            <a:ext cx="10633364" cy="4542127"/>
          </a:xfrm>
        </p:spPr>
        <p:txBody>
          <a:bodyPr>
            <a:normAutofit/>
          </a:bodyPr>
          <a:lstStyle/>
          <a:p>
            <a:r>
              <a:rPr lang="en-US" sz="2400" dirty="0" smtClean="0"/>
              <a:t>The year of 2012 is a turning point for the debates on the presidential system, which has been on the agenda for some time by some politicians over the last forty years</a:t>
            </a:r>
            <a:r>
              <a:rPr lang="tr-TR" sz="2400" dirty="0" smtClean="0"/>
              <a:t>.</a:t>
            </a:r>
          </a:p>
          <a:p>
            <a:r>
              <a:rPr lang="en-US" sz="2400" dirty="0" smtClean="0"/>
              <a:t>The draft presented to the commission on November 2012 even though it is not legislated has a great importance with regard to the transfer of government systems to the agenda of Turkey. </a:t>
            </a:r>
            <a:endParaRPr lang="en-GB" sz="2400" dirty="0"/>
          </a:p>
        </p:txBody>
      </p:sp>
      <p:pic>
        <p:nvPicPr>
          <p:cNvPr id="12292" name="Picture 4" descr="Seçim Sandığı Tarihi... | Karabük Haber, Karabük Haberleri, Karabük Son  Daki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324" y="2980819"/>
            <a:ext cx="3673331" cy="330135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Son dakika: Seçim kanununda kritik değişiklikler Resmi Gazete'de! Erken  seçim, oy pusulası, seçmen nakli... - Son Dakika Haber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266" y="2866086"/>
            <a:ext cx="6191250" cy="32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733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idx="1"/>
          </p:nvPr>
        </p:nvPicPr>
        <p:blipFill rotWithShape="1">
          <a:blip r:embed="rId2">
            <a:extLst>
              <a:ext uri="{28A0092B-C50C-407E-A947-70E740481C1C}">
                <a14:useLocalDpi xmlns:a14="http://schemas.microsoft.com/office/drawing/2010/main" val="0"/>
              </a:ext>
            </a:extLst>
          </a:blip>
          <a:srcRect l="8771" r="2870"/>
          <a:stretch/>
        </p:blipFill>
        <p:spPr>
          <a:xfrm>
            <a:off x="249382" y="272143"/>
            <a:ext cx="5791200" cy="5048002"/>
          </a:xfrm>
          <a:prstGeom prst="rect">
            <a:avLst/>
          </a:prstGeom>
        </p:spPr>
      </p:pic>
      <p:pic>
        <p:nvPicPr>
          <p:cNvPr id="5" name="Resim 4" descr="Ekran Kırpma"/>
          <p:cNvPicPr>
            <a:picLocks noChangeAspect="1"/>
          </p:cNvPicPr>
          <p:nvPr/>
        </p:nvPicPr>
        <p:blipFill rotWithShape="1">
          <a:blip r:embed="rId3">
            <a:extLst>
              <a:ext uri="{28A0092B-C50C-407E-A947-70E740481C1C}">
                <a14:useLocalDpi xmlns:a14="http://schemas.microsoft.com/office/drawing/2010/main" val="0"/>
              </a:ext>
            </a:extLst>
          </a:blip>
          <a:srcRect l="6556" r="4900" b="3644"/>
          <a:stretch/>
        </p:blipFill>
        <p:spPr>
          <a:xfrm>
            <a:off x="6262255" y="3906982"/>
            <a:ext cx="5652654" cy="2826327"/>
          </a:xfrm>
          <a:prstGeom prst="rect">
            <a:avLst/>
          </a:prstGeom>
        </p:spPr>
      </p:pic>
      <p:pic>
        <p:nvPicPr>
          <p:cNvPr id="7" name="Picture 2" descr="Business brainstorming graph chart report data concept Free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5791" y="692727"/>
            <a:ext cx="3991526" cy="2665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497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784" y="27710"/>
            <a:ext cx="6564947" cy="4253345"/>
          </a:xfrm>
          <a:prstGeom prst="rect">
            <a:avLst/>
          </a:prstGeom>
        </p:spPr>
      </p:pic>
      <p:pic>
        <p:nvPicPr>
          <p:cNvPr id="5" name="Resim 4" descr="Ekran Kırpma"/>
          <p:cNvPicPr>
            <a:picLocks noChangeAspect="1"/>
          </p:cNvPicPr>
          <p:nvPr/>
        </p:nvPicPr>
        <p:blipFill rotWithShape="1">
          <a:blip r:embed="rId3">
            <a:extLst>
              <a:ext uri="{28A0092B-C50C-407E-A947-70E740481C1C}">
                <a14:useLocalDpi xmlns:a14="http://schemas.microsoft.com/office/drawing/2010/main" val="0"/>
              </a:ext>
            </a:extLst>
          </a:blip>
          <a:srcRect l="2488"/>
          <a:stretch/>
        </p:blipFill>
        <p:spPr>
          <a:xfrm>
            <a:off x="2014300" y="4235482"/>
            <a:ext cx="6621043" cy="2353593"/>
          </a:xfrm>
          <a:prstGeom prst="rect">
            <a:avLst/>
          </a:prstGeom>
        </p:spPr>
      </p:pic>
      <p:pic>
        <p:nvPicPr>
          <p:cNvPr id="7" name="Picture 2" descr="Data extraction concept illustration Free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3102" y="1425287"/>
            <a:ext cx="3215986" cy="321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104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1674" y="207819"/>
            <a:ext cx="11502736" cy="1939635"/>
          </a:xfrm>
        </p:spPr>
        <p:txBody>
          <a:bodyPr>
            <a:noAutofit/>
          </a:bodyPr>
          <a:lstStyle/>
          <a:p>
            <a:r>
              <a:rPr lang="en-US" sz="3200" dirty="0" smtClean="0"/>
              <a:t>THE PLACE OF THE PRESIDENTIAL SYSTEM IN THE CONTEXT OF THE LEGISLATIVE ORGAN AND THE EXECUTIVE ORGAN RELATIONS BETWEEN THE GOVERNMENT SYSTEMS BASED ON THE SEPARATION OF POWERS</a:t>
            </a:r>
            <a:endParaRPr lang="en-GB" sz="3200" dirty="0"/>
          </a:p>
        </p:txBody>
      </p:sp>
      <p:sp>
        <p:nvSpPr>
          <p:cNvPr id="3" name="İçerik Yer Tutucusu 2"/>
          <p:cNvSpPr>
            <a:spLocks noGrp="1"/>
          </p:cNvSpPr>
          <p:nvPr>
            <p:ph idx="1"/>
          </p:nvPr>
        </p:nvSpPr>
        <p:spPr>
          <a:xfrm>
            <a:off x="339436" y="2147454"/>
            <a:ext cx="11533909" cy="3452957"/>
          </a:xfrm>
        </p:spPr>
        <p:txBody>
          <a:bodyPr>
            <a:normAutofit/>
          </a:bodyPr>
          <a:lstStyle/>
          <a:p>
            <a:r>
              <a:rPr lang="en-US" sz="2400" dirty="0" smtClean="0"/>
              <a:t>The text of the constitutional amendment, which leads to a change in a total of 69 articles of the Constitution, does not include a directive to the separation of powers or the unity of power.</a:t>
            </a:r>
            <a:endParaRPr lang="tr-TR" sz="2400" dirty="0" smtClean="0"/>
          </a:p>
          <a:p>
            <a:r>
              <a:rPr lang="en-US" sz="2400" dirty="0" smtClean="0"/>
              <a:t>On the other hand, the opening of the President to be a political party member, the understanding of the dominant leader in Turkish political culture and the dominance of chairman in the political parties, has the potential to damage separation of powers.</a:t>
            </a:r>
            <a:endParaRPr lang="tr-TR" sz="2400" dirty="0" smtClean="0"/>
          </a:p>
          <a:p>
            <a:endParaRPr lang="en-GB" sz="2400" dirty="0"/>
          </a:p>
        </p:txBody>
      </p:sp>
      <p:pic>
        <p:nvPicPr>
          <p:cNvPr id="4" name="Picture 4" descr="Polling place interior at election day. people choosing candidate in voting booths and put ballots in box. vector cartoon illustration of political vote with man and african american woma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4714" y="4787249"/>
            <a:ext cx="3695989" cy="184799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Güçler Ayrılığı Nedir?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t="28894" b="27362"/>
          <a:stretch/>
        </p:blipFill>
        <p:spPr bwMode="auto">
          <a:xfrm>
            <a:off x="332508" y="5160342"/>
            <a:ext cx="6899565" cy="1697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044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23455"/>
            <a:ext cx="6660932" cy="5539675"/>
          </a:xfrm>
          <a:prstGeom prst="rect">
            <a:avLst/>
          </a:prstGeom>
        </p:spPr>
      </p:pic>
      <p:sp>
        <p:nvSpPr>
          <p:cNvPr id="5" name="Dikdörtgen 4"/>
          <p:cNvSpPr/>
          <p:nvPr/>
        </p:nvSpPr>
        <p:spPr>
          <a:xfrm>
            <a:off x="6660932" y="242107"/>
            <a:ext cx="5212414" cy="6186309"/>
          </a:xfrm>
          <a:prstGeom prst="rect">
            <a:avLst/>
          </a:prstGeom>
        </p:spPr>
        <p:txBody>
          <a:bodyPr wrap="square">
            <a:spAutoFit/>
          </a:bodyPr>
          <a:lstStyle/>
          <a:p>
            <a:pPr marL="285750" indent="-285750">
              <a:buFont typeface="Wingdings" panose="05000000000000000000" pitchFamily="2" charset="2"/>
              <a:buChar char="à"/>
            </a:pPr>
            <a:r>
              <a:rPr lang="en-US" dirty="0" smtClean="0"/>
              <a:t>For example, Can (2016) states that only the executive-centered model of government has been introduced, in which the possibilities that the parliament can check and balance with the presidential system have been abolished.</a:t>
            </a:r>
            <a:endParaRPr lang="tr-TR" dirty="0" smtClean="0"/>
          </a:p>
          <a:p>
            <a:endParaRPr lang="tr-TR" dirty="0" smtClean="0"/>
          </a:p>
          <a:p>
            <a:pPr marL="285750" indent="-285750">
              <a:buFont typeface="Wingdings" panose="05000000000000000000" pitchFamily="2" charset="2"/>
              <a:buChar char="à"/>
            </a:pPr>
            <a:r>
              <a:rPr lang="en-US" dirty="0" smtClean="0"/>
              <a:t>In terms of the politics and the constitutional law literature, the main features of the presidential system and the parliamentary system are generally characterized as shown in Table 3</a:t>
            </a:r>
            <a:r>
              <a:rPr lang="tr-TR" dirty="0" smtClean="0"/>
              <a:t>.</a:t>
            </a:r>
          </a:p>
          <a:p>
            <a:pPr marL="285750" indent="-285750">
              <a:buFont typeface="Wingdings" panose="05000000000000000000" pitchFamily="2" charset="2"/>
              <a:buChar char="à"/>
            </a:pPr>
            <a:endParaRPr lang="tr-TR" dirty="0" smtClean="0"/>
          </a:p>
          <a:p>
            <a:pPr marL="285750" indent="-285750">
              <a:buFont typeface="Wingdings" panose="05000000000000000000" pitchFamily="2" charset="2"/>
              <a:buChar char="à"/>
            </a:pPr>
            <a:r>
              <a:rPr lang="en-US" dirty="0" smtClean="0"/>
              <a:t>In consideration of these features, the TPGM can be regarded as a presidential system in the context of its inability to participate in legislative activities and elections and the structure of the executive organ. </a:t>
            </a:r>
            <a:endParaRPr lang="tr-TR" dirty="0" smtClean="0"/>
          </a:p>
          <a:p>
            <a:pPr marL="285750" indent="-285750">
              <a:buFont typeface="Wingdings" panose="05000000000000000000" pitchFamily="2" charset="2"/>
              <a:buChar char="à"/>
            </a:pPr>
            <a:endParaRPr lang="tr-TR" dirty="0"/>
          </a:p>
          <a:p>
            <a:pPr marL="285750" indent="-285750">
              <a:buFont typeface="Wingdings" panose="05000000000000000000" pitchFamily="2" charset="2"/>
              <a:buChar char="à"/>
            </a:pPr>
            <a:r>
              <a:rPr lang="en-US" dirty="0" smtClean="0"/>
              <a:t>The fact that the term of abolition does not devolve in the text of the constitution and its inclusion in the text on the name of renewal of elections does not change the fact that both organs can terminate each other’s duties. </a:t>
            </a:r>
            <a:endParaRPr lang="en-GB" dirty="0"/>
          </a:p>
        </p:txBody>
      </p:sp>
    </p:spTree>
    <p:extLst>
      <p:ext uri="{BB962C8B-B14F-4D97-AF65-F5344CB8AC3E}">
        <p14:creationId xmlns:p14="http://schemas.microsoft.com/office/powerpoint/2010/main" val="2561542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63768"/>
            <a:ext cx="7828679" cy="4857920"/>
          </a:xfrm>
        </p:spPr>
      </p:pic>
      <p:sp>
        <p:nvSpPr>
          <p:cNvPr id="5" name="Dikdörtgen 4"/>
          <p:cNvSpPr/>
          <p:nvPr/>
        </p:nvSpPr>
        <p:spPr>
          <a:xfrm>
            <a:off x="8257309" y="986320"/>
            <a:ext cx="3644606" cy="3416320"/>
          </a:xfrm>
          <a:prstGeom prst="rect">
            <a:avLst/>
          </a:prstGeom>
        </p:spPr>
        <p:txBody>
          <a:bodyPr wrap="square">
            <a:spAutoFit/>
          </a:bodyPr>
          <a:lstStyle/>
          <a:p>
            <a:r>
              <a:rPr lang="tr-TR" dirty="0" smtClean="0">
                <a:sym typeface="Wingdings" panose="05000000000000000000" pitchFamily="2" charset="2"/>
              </a:rPr>
              <a:t> </a:t>
            </a:r>
            <a:r>
              <a:rPr lang="en-US" dirty="0" err="1" smtClean="0"/>
              <a:t>Gözler</a:t>
            </a:r>
            <a:r>
              <a:rPr lang="en-US" dirty="0" smtClean="0"/>
              <a:t> (2016) states that the proposed model is not a presidential system in terms of the legislative-executive relations, the system is similar to the parliamentary government system and the fact that the executive is single headed cannot meet the rigid separation of the legislative and the executive, and the system revealed by this action can be called as “parliamentary system without the Prime Minister”. </a:t>
            </a:r>
            <a:endParaRPr lang="en-GB" dirty="0"/>
          </a:p>
        </p:txBody>
      </p:sp>
    </p:spTree>
    <p:extLst>
      <p:ext uri="{BB962C8B-B14F-4D97-AF65-F5344CB8AC3E}">
        <p14:creationId xmlns:p14="http://schemas.microsoft.com/office/powerpoint/2010/main" val="3832094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5581" y="301625"/>
            <a:ext cx="11575473" cy="4351338"/>
          </a:xfrm>
        </p:spPr>
        <p:txBody>
          <a:bodyPr>
            <a:normAutofit/>
          </a:bodyPr>
          <a:lstStyle/>
          <a:p>
            <a:r>
              <a:rPr lang="en-US" sz="2400" dirty="0" smtClean="0"/>
              <a:t>There is no presidential model other than the USA model in fact in the world. Examples are South America</a:t>
            </a:r>
            <a:r>
              <a:rPr lang="tr-TR" sz="2400" dirty="0" smtClean="0"/>
              <a:t>. </a:t>
            </a:r>
            <a:r>
              <a:rPr lang="en-US" sz="2400" dirty="0" smtClean="0"/>
              <a:t>But those countries do not have presidential typology in North America. What did he do? You are looking at the Constitutions, “the President abolishes parliament if the following conditions are met”; it’s destruction.</a:t>
            </a:r>
            <a:endParaRPr lang="tr-TR" sz="2400" dirty="0" smtClean="0"/>
          </a:p>
          <a:p>
            <a:r>
              <a:rPr lang="en-US" sz="2400" dirty="0" smtClean="0"/>
              <a:t>In sum, one of the main features of the presidential system is that the duty term of the legislative and the executive are fixed. In other words, these powers cannot put an end to each other’s duties. However, in the text of the constitutional amendment, it is stated that the powers can abolish each other’s duty term. From this point of view, the TPGM</a:t>
            </a:r>
            <a:r>
              <a:rPr lang="tr-TR" sz="2400" dirty="0" smtClean="0"/>
              <a:t> </a:t>
            </a:r>
            <a:r>
              <a:rPr lang="en-US" sz="2400" dirty="0" smtClean="0"/>
              <a:t>resembles parliamentary system rather than presidential system because of this specific feature. </a:t>
            </a:r>
            <a:endParaRPr lang="en-GB" sz="2400" dirty="0"/>
          </a:p>
        </p:txBody>
      </p:sp>
      <p:pic>
        <p:nvPicPr>
          <p:cNvPr id="14338" name="Picture 2" descr="Vintage theme drawing for world map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t="2965" b="11227"/>
          <a:stretch/>
        </p:blipFill>
        <p:spPr bwMode="auto">
          <a:xfrm>
            <a:off x="2968047" y="3449782"/>
            <a:ext cx="5962650" cy="3408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886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2726" y="-36795"/>
            <a:ext cx="10439400" cy="1017154"/>
          </a:xfrm>
        </p:spPr>
        <p:txBody>
          <a:bodyPr/>
          <a:lstStyle/>
          <a:p>
            <a:r>
              <a:rPr lang="tr-TR" dirty="0" smtClean="0"/>
              <a:t>CONCLUSION</a:t>
            </a:r>
            <a:endParaRPr lang="en-GB" dirty="0"/>
          </a:p>
        </p:txBody>
      </p:sp>
      <p:sp>
        <p:nvSpPr>
          <p:cNvPr id="3" name="İçerik Yer Tutucusu 2"/>
          <p:cNvSpPr>
            <a:spLocks noGrp="1"/>
          </p:cNvSpPr>
          <p:nvPr>
            <p:ph idx="1"/>
          </p:nvPr>
        </p:nvSpPr>
        <p:spPr>
          <a:xfrm>
            <a:off x="304799" y="794478"/>
            <a:ext cx="11215255" cy="4351338"/>
          </a:xfrm>
        </p:spPr>
        <p:txBody>
          <a:bodyPr>
            <a:normAutofit/>
          </a:bodyPr>
          <a:lstStyle/>
          <a:p>
            <a:r>
              <a:rPr lang="en-US" sz="2000" dirty="0" smtClean="0"/>
              <a:t>When the new model of government is examined within the framework of the separation of powers-unity of power dichotomies, it should be said that it is a system of government based on separation of powers technically. </a:t>
            </a:r>
            <a:endParaRPr lang="tr-TR" sz="2000" dirty="0" smtClean="0"/>
          </a:p>
          <a:p>
            <a:r>
              <a:rPr lang="en-US" sz="2000" dirty="0" smtClean="0"/>
              <a:t>When the TPGM is examined within the framework of the parliamentary </a:t>
            </a:r>
            <a:r>
              <a:rPr lang="en-US" sz="2000" dirty="0" err="1" smtClean="0"/>
              <a:t>systempresidential</a:t>
            </a:r>
            <a:r>
              <a:rPr lang="en-US" sz="2000" dirty="0" smtClean="0"/>
              <a:t> system dichotomy, it appears that the executive has the features of the presidential system from the standpoint of being single headed, elected by the public, out of the legislative, and cannot participate in the work of the legislative</a:t>
            </a:r>
            <a:r>
              <a:rPr lang="tr-TR" sz="2000" dirty="0" smtClean="0"/>
              <a:t>.</a:t>
            </a:r>
          </a:p>
          <a:p>
            <a:r>
              <a:rPr lang="en-US" sz="2000" dirty="0" smtClean="0"/>
              <a:t>Consequently, the TPGM has introduced a unique system that has not been tested and has never been encountered in other societies. Although in the public opinion is lanced as a presidential system based on the separation of powers, both the separation of powers-unity of power and the position in the presidential system-parliamentary system dichotomies are ambiguous.</a:t>
            </a:r>
            <a:endParaRPr lang="en-GB" sz="2000" dirty="0"/>
          </a:p>
        </p:txBody>
      </p:sp>
      <p:pic>
        <p:nvPicPr>
          <p:cNvPr id="15362" name="Picture 2" descr="Hükümet Kavramı Ned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138" y="4688616"/>
            <a:ext cx="2892425" cy="1712183"/>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World Peace Now | Drupal.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456" y="3965171"/>
            <a:ext cx="2646217" cy="2625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879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2891" y="642216"/>
            <a:ext cx="10515600" cy="1325563"/>
          </a:xfrm>
        </p:spPr>
        <p:txBody>
          <a:bodyPr>
            <a:normAutofit fontScale="90000"/>
          </a:bodyPr>
          <a:lstStyle/>
          <a:p>
            <a:pPr marL="0" indent="0"/>
            <a:r>
              <a:rPr lang="en-US" sz="5400" dirty="0" smtClean="0"/>
              <a:t>INTRODUCTION </a:t>
            </a:r>
            <a:r>
              <a:rPr lang="tr-TR" sz="5400" dirty="0" smtClean="0"/>
              <a:t/>
            </a:r>
            <a:br>
              <a:rPr lang="tr-TR" sz="5400" dirty="0" smtClean="0"/>
            </a:br>
            <a:endParaRPr lang="en-GB" dirty="0"/>
          </a:p>
        </p:txBody>
      </p:sp>
      <p:sp>
        <p:nvSpPr>
          <p:cNvPr id="3" name="İçerik Yer Tutucusu 2"/>
          <p:cNvSpPr>
            <a:spLocks noGrp="1"/>
          </p:cNvSpPr>
          <p:nvPr>
            <p:ph idx="1"/>
          </p:nvPr>
        </p:nvSpPr>
        <p:spPr>
          <a:xfrm>
            <a:off x="768927" y="1631662"/>
            <a:ext cx="10515600" cy="4351338"/>
          </a:xfrm>
        </p:spPr>
        <p:txBody>
          <a:bodyPr/>
          <a:lstStyle/>
          <a:p>
            <a:r>
              <a:rPr lang="en-US" dirty="0" smtClean="0"/>
              <a:t>Government system debates on the Turkish agenda are usually on the axis of the presidential system</a:t>
            </a:r>
            <a:r>
              <a:rPr lang="tr-TR" dirty="0" smtClean="0"/>
              <a:t>.</a:t>
            </a:r>
            <a:r>
              <a:rPr lang="en-GB" dirty="0" smtClean="0"/>
              <a:t/>
            </a:r>
            <a:br>
              <a:rPr lang="en-GB" dirty="0" smtClean="0"/>
            </a:br>
            <a:endParaRPr lang="en-GB" dirty="0"/>
          </a:p>
        </p:txBody>
      </p:sp>
      <p:pic>
        <p:nvPicPr>
          <p:cNvPr id="2050" name="Picture 2" descr="Politics election voting cartoo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891" y="3305358"/>
            <a:ext cx="4457989" cy="26776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 voter hand put paper in the urn, democracy election Premium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1782" y="3305358"/>
            <a:ext cx="4010057" cy="2677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467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What's up: Raising your voice for peace | EU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357" y="725343"/>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358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THE UNITY OF POWER – THE SEPARATION OF POWERS DICHOTOMY </a:t>
            </a:r>
            <a:endParaRPr lang="en-GB" dirty="0"/>
          </a:p>
        </p:txBody>
      </p:sp>
      <p:sp>
        <p:nvSpPr>
          <p:cNvPr id="3" name="İçerik Yer Tutucusu 2"/>
          <p:cNvSpPr>
            <a:spLocks noGrp="1"/>
          </p:cNvSpPr>
          <p:nvPr>
            <p:ph idx="1"/>
          </p:nvPr>
        </p:nvSpPr>
        <p:spPr/>
        <p:txBody>
          <a:bodyPr>
            <a:normAutofit/>
          </a:bodyPr>
          <a:lstStyle/>
          <a:p>
            <a:r>
              <a:rPr lang="en-US" sz="2400" dirty="0" smtClean="0"/>
              <a:t>Government systems can be defined as the entirety of the sequence of rules and institutions applied in constitutional democracies and non-democratic regimes in terms of the formation, distribution and regulation of legislative and executive powers within the state. </a:t>
            </a:r>
            <a:endParaRPr lang="en-GB" sz="2400" dirty="0"/>
          </a:p>
        </p:txBody>
      </p:sp>
      <p:pic>
        <p:nvPicPr>
          <p:cNvPr id="3078" name="Picture 6" descr="Law justice court trial isometric composition with courtroom interior defendant lawyer judge officer jury witnesses illustration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t="6936" b="8976"/>
          <a:stretch/>
        </p:blipFill>
        <p:spPr bwMode="auto">
          <a:xfrm>
            <a:off x="235674" y="3493438"/>
            <a:ext cx="3917661" cy="32942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unicipal buildings set Fre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7091" y="2970718"/>
            <a:ext cx="3456709" cy="345670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Law justice isometric composition with golden figurine Free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8661" y="3493438"/>
            <a:ext cx="2968193" cy="296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050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2673" y="509444"/>
            <a:ext cx="10515600" cy="4351338"/>
          </a:xfrm>
        </p:spPr>
        <p:txBody>
          <a:bodyPr/>
          <a:lstStyle/>
          <a:p>
            <a:r>
              <a:rPr lang="en-US" dirty="0" smtClean="0"/>
              <a:t>Thomas Hobbes is one of the foremost advocates of the unity of power in the history of political thought.</a:t>
            </a:r>
            <a:endParaRPr lang="tr-TR" dirty="0" smtClean="0"/>
          </a:p>
          <a:p>
            <a:r>
              <a:rPr lang="en-US" dirty="0" smtClean="0"/>
              <a:t>One of the most important discussions in the politics and the constitutional law literacy is the extents of the legislative and the executive powers in the relation to each other and how to establish them in government system and structures.</a:t>
            </a:r>
            <a:endParaRPr lang="en-GB" dirty="0"/>
          </a:p>
        </p:txBody>
      </p:sp>
      <p:pic>
        <p:nvPicPr>
          <p:cNvPr id="4098" name="Picture 2" descr="Vintage ancient greece elements set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7974" y="3137478"/>
            <a:ext cx="3446607" cy="34466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untries flags landmarks flat icons set Fre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291" y="3137478"/>
            <a:ext cx="4135963" cy="367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833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7255" y="398607"/>
            <a:ext cx="10515600" cy="4351338"/>
          </a:xfrm>
        </p:spPr>
        <p:txBody>
          <a:bodyPr/>
          <a:lstStyle/>
          <a:p>
            <a:r>
              <a:rPr lang="en-US" dirty="0" smtClean="0"/>
              <a:t>According to Maurice </a:t>
            </a:r>
            <a:r>
              <a:rPr lang="en-US" dirty="0" err="1" smtClean="0"/>
              <a:t>Duverger</a:t>
            </a:r>
            <a:r>
              <a:rPr lang="en-US" dirty="0" smtClean="0"/>
              <a:t>, the most prominent feature of democracies is their efforts to strengthen the legislative organ against the executive power</a:t>
            </a:r>
            <a:r>
              <a:rPr lang="tr-TR" dirty="0" smtClean="0"/>
              <a:t>.</a:t>
            </a:r>
          </a:p>
          <a:p>
            <a:r>
              <a:rPr lang="en-US" dirty="0" smtClean="0"/>
              <a:t>In the historical process, the excessive development of parliament’s superiority prevented the executive power from taking measures to solve important problems, eventually resulting in severe violence. </a:t>
            </a:r>
            <a:endParaRPr lang="en-GB" dirty="0"/>
          </a:p>
        </p:txBody>
      </p:sp>
      <p:pic>
        <p:nvPicPr>
          <p:cNvPr id="5124" name="Picture 4" descr="Bank with dollar currency sign and skyscraper office national city hall with flag and tax revenue building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2940339"/>
            <a:ext cx="3917661" cy="391766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orizontal shot of the desks inside of the scottish parliament building Free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542" y="3098369"/>
            <a:ext cx="4970607" cy="3303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532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en-US" sz="3200" dirty="0" smtClean="0"/>
              <a:t>THE GOVERNMENT SYSTEMS BASED ON THE SEPARATION OF POWERS: THE PRESIDENTIAL SYSTEM AND THE PARLIAMENTARY SYSTEM DICHOTOMY </a:t>
            </a:r>
            <a:endParaRPr lang="en-GB" sz="3200" dirty="0"/>
          </a:p>
        </p:txBody>
      </p:sp>
      <p:sp>
        <p:nvSpPr>
          <p:cNvPr id="3" name="İçerik Yer Tutucusu 2"/>
          <p:cNvSpPr>
            <a:spLocks noGrp="1"/>
          </p:cNvSpPr>
          <p:nvPr>
            <p:ph idx="1"/>
          </p:nvPr>
        </p:nvSpPr>
        <p:spPr/>
        <p:txBody>
          <a:bodyPr/>
          <a:lstStyle/>
          <a:p>
            <a:r>
              <a:rPr lang="en-US" dirty="0" smtClean="0"/>
              <a:t>While the governmental systems based on “the unity of power” can emerge as an “absolute monarchy” or “dictatorship” by combining legislative and executive powers in the executive organ. </a:t>
            </a:r>
            <a:endParaRPr lang="tr-TR" dirty="0" smtClean="0"/>
          </a:p>
        </p:txBody>
      </p:sp>
      <p:pic>
        <p:nvPicPr>
          <p:cNvPr id="6148" name="Picture 4" descr="Political systems isometric illustratio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009" y="3389203"/>
            <a:ext cx="8390081" cy="278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556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4964" y="301625"/>
            <a:ext cx="10515600" cy="4351338"/>
          </a:xfrm>
        </p:spPr>
        <p:txBody>
          <a:bodyPr/>
          <a:lstStyle/>
          <a:p>
            <a:r>
              <a:rPr lang="en-US" dirty="0" smtClean="0"/>
              <a:t>In “the parliamentary system”, the powers are divided in a soft and balanced manner, as the executive comes out of the legislative and these two organs can defeat each other’s legal assets through mechanisms such as “interpellation” or “dissolving parliament”.</a:t>
            </a:r>
            <a:endParaRPr lang="tr-TR" dirty="0" smtClean="0"/>
          </a:p>
          <a:p>
            <a:r>
              <a:rPr lang="en-US" dirty="0" smtClean="0"/>
              <a:t>The parliamentary system is the result of political evolution in England in the 18th century.</a:t>
            </a:r>
            <a:endParaRPr lang="en-GB" dirty="0" smtClean="0"/>
          </a:p>
          <a:p>
            <a:endParaRPr lang="en-GB" dirty="0"/>
          </a:p>
        </p:txBody>
      </p:sp>
      <p:pic>
        <p:nvPicPr>
          <p:cNvPr id="4" name="Picture 2" descr="Election and political campaig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327" y="3149168"/>
            <a:ext cx="3850207" cy="300759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BMM çalışmalarına gelecek hafta yeniden başlayac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22" y="2992149"/>
            <a:ext cx="6383770" cy="359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746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76935"/>
            <a:ext cx="12025745" cy="4351338"/>
          </a:xfrm>
        </p:spPr>
        <p:txBody>
          <a:bodyPr>
            <a:normAutofit fontScale="92500" lnSpcReduction="10000"/>
          </a:bodyPr>
          <a:lstStyle/>
          <a:p>
            <a:r>
              <a:rPr lang="en-US" dirty="0" smtClean="0"/>
              <a:t>The political irresponsibility of the President in the parliamentary system also means that the executive organ has two heads. On the one hand, the President is both the head of executive organ, and the representative of the unity of the state and the integrity of the country</a:t>
            </a:r>
            <a:r>
              <a:rPr lang="tr-TR" dirty="0" smtClean="0"/>
              <a:t>.</a:t>
            </a:r>
          </a:p>
          <a:p>
            <a:r>
              <a:rPr lang="en-US" dirty="0" smtClean="0"/>
              <a:t>In the contemporary constitutions, it seems that the prime minister has been granted more powers than the other ministers.</a:t>
            </a:r>
            <a:endParaRPr lang="tr-TR" dirty="0" smtClean="0"/>
          </a:p>
          <a:p>
            <a:r>
              <a:rPr lang="en-US" dirty="0" smtClean="0"/>
              <a:t>The presidential system is a model of the state administration born and implemented in the USA.</a:t>
            </a:r>
            <a:endParaRPr lang="tr-TR" dirty="0" smtClean="0"/>
          </a:p>
          <a:p>
            <a:r>
              <a:rPr lang="en-US" dirty="0" smtClean="0"/>
              <a:t>The presidential system can be defined as the President is head of the state and executive and he/she cannot be dismissed by legislative, he/she also has not authority of terminate the legislative organ.</a:t>
            </a:r>
            <a:endParaRPr lang="tr-TR" dirty="0" smtClean="0"/>
          </a:p>
        </p:txBody>
      </p:sp>
      <p:pic>
        <p:nvPicPr>
          <p:cNvPr id="8194" name="Picture 2" descr="Female lawyer or judge checks documents or a contract and makes notes in a notebook and phone is Premium Photo"/>
          <p:cNvPicPr>
            <a:picLocks noChangeAspect="1" noChangeArrowheads="1"/>
          </p:cNvPicPr>
          <p:nvPr/>
        </p:nvPicPr>
        <p:blipFill rotWithShape="1">
          <a:blip r:embed="rId2">
            <a:extLst>
              <a:ext uri="{28A0092B-C50C-407E-A947-70E740481C1C}">
                <a14:useLocalDpi xmlns:a14="http://schemas.microsoft.com/office/drawing/2010/main" val="0"/>
              </a:ext>
            </a:extLst>
          </a:blip>
          <a:srcRect t="14489" b="16098"/>
          <a:stretch/>
        </p:blipFill>
        <p:spPr bwMode="auto">
          <a:xfrm>
            <a:off x="5363441" y="3948546"/>
            <a:ext cx="5962650" cy="27570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olitics election debates cartoon Fre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82" y="4366490"/>
            <a:ext cx="3844635" cy="230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741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0163" y="190789"/>
            <a:ext cx="11797146" cy="4351338"/>
          </a:xfrm>
        </p:spPr>
        <p:txBody>
          <a:bodyPr>
            <a:normAutofit/>
          </a:bodyPr>
          <a:lstStyle/>
          <a:p>
            <a:r>
              <a:rPr lang="en-US" sz="2400" dirty="0" smtClean="0"/>
              <a:t>In the presidential system, which is also defined by the rigid separation of powers, the principle of independence is valid to come into and functioning of the legislative and the executive organs. </a:t>
            </a:r>
            <a:endParaRPr lang="tr-TR" sz="2400" dirty="0" smtClean="0"/>
          </a:p>
          <a:p>
            <a:r>
              <a:rPr lang="en-US" sz="2400" dirty="0" smtClean="0"/>
              <a:t>Moreover, in the presidential system, the President, representing a single executive organ and receives legitimacy from public directly or quasi directly via elections, and President remains in office for a determined period of time.</a:t>
            </a:r>
            <a:endParaRPr lang="tr-TR" sz="2400" dirty="0" smtClean="0"/>
          </a:p>
          <a:p>
            <a:r>
              <a:rPr lang="en-US" sz="2400" dirty="0" smtClean="0"/>
              <a:t>As a consequence of the singularity, the President is head of the state and the representative of all people, as well as an open partisan and political alternative, headed by the head of government (</a:t>
            </a:r>
            <a:r>
              <a:rPr lang="en-US" sz="2400" dirty="0" err="1" smtClean="0"/>
              <a:t>Gül</a:t>
            </a:r>
            <a:r>
              <a:rPr lang="en-US" sz="2400" dirty="0" smtClean="0"/>
              <a:t>, 2011: 595).</a:t>
            </a:r>
            <a:endParaRPr lang="tr-TR" sz="2400" dirty="0" smtClean="0"/>
          </a:p>
          <a:p>
            <a:endParaRPr lang="en-GB" sz="2400" dirty="0" smtClean="0"/>
          </a:p>
          <a:p>
            <a:endParaRPr lang="en-GB" sz="2400" dirty="0"/>
          </a:p>
        </p:txBody>
      </p:sp>
      <p:pic>
        <p:nvPicPr>
          <p:cNvPr id="9218" name="Picture 2" descr="Law justice court characters accessories isometric icons set with convict judge attorney hand on bible  illustratio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7441" y="3269673"/>
            <a:ext cx="3368386" cy="33683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osya:1961 Anayasası İstanbul Tasarısını hazırlayanlar.jpg - Vikipe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073" y="3586164"/>
            <a:ext cx="4093139" cy="2790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58027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1372</Words>
  <Application>Microsoft Office PowerPoint</Application>
  <PresentationFormat>Geniş ekran</PresentationFormat>
  <Paragraphs>44</Paragraphs>
  <Slides>20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Calibri</vt:lpstr>
      <vt:lpstr>Calibri Light</vt:lpstr>
      <vt:lpstr>Wingdings</vt:lpstr>
      <vt:lpstr>Office Teması</vt:lpstr>
      <vt:lpstr>COMPARATIVE ANALYSIS OF THE TURKISH PRESIDENTIAL SYSTEM WITH GOVERNMENT SYSTEMS INCLUDING SEPARATION OF POWER</vt:lpstr>
      <vt:lpstr>INTRODUCTION  </vt:lpstr>
      <vt:lpstr>THE UNITY OF POWER – THE SEPARATION OF POWERS DICHOTOMY </vt:lpstr>
      <vt:lpstr>PowerPoint Sunusu</vt:lpstr>
      <vt:lpstr>PowerPoint Sunusu</vt:lpstr>
      <vt:lpstr>THE GOVERNMENT SYSTEMS BASED ON THE SEPARATION OF POWERS: THE PRESIDENTIAL SYSTEM AND THE PARLIAMENTARY SYSTEM DICHOTOMY </vt:lpstr>
      <vt:lpstr>PowerPoint Sunusu</vt:lpstr>
      <vt:lpstr>PowerPoint Sunusu</vt:lpstr>
      <vt:lpstr>PowerPoint Sunusu</vt:lpstr>
      <vt:lpstr>PowerPoint Sunusu</vt:lpstr>
      <vt:lpstr>THE ADOPTION IN THE REFERENDUM ON APRIL 16, THE TURKISH PRESIDENTIAL GOVERNMENT MODEL</vt:lpstr>
      <vt:lpstr>PowerPoint Sunusu</vt:lpstr>
      <vt:lpstr>PowerPoint Sunusu</vt:lpstr>
      <vt:lpstr>PowerPoint Sunusu</vt:lpstr>
      <vt:lpstr>THE PLACE OF THE PRESIDENTIAL SYSTEM IN THE CONTEXT OF THE LEGISLATIVE ORGAN AND THE EXECUTIVE ORGAN RELATIONS BETWEEN THE GOVERNMENT SYSTEMS BASED ON THE SEPARATION OF POWERS</vt:lpstr>
      <vt:lpstr>PowerPoint Sunusu</vt:lpstr>
      <vt:lpstr>PowerPoint Sunusu</vt:lpstr>
      <vt:lpstr>PowerPoint Sunusu</vt:lpstr>
      <vt:lpstr>CONCLUSION</vt:lpstr>
      <vt:lpstr>PowerPoint Sunusu</vt:lpstr>
    </vt:vector>
  </TitlesOfParts>
  <Company>T.C. Istanbul Sabahattin Zaim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ANALYSIS OF THE TURKISH PRESIDENTIAL SYSTEM WITH GOVERNMENT SYSTEMS INCLUDING SEPARATION OF POWER</dc:title>
  <dc:creator>Fatih SERBEST</dc:creator>
  <cp:lastModifiedBy>Fatih SERBEST</cp:lastModifiedBy>
  <cp:revision>9</cp:revision>
  <dcterms:created xsi:type="dcterms:W3CDTF">2022-04-13T09:31:24Z</dcterms:created>
  <dcterms:modified xsi:type="dcterms:W3CDTF">2022-04-13T10:34:39Z</dcterms:modified>
</cp:coreProperties>
</file>