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8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9" r:id="rId24"/>
    <p:sldId id="277" r:id="rId2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  <a:endParaRPr lang="en-GB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GB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1CAD5-BB3C-4FBC-894A-610D93387339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FB56-2C2A-4B23-883E-69567C2DF5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10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GB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1CAD5-BB3C-4FBC-894A-610D93387339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FB56-2C2A-4B23-883E-69567C2DF5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03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GB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1CAD5-BB3C-4FBC-894A-610D93387339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FB56-2C2A-4B23-883E-69567C2DF5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22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GB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1CAD5-BB3C-4FBC-894A-610D93387339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FB56-2C2A-4B23-883E-69567C2DF5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81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  <a:endParaRPr lang="en-GB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1CAD5-BB3C-4FBC-894A-610D93387339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FB56-2C2A-4B23-883E-69567C2DF5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12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GB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1CAD5-BB3C-4FBC-894A-610D93387339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FB56-2C2A-4B23-883E-69567C2DF5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23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GB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1CAD5-BB3C-4FBC-894A-610D93387339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FB56-2C2A-4B23-883E-69567C2DF5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43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GB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1CAD5-BB3C-4FBC-894A-610D93387339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FB56-2C2A-4B23-883E-69567C2DF5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60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1CAD5-BB3C-4FBC-894A-610D93387339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FB56-2C2A-4B23-883E-69567C2DF5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60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GB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1CAD5-BB3C-4FBC-894A-610D93387339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FB56-2C2A-4B23-883E-69567C2DF5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28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GB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1CAD5-BB3C-4FBC-894A-610D93387339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FB56-2C2A-4B23-883E-69567C2DF5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60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GB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1CAD5-BB3C-4FBC-894A-610D93387339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EFB56-2C2A-4B23-883E-69567C2DF5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455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a Constitution?</a:t>
            </a:r>
            <a:r>
              <a:rPr lang="tr-TR" dirty="0"/>
              <a:t> </a:t>
            </a:r>
            <a:r>
              <a:rPr lang="en-US" dirty="0"/>
              <a:t>Principles and Concepts</a:t>
            </a:r>
            <a:endParaRPr lang="en-GB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Dr. Fatih Serbest</a:t>
            </a:r>
          </a:p>
        </p:txBody>
      </p:sp>
      <p:sp>
        <p:nvSpPr>
          <p:cNvPr id="6" name="Alt Başlık 2"/>
          <p:cNvSpPr txBox="1">
            <a:spLocks/>
          </p:cNvSpPr>
          <p:nvPr/>
        </p:nvSpPr>
        <p:spPr>
          <a:xfrm>
            <a:off x="3295037" y="4737984"/>
            <a:ext cx="3378206" cy="595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7" name="Picture 2" descr="Law justice isometric composition with small people characters books of law gavel and golden weight vector illustration Free V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17" y="3950566"/>
            <a:ext cx="2663392" cy="266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692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a constitution typically contain?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3182" y="1690688"/>
            <a:ext cx="8333508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/>
              <a:t>Divisions</a:t>
            </a:r>
            <a:r>
              <a:rPr lang="tr-TR" u="sng" dirty="0"/>
              <a:t>:</a:t>
            </a:r>
          </a:p>
          <a:p>
            <a:pPr marL="0" indent="0">
              <a:buNone/>
            </a:pPr>
            <a:r>
              <a:rPr lang="en-US" dirty="0"/>
              <a:t> Most constitutions are divided and sub-divided into parts that may variously be</a:t>
            </a:r>
            <a:r>
              <a:rPr lang="tr-TR" dirty="0"/>
              <a:t> </a:t>
            </a:r>
            <a:r>
              <a:rPr lang="en-US" dirty="0"/>
              <a:t>known as titles, chapters, articles, sections, paragraphs or clauses.</a:t>
            </a:r>
          </a:p>
          <a:p>
            <a:pPr marL="0" indent="0">
              <a:buNone/>
            </a:pPr>
            <a:r>
              <a:rPr lang="en-US" u="sng" dirty="0"/>
              <a:t>Arrangement</a:t>
            </a:r>
            <a:r>
              <a:rPr lang="tr-TR" u="sng" dirty="0"/>
              <a:t>:</a:t>
            </a:r>
          </a:p>
          <a:p>
            <a:pPr marL="0" indent="0">
              <a:buNone/>
            </a:pPr>
            <a:r>
              <a:rPr lang="en-US" dirty="0"/>
              <a:t> Constitutions vary in the arrangement of their provisions, although it is now</a:t>
            </a:r>
            <a:r>
              <a:rPr lang="tr-TR" dirty="0"/>
              <a:t> </a:t>
            </a:r>
            <a:r>
              <a:rPr lang="en-US" dirty="0"/>
              <a:t>usual for principles and rights provisions to be placed in a separate section near</a:t>
            </a:r>
            <a:r>
              <a:rPr lang="tr-TR" dirty="0"/>
              <a:t> </a:t>
            </a:r>
            <a:r>
              <a:rPr lang="en-US" dirty="0"/>
              <a:t>the beginning of the text, for the main institutional provisions to be grouped in</a:t>
            </a:r>
            <a:r>
              <a:rPr lang="tr-TR" dirty="0"/>
              <a:t> </a:t>
            </a:r>
            <a:r>
              <a:rPr lang="en-US" dirty="0"/>
              <a:t>the middle of the text, and for independent institutions, miscellaneous provisions</a:t>
            </a:r>
            <a:r>
              <a:rPr lang="tr-TR" dirty="0"/>
              <a:t> </a:t>
            </a:r>
            <a:r>
              <a:rPr lang="en-US" dirty="0"/>
              <a:t>and amendments to be placed near the end of the text</a:t>
            </a:r>
            <a:endParaRPr lang="en-GB" dirty="0"/>
          </a:p>
        </p:txBody>
      </p:sp>
      <p:pic>
        <p:nvPicPr>
          <p:cNvPr id="20482" name="Picture 2" descr="Candle book hand drawing illustration Free V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799" y="2115055"/>
            <a:ext cx="3278043" cy="327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8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idx="1"/>
          </p:nvPr>
        </p:nvSpPr>
        <p:spPr>
          <a:xfrm>
            <a:off x="526473" y="651164"/>
            <a:ext cx="10827327" cy="5525799"/>
          </a:xfrm>
        </p:spPr>
        <p:txBody>
          <a:bodyPr>
            <a:normAutofit fontScale="70000" lnSpcReduction="20000"/>
          </a:bodyPr>
          <a:lstStyle/>
          <a:p>
            <a:r>
              <a:rPr lang="en-US" b="1" u="sng" dirty="0"/>
              <a:t>The layout of a typical constitution might resemble the following: </a:t>
            </a:r>
            <a:endParaRPr lang="tr-TR" b="1" u="sng" dirty="0"/>
          </a:p>
          <a:p>
            <a:pPr marL="514350" indent="-514350">
              <a:buAutoNum type="arabicPeriod"/>
            </a:pPr>
            <a:r>
              <a:rPr lang="en-US" dirty="0"/>
              <a:t>Preamble</a:t>
            </a:r>
            <a:endParaRPr lang="tr-TR" dirty="0"/>
          </a:p>
          <a:p>
            <a:pPr marL="514350" indent="-514350">
              <a:buAutoNum type="arabicPeriod"/>
            </a:pPr>
            <a:r>
              <a:rPr lang="tr-TR" dirty="0" err="1"/>
              <a:t>Preliminaries</a:t>
            </a:r>
            <a:endParaRPr lang="tr-TR" dirty="0"/>
          </a:p>
          <a:p>
            <a:pPr marL="514350" indent="-514350">
              <a:buAutoNum type="arabicPeriod"/>
            </a:pPr>
            <a:r>
              <a:rPr lang="tr-TR" dirty="0" err="1"/>
              <a:t>Fundamental</a:t>
            </a:r>
            <a:r>
              <a:rPr lang="tr-TR" dirty="0"/>
              <a:t> </a:t>
            </a:r>
            <a:r>
              <a:rPr lang="tr-TR" dirty="0" err="1"/>
              <a:t>rights</a:t>
            </a:r>
            <a:endParaRPr lang="tr-TR" dirty="0"/>
          </a:p>
          <a:p>
            <a:pPr marL="514350" indent="-514350">
              <a:buAutoNum type="arabicPeriod"/>
            </a:pPr>
            <a:r>
              <a:rPr lang="en-US" dirty="0"/>
              <a:t>Social and economic rights or policy directives.</a:t>
            </a:r>
            <a:endParaRPr lang="tr-TR" dirty="0"/>
          </a:p>
          <a:p>
            <a:pPr marL="514350" indent="-514350">
              <a:buAutoNum type="arabicPeriod"/>
            </a:pPr>
            <a:r>
              <a:rPr lang="tr-TR" dirty="0" err="1"/>
              <a:t>Parliament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legislature</a:t>
            </a:r>
            <a:endParaRPr lang="tr-TR" dirty="0"/>
          </a:p>
          <a:p>
            <a:pPr marL="514350" indent="-514350">
              <a:buAutoNum type="arabicPeriod"/>
            </a:pPr>
            <a:r>
              <a:rPr lang="tr-TR" dirty="0" err="1"/>
              <a:t>Head</a:t>
            </a:r>
            <a:r>
              <a:rPr lang="tr-TR" dirty="0"/>
              <a:t> of </a:t>
            </a:r>
            <a:r>
              <a:rPr lang="tr-TR" dirty="0" err="1"/>
              <a:t>state</a:t>
            </a:r>
            <a:endParaRPr lang="tr-TR" dirty="0"/>
          </a:p>
          <a:p>
            <a:pPr marL="514350" indent="-514350">
              <a:buAutoNum type="arabicPeriod"/>
            </a:pPr>
            <a:r>
              <a:rPr lang="en-US" dirty="0"/>
              <a:t>Government (in a parliamentary or semi-presidential system)</a:t>
            </a:r>
            <a:endParaRPr lang="tr-TR" dirty="0"/>
          </a:p>
          <a:p>
            <a:pPr marL="514350" indent="-514350">
              <a:buAutoNum type="arabicPeriod"/>
            </a:pPr>
            <a:r>
              <a:rPr lang="tr-TR" dirty="0" err="1"/>
              <a:t>Judiciary</a:t>
            </a:r>
            <a:endParaRPr lang="tr-TR" dirty="0"/>
          </a:p>
          <a:p>
            <a:pPr marL="514350" indent="-514350">
              <a:buAutoNum type="arabicPeriod"/>
            </a:pPr>
            <a:r>
              <a:rPr lang="tr-TR" dirty="0" err="1"/>
              <a:t>Sub-national</a:t>
            </a:r>
            <a:r>
              <a:rPr lang="tr-TR" dirty="0"/>
              <a:t> </a:t>
            </a:r>
            <a:r>
              <a:rPr lang="tr-TR" dirty="0" err="1"/>
              <a:t>government</a:t>
            </a:r>
            <a:endParaRPr lang="tr-TR" dirty="0"/>
          </a:p>
          <a:p>
            <a:pPr marL="514350" indent="-514350">
              <a:buAutoNum type="arabicPeriod"/>
            </a:pPr>
            <a:r>
              <a:rPr lang="tr-TR" dirty="0" err="1"/>
              <a:t>Provisions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referendums</a:t>
            </a:r>
            <a:r>
              <a:rPr lang="tr-TR" dirty="0"/>
              <a:t>.</a:t>
            </a:r>
          </a:p>
          <a:p>
            <a:pPr marL="514350" indent="-514350">
              <a:buAutoNum type="arabicPeriod"/>
            </a:pPr>
            <a:r>
              <a:rPr lang="en-US" dirty="0"/>
              <a:t>Institutions of the 'fourth branch' or integrity branch (e.g. electoral commission, ombudsman, auditors).</a:t>
            </a:r>
            <a:endParaRPr lang="tr-TR" dirty="0"/>
          </a:p>
          <a:p>
            <a:pPr marL="514350" indent="-514350">
              <a:buAutoNum type="arabicPeriod"/>
            </a:pPr>
            <a:r>
              <a:rPr lang="tr-TR" dirty="0"/>
              <a:t>Security </a:t>
            </a:r>
            <a:r>
              <a:rPr lang="tr-TR" dirty="0" err="1"/>
              <a:t>sector</a:t>
            </a:r>
            <a:endParaRPr lang="tr-TR" dirty="0"/>
          </a:p>
          <a:p>
            <a:pPr marL="514350" indent="-514350">
              <a:buAutoNum type="arabicPeriod"/>
            </a:pPr>
            <a:r>
              <a:rPr lang="tr-TR" dirty="0" err="1"/>
              <a:t>Other</a:t>
            </a:r>
            <a:r>
              <a:rPr lang="tr-TR" dirty="0"/>
              <a:t> </a:t>
            </a:r>
            <a:r>
              <a:rPr lang="tr-TR" dirty="0" err="1"/>
              <a:t>miscellaneous</a:t>
            </a:r>
            <a:r>
              <a:rPr lang="tr-TR" dirty="0"/>
              <a:t> </a:t>
            </a:r>
            <a:r>
              <a:rPr lang="tr-TR" dirty="0" err="1"/>
              <a:t>provisions</a:t>
            </a:r>
            <a:endParaRPr lang="tr-TR" dirty="0"/>
          </a:p>
          <a:p>
            <a:pPr marL="514350" indent="-514350">
              <a:buAutoNum type="arabicPeriod"/>
            </a:pPr>
            <a:r>
              <a:rPr lang="tr-TR" dirty="0" err="1"/>
              <a:t>Amendment</a:t>
            </a:r>
            <a:r>
              <a:rPr lang="tr-TR" dirty="0"/>
              <a:t> </a:t>
            </a:r>
            <a:r>
              <a:rPr lang="tr-TR" dirty="0" err="1"/>
              <a:t>procedures</a:t>
            </a:r>
            <a:r>
              <a:rPr lang="tr-TR" dirty="0"/>
              <a:t>, </a:t>
            </a:r>
            <a:r>
              <a:rPr lang="tr-TR" dirty="0" err="1"/>
              <a:t>implementation</a:t>
            </a:r>
            <a:r>
              <a:rPr lang="tr-TR" dirty="0"/>
              <a:t> </a:t>
            </a:r>
            <a:r>
              <a:rPr lang="tr-TR" dirty="0" err="1"/>
              <a:t>timetable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transitionary</a:t>
            </a:r>
            <a:r>
              <a:rPr lang="tr-TR" dirty="0"/>
              <a:t> </a:t>
            </a:r>
            <a:r>
              <a:rPr lang="tr-TR" dirty="0" err="1"/>
              <a:t>provisions</a:t>
            </a:r>
            <a:r>
              <a:rPr lang="tr-TR" dirty="0"/>
              <a:t>.</a:t>
            </a:r>
          </a:p>
        </p:txBody>
      </p:sp>
      <p:pic>
        <p:nvPicPr>
          <p:cNvPr id="10242" name="Picture 2" descr="Set de elementos de derecho y justicia Free V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466" y="462106"/>
            <a:ext cx="3252643" cy="325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22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Box 2.1. Reading between the lines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constitutional order can include, in addition to the constitutional text itself, other written legal or quasi-legal instruments with constitutional significance. These may typically include electoral laws, laws on party financing, laws on judicial appointments and on the organization of the courts,</a:t>
            </a:r>
            <a:r>
              <a:rPr lang="tr-TR" dirty="0"/>
              <a:t> </a:t>
            </a:r>
            <a:r>
              <a:rPr lang="en-US" dirty="0"/>
              <a:t>international treaties, the standing orders of parliament and judicial decisions (Palmer 2006). </a:t>
            </a:r>
            <a:endParaRPr lang="en-GB" dirty="0"/>
          </a:p>
        </p:txBody>
      </p:sp>
      <p:pic>
        <p:nvPicPr>
          <p:cNvPr id="24580" name="Picture 4" descr="Tourism vacation travel flat pictograms set Free V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83" y="3879273"/>
            <a:ext cx="2781517" cy="278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5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Size and length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6934200" cy="4351338"/>
          </a:xfrm>
        </p:spPr>
        <p:txBody>
          <a:bodyPr/>
          <a:lstStyle/>
          <a:p>
            <a:r>
              <a:rPr lang="en-US" dirty="0"/>
              <a:t>Constitutions vary in length from a few thousand words (Iceland, Latvia) to more</a:t>
            </a:r>
            <a:r>
              <a:rPr lang="tr-TR" dirty="0"/>
              <a:t> </a:t>
            </a:r>
            <a:r>
              <a:rPr lang="en-US" dirty="0"/>
              <a:t>than 50,000 words (India). Newer constitutions tend to be longer than older</a:t>
            </a:r>
            <a:r>
              <a:rPr lang="tr-TR" dirty="0"/>
              <a:t> </a:t>
            </a:r>
            <a:r>
              <a:rPr lang="en-US" dirty="0"/>
              <a:t>ones, and federal constitutions longer than unitary ones.</a:t>
            </a:r>
            <a:endParaRPr lang="en-GB" dirty="0"/>
          </a:p>
        </p:txBody>
      </p:sp>
      <p:pic>
        <p:nvPicPr>
          <p:cNvPr id="11268" name="Picture 4" descr="Books and imagination still life Free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65919"/>
            <a:ext cx="3581400" cy="537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10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constitution and the constitutional order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08709" y="1423843"/>
            <a:ext cx="9400309" cy="435133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Despite the proliferation of nominally democratic constitutions, only a minority</a:t>
            </a:r>
            <a:r>
              <a:rPr lang="tr-TR" dirty="0"/>
              <a:t> </a:t>
            </a:r>
            <a:r>
              <a:rPr lang="en-US" dirty="0"/>
              <a:t>of states have so far succeeded in maintaining a lasting democratic constitutional</a:t>
            </a:r>
            <a:r>
              <a:rPr lang="tr-TR" dirty="0"/>
              <a:t> </a:t>
            </a:r>
            <a:r>
              <a:rPr lang="en-US" dirty="0"/>
              <a:t>order.</a:t>
            </a:r>
            <a:endParaRPr lang="tr-TR" dirty="0"/>
          </a:p>
          <a:p>
            <a:r>
              <a:rPr lang="en-US" dirty="0"/>
              <a:t>A constitutional order, in this sense, represents ‘a fundamental commitment </a:t>
            </a:r>
            <a:r>
              <a:rPr lang="en-US" dirty="0" err="1"/>
              <a:t>tothe</a:t>
            </a:r>
            <a:r>
              <a:rPr lang="en-US" dirty="0"/>
              <a:t> norms and procedures of the constitution’, manifest in ‘</a:t>
            </a:r>
            <a:r>
              <a:rPr lang="en-US" dirty="0" err="1"/>
              <a:t>behaviour</a:t>
            </a:r>
            <a:r>
              <a:rPr lang="en-US" dirty="0"/>
              <a:t>, </a:t>
            </a:r>
            <a:r>
              <a:rPr lang="en-US" dirty="0" err="1"/>
              <a:t>practice,and</a:t>
            </a:r>
            <a:r>
              <a:rPr lang="en-US" dirty="0"/>
              <a:t> </a:t>
            </a:r>
            <a:r>
              <a:rPr lang="en-US" dirty="0" err="1"/>
              <a:t>internalisation</a:t>
            </a:r>
            <a:r>
              <a:rPr lang="en-US" dirty="0"/>
              <a:t> of norms’ (</a:t>
            </a:r>
            <a:r>
              <a:rPr lang="en-US" dirty="0" err="1"/>
              <a:t>Ghai</a:t>
            </a:r>
            <a:r>
              <a:rPr lang="en-US" dirty="0"/>
              <a:t>  2010).</a:t>
            </a:r>
            <a:endParaRPr lang="tr-TR" dirty="0"/>
          </a:p>
          <a:p>
            <a:r>
              <a:rPr lang="en-US" dirty="0"/>
              <a:t>It is important to recognize at the outset that building a democratic</a:t>
            </a:r>
            <a:r>
              <a:rPr lang="tr-TR" dirty="0"/>
              <a:t> </a:t>
            </a:r>
            <a:r>
              <a:rPr lang="en-US" dirty="0"/>
              <a:t>constitutional order is a long-term process. Drafting the constitutional text is </a:t>
            </a:r>
            <a:r>
              <a:rPr lang="en-US" dirty="0" err="1"/>
              <a:t>onlya</a:t>
            </a:r>
            <a:r>
              <a:rPr lang="en-US" dirty="0"/>
              <a:t> small part of the challenge; it is also necessary to establish </a:t>
            </a:r>
            <a:r>
              <a:rPr lang="en-US" dirty="0" err="1"/>
              <a:t>institutions,procedures</a:t>
            </a:r>
            <a:r>
              <a:rPr lang="en-US" dirty="0"/>
              <a:t> and rules for constitution-making (preparatory stage); to give legal</a:t>
            </a:r>
            <a:r>
              <a:rPr lang="tr-TR" dirty="0"/>
              <a:t> </a:t>
            </a:r>
            <a:r>
              <a:rPr lang="en-US" dirty="0"/>
              <a:t>effect to the constitution (ratification and adoption) and, crucially, to ensure that</a:t>
            </a:r>
            <a:r>
              <a:rPr lang="tr-TR" dirty="0"/>
              <a:t> </a:t>
            </a:r>
            <a:r>
              <a:rPr lang="en-US" dirty="0"/>
              <a:t>the spirit and the letter of the constitution are faithfully implemented.</a:t>
            </a:r>
            <a:endParaRPr lang="en-GB" dirty="0"/>
          </a:p>
        </p:txBody>
      </p:sp>
      <p:pic>
        <p:nvPicPr>
          <p:cNvPr id="13314" name="Picture 2" descr="Race abstract concept vector illustration. racial discrimination, human rights, skin color, human diversity, genetic code, racism and racial equity in workplace, social justice abstract metaphor. Free Vec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2138" y="3906982"/>
            <a:ext cx="2589862" cy="258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69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3. </a:t>
            </a:r>
            <a:r>
              <a:rPr lang="tr-TR" dirty="0" err="1"/>
              <a:t>Constitutions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democracy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have a constitution? </a:t>
            </a:r>
            <a:endParaRPr lang="tr-TR" dirty="0"/>
          </a:p>
          <a:p>
            <a:pPr marL="0" indent="0">
              <a:buNone/>
            </a:pPr>
            <a:r>
              <a:rPr lang="en-US" dirty="0"/>
              <a:t>Even the best constitution cannot pave a road or build a sewer; it cannot </a:t>
            </a:r>
            <a:r>
              <a:rPr lang="en-US" dirty="0" err="1"/>
              <a:t>managea</a:t>
            </a:r>
            <a:r>
              <a:rPr lang="en-US" dirty="0"/>
              <a:t> clinic or administer a vaccine; it cannot educate a child or take care of an elderly</a:t>
            </a:r>
            <a:r>
              <a:rPr lang="tr-TR" dirty="0"/>
              <a:t> </a:t>
            </a:r>
            <a:r>
              <a:rPr lang="en-US" dirty="0"/>
              <a:t>person.</a:t>
            </a:r>
            <a:endParaRPr lang="en-GB" dirty="0"/>
          </a:p>
        </p:txBody>
      </p:sp>
      <p:pic>
        <p:nvPicPr>
          <p:cNvPr id="12290" name="Picture 2" descr="Crowd of protestors rallying to support human rights Free V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073" y="3367901"/>
            <a:ext cx="4455680" cy="323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Election campaign scenes Free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38373"/>
            <a:ext cx="4455680" cy="296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59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Box 3.1. An analogy: the constitution as rules of the game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3965" y="1690688"/>
            <a:ext cx="8042564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Imagine two teams playing a game of football. If the team in possession of the ball could change</a:t>
            </a:r>
            <a:r>
              <a:rPr lang="tr-TR" dirty="0"/>
              <a:t> </a:t>
            </a:r>
            <a:r>
              <a:rPr lang="en-US" dirty="0"/>
              <a:t>the rules of the game and appoint its own referee, then the game would hardly be fair.</a:t>
            </a:r>
            <a:r>
              <a:rPr lang="tr-TR" dirty="0"/>
              <a:t> </a:t>
            </a:r>
            <a:r>
              <a:rPr lang="en-US" dirty="0"/>
              <a:t>One team</a:t>
            </a:r>
            <a:r>
              <a:rPr lang="tr-TR" dirty="0"/>
              <a:t> </a:t>
            </a:r>
            <a:r>
              <a:rPr lang="en-US" dirty="0"/>
              <a:t>would always win, and the other would lose—or simply stop playing. This is like political life without</a:t>
            </a:r>
            <a:r>
              <a:rPr lang="tr-TR" dirty="0"/>
              <a:t> </a:t>
            </a:r>
            <a:r>
              <a:rPr lang="en-US" dirty="0"/>
              <a:t>a democratic constitutional order. The party, faction or group in power makes up the rules, and</a:t>
            </a:r>
            <a:r>
              <a:rPr lang="tr-TR" dirty="0"/>
              <a:t> </a:t>
            </a:r>
            <a:r>
              <a:rPr lang="en-US" dirty="0"/>
              <a:t>those in opposition are excluded from a game that is rigged against them. A democratic</a:t>
            </a:r>
            <a:r>
              <a:rPr lang="tr-TR" dirty="0"/>
              <a:t> </a:t>
            </a:r>
            <a:r>
              <a:rPr lang="en-US" dirty="0"/>
              <a:t>constitutional order acts like the rules of the game, and its guardians—for example, a constitutional court—are like the referee. They make sure that everyone can play the ‘political game’ fairly.</a:t>
            </a:r>
            <a:endParaRPr lang="tr-TR" dirty="0"/>
          </a:p>
          <a:p>
            <a:endParaRPr lang="tr-TR" dirty="0"/>
          </a:p>
        </p:txBody>
      </p:sp>
      <p:pic>
        <p:nvPicPr>
          <p:cNvPr id="14338" name="Picture 2" descr="Rule word written on wooden cubes Free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03" y="1690688"/>
            <a:ext cx="3680671" cy="245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97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3400" y="273916"/>
            <a:ext cx="10515600" cy="374390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This is because constitutional government ensures ‘the  fair and impartial</a:t>
            </a:r>
            <a:r>
              <a:rPr lang="tr-TR" dirty="0"/>
              <a:t> </a:t>
            </a:r>
            <a:r>
              <a:rPr lang="en-US" dirty="0"/>
              <a:t>exercise of power’; it ‘enables an orderly and peaceful society, protects the rights</a:t>
            </a:r>
            <a:r>
              <a:rPr lang="tr-TR" dirty="0"/>
              <a:t> </a:t>
            </a:r>
            <a:r>
              <a:rPr lang="en-US" dirty="0"/>
              <a:t>of individuals and communities, and promotes the proper management of</a:t>
            </a:r>
            <a:r>
              <a:rPr lang="tr-TR" dirty="0"/>
              <a:t> </a:t>
            </a:r>
            <a:r>
              <a:rPr lang="en-US" dirty="0"/>
              <a:t>resources and the development of the economy’ (</a:t>
            </a:r>
            <a:r>
              <a:rPr lang="en-US" dirty="0" err="1"/>
              <a:t>Ghai</a:t>
            </a:r>
            <a:r>
              <a:rPr lang="en-US" dirty="0"/>
              <a:t> 2010: 3).</a:t>
            </a:r>
            <a:endParaRPr lang="tr-TR" dirty="0"/>
          </a:p>
          <a:p>
            <a:r>
              <a:rPr lang="en-US" dirty="0"/>
              <a:t>In providing fundamental rules about the source, transfer, accountability and</a:t>
            </a:r>
            <a:r>
              <a:rPr lang="tr-TR" dirty="0"/>
              <a:t> </a:t>
            </a:r>
            <a:r>
              <a:rPr lang="en-US" dirty="0"/>
              <a:t>use of political power in a society, a constitution introduces a separation between</a:t>
            </a:r>
            <a:r>
              <a:rPr lang="tr-TR" dirty="0"/>
              <a:t> </a:t>
            </a:r>
            <a:r>
              <a:rPr lang="en-US" dirty="0"/>
              <a:t>the permanent, enduring institutions of the state, on the one hand, and the</a:t>
            </a:r>
            <a:r>
              <a:rPr lang="tr-TR" dirty="0"/>
              <a:t> </a:t>
            </a:r>
            <a:r>
              <a:rPr lang="en-US" dirty="0"/>
              <a:t>incumbent government, on the other (see Box 3.1).</a:t>
            </a:r>
            <a:endParaRPr lang="tr-TR" dirty="0"/>
          </a:p>
          <a:p>
            <a:r>
              <a:rPr lang="en-US" dirty="0"/>
              <a:t>In this sense, constitutionalism is the opposite of despotism. Despotism is a</a:t>
            </a:r>
            <a:r>
              <a:rPr lang="tr-TR" dirty="0"/>
              <a:t> </a:t>
            </a:r>
            <a:r>
              <a:rPr lang="en-US" dirty="0"/>
              <a:t>system of government in which the governing authorities are a law unto</a:t>
            </a:r>
            <a:r>
              <a:rPr lang="tr-TR" dirty="0"/>
              <a:t> </a:t>
            </a:r>
            <a:r>
              <a:rPr lang="en-US" dirty="0"/>
              <a:t>themselves. </a:t>
            </a:r>
            <a:endParaRPr lang="tr-TR" dirty="0"/>
          </a:p>
          <a:p>
            <a:r>
              <a:rPr lang="en-US" dirty="0"/>
              <a:t>Not all despotic governments are intolerably oppressive. </a:t>
            </a:r>
            <a:endParaRPr lang="tr-TR" dirty="0"/>
          </a:p>
          <a:p>
            <a:r>
              <a:rPr lang="en-US" dirty="0"/>
              <a:t>In choosing to adopt constitutional government, people are choosing to say no</a:t>
            </a:r>
            <a:r>
              <a:rPr lang="tr-TR" dirty="0"/>
              <a:t> </a:t>
            </a:r>
            <a:r>
              <a:rPr lang="en-US" dirty="0"/>
              <a:t>to despotism and to the precariousness of living under rulers who can act</a:t>
            </a:r>
            <a:r>
              <a:rPr lang="tr-TR" dirty="0"/>
              <a:t> </a:t>
            </a:r>
            <a:r>
              <a:rPr lang="en-US" dirty="0"/>
              <a:t>arbitrarily. </a:t>
            </a:r>
            <a:endParaRPr lang="en-GB" dirty="0"/>
          </a:p>
        </p:txBody>
      </p:sp>
      <p:pic>
        <p:nvPicPr>
          <p:cNvPr id="15362" name="Picture 2" descr="Spiteful and insidious old rat king Premium V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726" y="4017818"/>
            <a:ext cx="2396282" cy="267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Political system isometric illustration with monarch on throne and kneeling people on white isolated Free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780" y="4017818"/>
            <a:ext cx="2654589" cy="265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46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Democratic</a:t>
            </a:r>
            <a:r>
              <a:rPr lang="tr-TR" dirty="0"/>
              <a:t> </a:t>
            </a:r>
            <a:r>
              <a:rPr lang="tr-TR" dirty="0" err="1"/>
              <a:t>constitutionalism</a:t>
            </a:r>
            <a:r>
              <a:rPr lang="tr-TR" dirty="0"/>
              <a:t> as a global norm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Modern democratic constitutionalism is based on two principles: (a) representative</a:t>
            </a:r>
            <a:r>
              <a:rPr lang="tr-TR" dirty="0"/>
              <a:t> </a:t>
            </a:r>
            <a:r>
              <a:rPr lang="en-US" dirty="0"/>
              <a:t>government, enabling citizens to participate in public affairs and hold their</a:t>
            </a:r>
            <a:r>
              <a:rPr lang="tr-TR" dirty="0"/>
              <a:t> </a:t>
            </a:r>
            <a:r>
              <a:rPr lang="en-US" dirty="0"/>
              <a:t>government to account; and (b) the protection of rights (especially the due process</a:t>
            </a:r>
            <a:r>
              <a:rPr lang="tr-TR" dirty="0"/>
              <a:t> </a:t>
            </a:r>
            <a:r>
              <a:rPr lang="en-US" dirty="0"/>
              <a:t>of law, freedom of speech and religious tolerance), through which citizens are</a:t>
            </a:r>
            <a:r>
              <a:rPr lang="tr-TR" dirty="0"/>
              <a:t> </a:t>
            </a:r>
            <a:r>
              <a:rPr lang="en-US" dirty="0"/>
              <a:t>insulated from abuses of power.</a:t>
            </a:r>
            <a:endParaRPr lang="en-GB" dirty="0"/>
          </a:p>
        </p:txBody>
      </p:sp>
      <p:pic>
        <p:nvPicPr>
          <p:cNvPr id="16388" name="Picture 4" descr="Global network connection. world map point and line composition concept of global business. vector illustration Premium V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812" y="4001294"/>
            <a:ext cx="3792970" cy="253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9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Elite </a:t>
            </a:r>
            <a:r>
              <a:rPr lang="tr-TR" dirty="0" err="1"/>
              <a:t>accommodation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6356" y="1465407"/>
            <a:ext cx="9220200" cy="435133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Establishing a democratic constitutional order is not easy. Throughout </a:t>
            </a:r>
            <a:r>
              <a:rPr lang="en-US" dirty="0" err="1"/>
              <a:t>history,only</a:t>
            </a:r>
            <a:r>
              <a:rPr lang="en-US" dirty="0"/>
              <a:t> a minority of states have succeeded. Those who set themselves the task of</a:t>
            </a:r>
            <a:r>
              <a:rPr lang="tr-TR" dirty="0"/>
              <a:t> </a:t>
            </a:r>
            <a:r>
              <a:rPr lang="en-US" dirty="0"/>
              <a:t>establishing such a constitutional order must be mindful of the social and</a:t>
            </a:r>
            <a:r>
              <a:rPr lang="tr-TR" dirty="0"/>
              <a:t> </a:t>
            </a:r>
            <a:r>
              <a:rPr lang="en-US" dirty="0"/>
              <a:t>political, as well as the technical and legal, challenges they face.</a:t>
            </a:r>
            <a:endParaRPr lang="tr-TR" dirty="0"/>
          </a:p>
          <a:p>
            <a:r>
              <a:rPr lang="en-US" dirty="0"/>
              <a:t>In posing such a challenge to elite rule, a democratic constitutional order can</a:t>
            </a:r>
            <a:r>
              <a:rPr lang="tr-TR" dirty="0"/>
              <a:t> </a:t>
            </a:r>
            <a:r>
              <a:rPr lang="en-US" dirty="0"/>
              <a:t>expect to encounter resistance from elites that are jealously protective of their</a:t>
            </a:r>
            <a:r>
              <a:rPr lang="tr-TR" dirty="0"/>
              <a:t> </a:t>
            </a:r>
            <a:r>
              <a:rPr lang="en-US" dirty="0"/>
              <a:t>power, privileges and wealth—including, typically, members or associates of the</a:t>
            </a:r>
            <a:r>
              <a:rPr lang="tr-TR" dirty="0"/>
              <a:t> </a:t>
            </a:r>
            <a:r>
              <a:rPr lang="en-US" dirty="0"/>
              <a:t>old regime, economic oligarchs, military commanders and those with links to the</a:t>
            </a:r>
            <a:r>
              <a:rPr lang="tr-TR" dirty="0"/>
              <a:t> </a:t>
            </a:r>
            <a:r>
              <a:rPr lang="en-US" dirty="0"/>
              <a:t>security sector, as well as powerful donor nations or large foreign investors.</a:t>
            </a:r>
            <a:endParaRPr lang="tr-TR" dirty="0"/>
          </a:p>
          <a:p>
            <a:r>
              <a:rPr lang="en-US" dirty="0"/>
              <a:t>To avoid this, elites might have to be appeased in specific areas that concern</a:t>
            </a:r>
            <a:r>
              <a:rPr lang="tr-TR" dirty="0"/>
              <a:t> </a:t>
            </a:r>
            <a:r>
              <a:rPr lang="en-US" dirty="0"/>
              <a:t>their most vital interests—even though this may involve some difficult and</a:t>
            </a:r>
            <a:r>
              <a:rPr lang="tr-TR" dirty="0"/>
              <a:t> </a:t>
            </a:r>
            <a:r>
              <a:rPr lang="en-US" dirty="0"/>
              <a:t>perhaps painful compromises.</a:t>
            </a:r>
            <a:endParaRPr lang="tr-TR" dirty="0"/>
          </a:p>
          <a:p>
            <a:r>
              <a:rPr lang="en-US" dirty="0"/>
              <a:t>However, if these compromises are too generous to vested interests, they can</a:t>
            </a:r>
            <a:r>
              <a:rPr lang="tr-TR" dirty="0"/>
              <a:t> </a:t>
            </a:r>
            <a:r>
              <a:rPr lang="en-US" dirty="0"/>
              <a:t>undermine the effectiveness and quality of the democratic constitutional order.</a:t>
            </a:r>
            <a:endParaRPr lang="tr-TR" dirty="0"/>
          </a:p>
          <a:p>
            <a:r>
              <a:rPr lang="en-US" dirty="0"/>
              <a:t>In some cases, competing elites will tire of self-destructive conflict among</a:t>
            </a:r>
            <a:r>
              <a:rPr lang="tr-TR" dirty="0"/>
              <a:t> </a:t>
            </a:r>
            <a:r>
              <a:rPr lang="en-US" dirty="0"/>
              <a:t>themselves, and will embrace democratic mechanisms as a way of moderating and</a:t>
            </a:r>
            <a:r>
              <a:rPr lang="tr-TR" dirty="0"/>
              <a:t> </a:t>
            </a:r>
            <a:r>
              <a:rPr lang="en-US" dirty="0"/>
              <a:t>containing that conflict.</a:t>
            </a:r>
            <a:endParaRPr lang="tr-TR" dirty="0"/>
          </a:p>
          <a:p>
            <a:endParaRPr lang="en-GB" dirty="0"/>
          </a:p>
        </p:txBody>
      </p:sp>
      <p:pic>
        <p:nvPicPr>
          <p:cNvPr id="17410" name="Picture 2" descr="Tour navigator abstract concept illustration Free V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556" y="1465407"/>
            <a:ext cx="2651124" cy="265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48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1. </a:t>
            </a:r>
            <a:r>
              <a:rPr lang="tr-TR" dirty="0" err="1"/>
              <a:t>Introduction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vast majority of contemporary constitutions describe the basic principles of</a:t>
            </a:r>
            <a:r>
              <a:rPr lang="tr-TR" dirty="0"/>
              <a:t> </a:t>
            </a:r>
            <a:r>
              <a:rPr lang="en-US" dirty="0"/>
              <a:t>the state, the structures and processes of government and the fundamental rights</a:t>
            </a:r>
            <a:r>
              <a:rPr lang="tr-TR" dirty="0"/>
              <a:t> </a:t>
            </a:r>
            <a:r>
              <a:rPr lang="en-US" dirty="0"/>
              <a:t>of citizens in a higher law that cannot be unilaterally changed by an ordinary</a:t>
            </a:r>
            <a:r>
              <a:rPr lang="tr-TR" dirty="0"/>
              <a:t> </a:t>
            </a:r>
            <a:r>
              <a:rPr lang="en-US" dirty="0"/>
              <a:t>legislative act. This higher law is usually referred to as a constitution.</a:t>
            </a:r>
            <a:endParaRPr lang="tr-TR" dirty="0"/>
          </a:p>
          <a:p>
            <a:endParaRPr lang="en-GB" dirty="0"/>
          </a:p>
        </p:txBody>
      </p:sp>
      <p:pic>
        <p:nvPicPr>
          <p:cNvPr id="4098" name="Picture 2" descr="Judges gavel on book and wooden table. law and justice concept background. Free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636" y="3748527"/>
            <a:ext cx="2903970" cy="193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06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06582" y="0"/>
            <a:ext cx="10515600" cy="1039091"/>
          </a:xfrm>
        </p:spPr>
        <p:txBody>
          <a:bodyPr/>
          <a:lstStyle/>
          <a:p>
            <a:r>
              <a:rPr lang="tr-TR" dirty="0" err="1"/>
              <a:t>Inclusive</a:t>
            </a:r>
            <a:r>
              <a:rPr lang="tr-TR" dirty="0"/>
              <a:t> </a:t>
            </a:r>
            <a:r>
              <a:rPr lang="tr-TR" dirty="0" err="1"/>
              <a:t>bargains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precommitments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40773" y="942110"/>
            <a:ext cx="10647218" cy="3713018"/>
          </a:xfrm>
        </p:spPr>
        <p:txBody>
          <a:bodyPr>
            <a:normAutofit fontScale="92500" lnSpcReduction="10000"/>
          </a:bodyPr>
          <a:lstStyle/>
          <a:p>
            <a:pPr marL="914400" lvl="2" indent="0">
              <a:buNone/>
            </a:pPr>
            <a:r>
              <a:rPr lang="en-US" sz="2200" dirty="0"/>
              <a:t>[South Africa’s Constitution] belongs to all of us, not just the ruling</a:t>
            </a:r>
            <a:r>
              <a:rPr lang="tr-TR" sz="2200" dirty="0"/>
              <a:t> </a:t>
            </a:r>
            <a:r>
              <a:rPr lang="en-US" sz="2200" dirty="0"/>
              <a:t>party, or one section of South Africa.</a:t>
            </a:r>
            <a:r>
              <a:rPr lang="tr-TR" sz="2200" dirty="0"/>
              <a:t> </a:t>
            </a:r>
            <a:r>
              <a:rPr lang="en-US" sz="2200" dirty="0"/>
              <a:t>We all wrote this collectively</a:t>
            </a:r>
            <a:r>
              <a:rPr lang="tr-TR" sz="2200" dirty="0"/>
              <a:t> </a:t>
            </a:r>
            <a:r>
              <a:rPr lang="en-US" sz="2200" dirty="0"/>
              <a:t>with our blood, some with their lives, with our tears and with our</a:t>
            </a:r>
            <a:r>
              <a:rPr lang="tr-TR" sz="2200" dirty="0"/>
              <a:t> </a:t>
            </a:r>
            <a:r>
              <a:rPr lang="en-US" sz="2200" dirty="0"/>
              <a:t>sweat. We claim it as ours, it enshrines the rights that make us live as</a:t>
            </a:r>
            <a:r>
              <a:rPr lang="tr-TR" sz="2200" dirty="0"/>
              <a:t> </a:t>
            </a:r>
            <a:r>
              <a:rPr lang="en-US" sz="2200" dirty="0"/>
              <a:t>South Africans, and we will protect it because it belongs to us. —Cyril </a:t>
            </a:r>
            <a:r>
              <a:rPr lang="en-US" sz="2200" dirty="0" err="1"/>
              <a:t>Ramaphosa</a:t>
            </a:r>
            <a:r>
              <a:rPr lang="en-US" sz="2200" dirty="0"/>
              <a:t>, former African National Congress Secretary General(Nelson Mandela Foundation 2012) </a:t>
            </a:r>
            <a:endParaRPr lang="tr-TR" sz="2200" dirty="0"/>
          </a:p>
          <a:p>
            <a:pPr>
              <a:buFont typeface="Wingdings" panose="05000000000000000000" pitchFamily="2" charset="2"/>
              <a:buChar char="à"/>
            </a:pPr>
            <a:r>
              <a:rPr lang="en-US" sz="2400" dirty="0"/>
              <a:t>In principle, constitutionalism, by making all citizens parties to a great bargain(an agreement of the people or a social contract), makes the state into a </a:t>
            </a:r>
            <a:r>
              <a:rPr lang="en-US" sz="2400" dirty="0" err="1"/>
              <a:t>publicentity</a:t>
            </a:r>
            <a:r>
              <a:rPr lang="en-US" sz="2400" dirty="0"/>
              <a:t> (res </a:t>
            </a:r>
            <a:r>
              <a:rPr lang="en-US" sz="2400" dirty="0" err="1"/>
              <a:t>publica</a:t>
            </a:r>
            <a:r>
              <a:rPr lang="en-US" sz="2400" dirty="0"/>
              <a:t>)—a common possession of all the citizens, and not the</a:t>
            </a:r>
            <a:r>
              <a:rPr lang="tr-TR" sz="2400" dirty="0"/>
              <a:t> </a:t>
            </a:r>
            <a:r>
              <a:rPr lang="en-US" sz="2400" dirty="0"/>
              <a:t>possession of one person, party or section of society. </a:t>
            </a:r>
            <a:endParaRPr lang="tr-TR" sz="2400" dirty="0"/>
          </a:p>
          <a:p>
            <a:pPr>
              <a:buFont typeface="Wingdings" panose="05000000000000000000" pitchFamily="2" charset="2"/>
              <a:buChar char="à"/>
            </a:pPr>
            <a:r>
              <a:rPr lang="en-US" sz="2400" dirty="0"/>
              <a:t>Sometimes, a one-sided constitution emerges from a cynical and selfish attempt</a:t>
            </a:r>
            <a:r>
              <a:rPr lang="tr-TR" sz="2400" dirty="0"/>
              <a:t> </a:t>
            </a:r>
            <a:r>
              <a:rPr lang="en-US" sz="2400" dirty="0"/>
              <a:t>by one person or party to maintain power so that they alone can enjoy the spoils</a:t>
            </a:r>
            <a:r>
              <a:rPr lang="tr-TR" sz="2400" dirty="0"/>
              <a:t> </a:t>
            </a:r>
            <a:r>
              <a:rPr lang="en-US" sz="2400" dirty="0"/>
              <a:t>of office and can control the resources of the state for personal gain. </a:t>
            </a:r>
            <a:endParaRPr lang="tr-TR" sz="2400" dirty="0"/>
          </a:p>
          <a:p>
            <a:pPr>
              <a:buFont typeface="Wingdings" panose="05000000000000000000" pitchFamily="2" charset="2"/>
              <a:buChar char="à"/>
            </a:pPr>
            <a:endParaRPr lang="en-GB" dirty="0"/>
          </a:p>
        </p:txBody>
      </p:sp>
      <p:pic>
        <p:nvPicPr>
          <p:cNvPr id="25602" name="Picture 2" descr="Recruitment concept illustrated with people Free V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958" y="4406584"/>
            <a:ext cx="2861224" cy="238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8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77091" y="180109"/>
            <a:ext cx="11076709" cy="444731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à"/>
            </a:pPr>
            <a:r>
              <a:rPr lang="en-US" dirty="0"/>
              <a:t>This is not to say that a constitution should avoid all discussion of values or</a:t>
            </a:r>
            <a:r>
              <a:rPr lang="tr-TR" dirty="0"/>
              <a:t> </a:t>
            </a:r>
            <a:r>
              <a:rPr lang="en-US" dirty="0"/>
              <a:t>that it should exclude all substantive content: both procedural and prescriptive</a:t>
            </a:r>
            <a:r>
              <a:rPr lang="tr-TR" dirty="0"/>
              <a:t> </a:t>
            </a:r>
            <a:r>
              <a:rPr lang="en-US" dirty="0"/>
              <a:t>approaches have their place, and where a broad public consensus exists as the basis</a:t>
            </a:r>
            <a:r>
              <a:rPr lang="tr-TR" dirty="0"/>
              <a:t> </a:t>
            </a:r>
            <a:r>
              <a:rPr lang="en-US" dirty="0"/>
              <a:t>for agreement, there can be a case for the inclusion of substantive and even</a:t>
            </a:r>
            <a:r>
              <a:rPr lang="tr-TR" dirty="0"/>
              <a:t> </a:t>
            </a:r>
            <a:r>
              <a:rPr lang="en-US" dirty="0"/>
              <a:t>transformational material. </a:t>
            </a:r>
            <a:endParaRPr lang="tr-TR" dirty="0"/>
          </a:p>
          <a:p>
            <a:pPr>
              <a:buFont typeface="Wingdings" panose="05000000000000000000" pitchFamily="2" charset="2"/>
              <a:buChar char="à"/>
            </a:pPr>
            <a:r>
              <a:rPr lang="en-US" dirty="0"/>
              <a:t>Because it depends on reaching an inclusive and relatively enduring set of</a:t>
            </a:r>
            <a:r>
              <a:rPr lang="tr-TR" dirty="0"/>
              <a:t> </a:t>
            </a:r>
            <a:r>
              <a:rPr lang="en-US" dirty="0"/>
              <a:t>higher laws through which ordinary political disputes will be </a:t>
            </a:r>
            <a:r>
              <a:rPr lang="en-US" dirty="0" err="1"/>
              <a:t>channelled</a:t>
            </a:r>
            <a:r>
              <a:rPr lang="en-US" dirty="0"/>
              <a:t>,</a:t>
            </a:r>
            <a:r>
              <a:rPr lang="tr-TR" dirty="0"/>
              <a:t> </a:t>
            </a:r>
            <a:r>
              <a:rPr lang="en-US" dirty="0"/>
              <a:t>constitution-building can be seen as a process that differs, in both purpose and</a:t>
            </a:r>
            <a:r>
              <a:rPr lang="tr-TR" dirty="0"/>
              <a:t> </a:t>
            </a:r>
            <a:r>
              <a:rPr lang="en-US" dirty="0"/>
              <a:t>nature, from ordinary law-making.</a:t>
            </a:r>
            <a:endParaRPr lang="tr-TR" dirty="0"/>
          </a:p>
          <a:p>
            <a:pPr>
              <a:buFont typeface="Wingdings" panose="05000000000000000000" pitchFamily="2" charset="2"/>
              <a:buChar char="à"/>
            </a:pPr>
            <a:r>
              <a:rPr lang="en-US" dirty="0"/>
              <a:t>Some scholars are </a:t>
            </a:r>
            <a:r>
              <a:rPr lang="en-US" dirty="0" err="1"/>
              <a:t>sceptical</a:t>
            </a:r>
            <a:r>
              <a:rPr lang="en-US" dirty="0"/>
              <a:t> of the principle of government by higher rules.</a:t>
            </a:r>
            <a:endParaRPr lang="tr-TR" dirty="0"/>
          </a:p>
          <a:p>
            <a:pPr>
              <a:buFont typeface="Wingdings" panose="05000000000000000000" pitchFamily="2" charset="2"/>
              <a:buChar char="à"/>
            </a:pPr>
            <a:r>
              <a:rPr lang="en-US" dirty="0"/>
              <a:t>In practical terms, however, the </a:t>
            </a:r>
            <a:r>
              <a:rPr lang="en-US" dirty="0" err="1"/>
              <a:t>precommitments</a:t>
            </a:r>
            <a:r>
              <a:rPr lang="en-US" dirty="0"/>
              <a:t> of constitutionalism can be</a:t>
            </a:r>
            <a:r>
              <a:rPr lang="tr-TR" dirty="0"/>
              <a:t> </a:t>
            </a:r>
            <a:r>
              <a:rPr lang="en-US" dirty="0"/>
              <a:t>seen as a form of collective self-binding, by which the participants in a political</a:t>
            </a:r>
            <a:r>
              <a:rPr lang="tr-TR" dirty="0"/>
              <a:t> </a:t>
            </a:r>
            <a:r>
              <a:rPr lang="en-US" dirty="0"/>
              <a:t>system bind themselves to fundamental rules so that incumbent holders of</a:t>
            </a:r>
            <a:r>
              <a:rPr lang="tr-TR" dirty="0"/>
              <a:t> </a:t>
            </a:r>
            <a:r>
              <a:rPr lang="en-US" dirty="0"/>
              <a:t>government office cannot dominate or manipulate the state.</a:t>
            </a:r>
            <a:endParaRPr lang="tr-TR" dirty="0"/>
          </a:p>
          <a:p>
            <a:pPr>
              <a:buFont typeface="Wingdings" panose="05000000000000000000" pitchFamily="2" charset="2"/>
              <a:buChar char="à"/>
            </a:pPr>
            <a:r>
              <a:rPr lang="en-US" dirty="0"/>
              <a:t>Another approach is to regard the constitutional documents that emerge from</a:t>
            </a:r>
            <a:r>
              <a:rPr lang="tr-TR" dirty="0"/>
              <a:t> </a:t>
            </a:r>
            <a:r>
              <a:rPr lang="en-US" dirty="0"/>
              <a:t>the constitutional bargains achieved during founding moments as expressions of</a:t>
            </a:r>
            <a:r>
              <a:rPr lang="tr-TR" dirty="0"/>
              <a:t> </a:t>
            </a:r>
            <a:r>
              <a:rPr lang="en-US" dirty="0"/>
              <a:t>the sovereign constituent power of the people. </a:t>
            </a:r>
            <a:endParaRPr lang="tr-TR" dirty="0"/>
          </a:p>
          <a:p>
            <a:pPr>
              <a:buFont typeface="Wingdings" panose="05000000000000000000" pitchFamily="2" charset="2"/>
              <a:buChar char="à"/>
            </a:pPr>
            <a:r>
              <a:rPr lang="en-US" dirty="0"/>
              <a:t>Interpretations of a constitution also evolve organically, between moments of</a:t>
            </a:r>
            <a:r>
              <a:rPr lang="tr-TR" dirty="0"/>
              <a:t> </a:t>
            </a:r>
            <a:r>
              <a:rPr lang="en-US" dirty="0"/>
              <a:t>foundation or </a:t>
            </a:r>
            <a:r>
              <a:rPr lang="en-US" dirty="0" err="1"/>
              <a:t>refoundation</a:t>
            </a:r>
            <a:r>
              <a:rPr lang="en-US" dirty="0"/>
              <a:t>, through the legislative acts, political conventions and</a:t>
            </a:r>
            <a:r>
              <a:rPr lang="tr-TR" dirty="0"/>
              <a:t> </a:t>
            </a:r>
            <a:r>
              <a:rPr lang="en-US" dirty="0"/>
              <a:t>judicial decisions that complete the constitutional framework.</a:t>
            </a:r>
            <a:endParaRPr lang="tr-TR" dirty="0"/>
          </a:p>
          <a:p>
            <a:endParaRPr lang="en-GB" dirty="0"/>
          </a:p>
        </p:txBody>
      </p:sp>
      <p:pic>
        <p:nvPicPr>
          <p:cNvPr id="21508" name="Picture 4" descr="Elevated view of magnifying glass, burnt paper and knife on map Free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958" y="4498626"/>
            <a:ext cx="3208770" cy="2137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42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29490" y="0"/>
            <a:ext cx="10924309" cy="867930"/>
          </a:xfrm>
        </p:spPr>
        <p:txBody>
          <a:bodyPr/>
          <a:lstStyle/>
          <a:p>
            <a:r>
              <a:rPr lang="en-US" dirty="0"/>
              <a:t>Constitutions, corruption and good citizenship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1673" y="1034184"/>
            <a:ext cx="9996056" cy="3865418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r>
              <a:rPr lang="en-US" dirty="0"/>
              <a:t>I feel that the constitution [of India] is workable; it is flexible and it is</a:t>
            </a:r>
            <a:r>
              <a:rPr lang="tr-TR" dirty="0"/>
              <a:t> </a:t>
            </a:r>
            <a:r>
              <a:rPr lang="en-US" dirty="0"/>
              <a:t>strong enough to hold the country together both in peace time and in</a:t>
            </a:r>
            <a:r>
              <a:rPr lang="tr-TR" dirty="0"/>
              <a:t> </a:t>
            </a:r>
            <a:r>
              <a:rPr lang="en-US" dirty="0"/>
              <a:t>war time. Indeed, if I may say so, if things go wrong under the new</a:t>
            </a:r>
            <a:r>
              <a:rPr lang="tr-TR" dirty="0"/>
              <a:t> </a:t>
            </a:r>
            <a:r>
              <a:rPr lang="en-US" dirty="0"/>
              <a:t>Constitution, the reason will not be that we had a bad Constitution. What we will have to say is that Man was vile. —B. R. </a:t>
            </a:r>
            <a:r>
              <a:rPr lang="en-US" dirty="0" err="1"/>
              <a:t>Ambedkar</a:t>
            </a:r>
            <a:r>
              <a:rPr lang="en-US" dirty="0"/>
              <a:t>, Indian jurist and constitution-builder (</a:t>
            </a:r>
            <a:r>
              <a:rPr lang="en-US" dirty="0" err="1"/>
              <a:t>Keer</a:t>
            </a:r>
            <a:r>
              <a:rPr lang="en-US" dirty="0"/>
              <a:t> 1954: 410)</a:t>
            </a:r>
            <a:endParaRPr lang="tr-TR" dirty="0"/>
          </a:p>
          <a:p>
            <a:pPr>
              <a:buFont typeface="Wingdings" panose="05000000000000000000" pitchFamily="2" charset="2"/>
              <a:buChar char="à"/>
            </a:pPr>
            <a:r>
              <a:rPr lang="en-US" dirty="0"/>
              <a:t>Corruption is a much broader concept than the mere taking or payment of</a:t>
            </a:r>
            <a:r>
              <a:rPr lang="tr-TR" dirty="0"/>
              <a:t> </a:t>
            </a:r>
            <a:r>
              <a:rPr lang="en-US" dirty="0"/>
              <a:t>bribes; it covers all actions that put private interests above public interests in</a:t>
            </a:r>
            <a:r>
              <a:rPr lang="tr-TR" dirty="0"/>
              <a:t> </a:t>
            </a:r>
            <a:r>
              <a:rPr lang="en-US" dirty="0"/>
              <a:t>relation to legislation, policy and administration.</a:t>
            </a:r>
            <a:endParaRPr lang="tr-TR" dirty="0"/>
          </a:p>
          <a:p>
            <a:pPr>
              <a:buFont typeface="Wingdings" panose="05000000000000000000" pitchFamily="2" charset="2"/>
              <a:buChar char="à"/>
            </a:pPr>
            <a:r>
              <a:rPr lang="en-US" dirty="0"/>
              <a:t>In such conditions, good legislation and good policymaking become</a:t>
            </a:r>
            <a:r>
              <a:rPr lang="tr-TR" dirty="0"/>
              <a:t> </a:t>
            </a:r>
            <a:r>
              <a:rPr lang="en-US" dirty="0"/>
              <a:t>impossible, faith in political leadership and in democratic institutions is</a:t>
            </a:r>
            <a:r>
              <a:rPr lang="tr-TR" dirty="0"/>
              <a:t> </a:t>
            </a:r>
            <a:r>
              <a:rPr lang="en-US" dirty="0"/>
              <a:t>undermined and the constitutional order weakened—often to the point of</a:t>
            </a:r>
            <a:r>
              <a:rPr lang="tr-TR" dirty="0"/>
              <a:t> </a:t>
            </a:r>
            <a:r>
              <a:rPr lang="en-US" dirty="0"/>
              <a:t>collapse. </a:t>
            </a:r>
            <a:endParaRPr lang="tr-TR" dirty="0"/>
          </a:p>
        </p:txBody>
      </p:sp>
      <p:pic>
        <p:nvPicPr>
          <p:cNvPr id="22530" name="Picture 2" descr="Visa stamping illustration Free Vec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191" y="4168052"/>
            <a:ext cx="2273012" cy="227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Group of people illustration set Free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684" y="4190855"/>
            <a:ext cx="3668280" cy="244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24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6527" y="357043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à"/>
            </a:pPr>
            <a:r>
              <a:rPr lang="en-US" dirty="0"/>
              <a:t>Others have considered the need for good and principled leadership in a</a:t>
            </a:r>
            <a:r>
              <a:rPr lang="tr-TR" dirty="0"/>
              <a:t> </a:t>
            </a:r>
            <a:r>
              <a:rPr lang="en-US" dirty="0"/>
              <a:t>democratic constitutional order, and have sometimes attempted to embody a</a:t>
            </a:r>
            <a:r>
              <a:rPr lang="tr-TR" dirty="0"/>
              <a:t> </a:t>
            </a:r>
            <a:r>
              <a:rPr lang="en-US" dirty="0"/>
              <a:t>commitment to such principles in a particular constitution through leadership</a:t>
            </a:r>
            <a:r>
              <a:rPr lang="tr-TR" dirty="0"/>
              <a:t> </a:t>
            </a:r>
            <a:r>
              <a:rPr lang="en-US" dirty="0"/>
              <a:t>codes or standards for public life.</a:t>
            </a:r>
            <a:r>
              <a:rPr lang="tr-TR" dirty="0"/>
              <a:t>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dirty="0"/>
              <a:t>In summary, the constitutional text, if it is to be the basis of a democratic</a:t>
            </a:r>
            <a:r>
              <a:rPr lang="tr-TR" dirty="0"/>
              <a:t> </a:t>
            </a:r>
            <a:r>
              <a:rPr lang="en-US" dirty="0"/>
              <a:t>constitutional order, must reflect and embody democratic values, but these values</a:t>
            </a:r>
            <a:r>
              <a:rPr lang="tr-TR" dirty="0"/>
              <a:t> </a:t>
            </a:r>
            <a:r>
              <a:rPr lang="en-US" dirty="0"/>
              <a:t>must themselves exist among the people.</a:t>
            </a:r>
            <a:endParaRPr lang="en-GB" dirty="0"/>
          </a:p>
          <a:p>
            <a:endParaRPr lang="en-GB" dirty="0"/>
          </a:p>
        </p:txBody>
      </p:sp>
      <p:pic>
        <p:nvPicPr>
          <p:cNvPr id="23554" name="Picture 2" descr="Young people holding blank banner Free Vect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5" b="8786"/>
          <a:stretch/>
        </p:blipFill>
        <p:spPr bwMode="auto">
          <a:xfrm>
            <a:off x="2400011" y="3629890"/>
            <a:ext cx="5871153" cy="322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8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References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tr-TR" dirty="0" err="1"/>
              <a:t>Ackerman</a:t>
            </a:r>
            <a:r>
              <a:rPr lang="tr-TR" dirty="0"/>
              <a:t>, B., </a:t>
            </a:r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People, Volume 1: </a:t>
            </a:r>
            <a:r>
              <a:rPr lang="tr-TR" dirty="0" err="1"/>
              <a:t>Foundations</a:t>
            </a:r>
            <a:r>
              <a:rPr lang="tr-TR" dirty="0"/>
              <a:t> (Cambridge, MA: </a:t>
            </a:r>
            <a:r>
              <a:rPr lang="tr-TR" dirty="0" err="1"/>
              <a:t>HarvardUniversity</a:t>
            </a:r>
            <a:r>
              <a:rPr lang="tr-TR" dirty="0"/>
              <a:t> </a:t>
            </a:r>
            <a:r>
              <a:rPr lang="tr-TR" dirty="0" err="1"/>
              <a:t>Press</a:t>
            </a:r>
            <a:r>
              <a:rPr lang="tr-TR" dirty="0"/>
              <a:t>, 1993) </a:t>
            </a:r>
          </a:p>
          <a:p>
            <a:r>
              <a:rPr lang="tr-TR" dirty="0"/>
              <a:t>Austin, R., ‘</a:t>
            </a:r>
            <a:r>
              <a:rPr lang="tr-TR" dirty="0" err="1"/>
              <a:t>Constitutional</a:t>
            </a:r>
            <a:r>
              <a:rPr lang="tr-TR" dirty="0"/>
              <a:t> Reform </a:t>
            </a:r>
            <a:r>
              <a:rPr lang="tr-TR" dirty="0" err="1"/>
              <a:t>Processes</a:t>
            </a:r>
            <a:r>
              <a:rPr lang="tr-TR" dirty="0"/>
              <a:t>’, in </a:t>
            </a:r>
            <a:r>
              <a:rPr lang="tr-TR" dirty="0" err="1"/>
              <a:t>Sachs</a:t>
            </a:r>
            <a:r>
              <a:rPr lang="tr-TR" dirty="0"/>
              <a:t>, A. et al., </a:t>
            </a:r>
            <a:r>
              <a:rPr lang="tr-TR" dirty="0" err="1"/>
              <a:t>WritingAutobiographies</a:t>
            </a:r>
            <a:r>
              <a:rPr lang="tr-TR" dirty="0"/>
              <a:t> of Nations: A </a:t>
            </a:r>
            <a:r>
              <a:rPr lang="tr-TR" dirty="0" err="1"/>
              <a:t>Comparative</a:t>
            </a:r>
            <a:r>
              <a:rPr lang="tr-TR" dirty="0"/>
              <a:t> Analysis of </a:t>
            </a:r>
            <a:r>
              <a:rPr lang="tr-TR" dirty="0" err="1"/>
              <a:t>Constitutional</a:t>
            </a:r>
            <a:r>
              <a:rPr lang="tr-TR" dirty="0"/>
              <a:t> </a:t>
            </a:r>
            <a:r>
              <a:rPr lang="tr-TR" dirty="0" err="1"/>
              <a:t>ReformProcesses</a:t>
            </a:r>
            <a:r>
              <a:rPr lang="tr-TR" dirty="0"/>
              <a:t> (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Hague</a:t>
            </a:r>
            <a:r>
              <a:rPr lang="tr-TR" dirty="0"/>
              <a:t>: </a:t>
            </a:r>
            <a:r>
              <a:rPr lang="tr-TR" dirty="0" err="1"/>
              <a:t>Netherlands</a:t>
            </a:r>
            <a:r>
              <a:rPr lang="tr-TR" dirty="0"/>
              <a:t> </a:t>
            </a:r>
            <a:r>
              <a:rPr lang="tr-TR" dirty="0" err="1"/>
              <a:t>Institute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Multiparty</a:t>
            </a:r>
            <a:r>
              <a:rPr lang="tr-TR" dirty="0"/>
              <a:t> Democracy,2009)</a:t>
            </a:r>
          </a:p>
          <a:p>
            <a:r>
              <a:rPr lang="en-US" dirty="0"/>
              <a:t>Dahl, R., </a:t>
            </a:r>
            <a:r>
              <a:rPr lang="en-US" dirty="0" err="1"/>
              <a:t>Polyarchy</a:t>
            </a:r>
            <a:r>
              <a:rPr lang="en-US" dirty="0"/>
              <a:t>: Participation and Opposition (New Haven, CT: </a:t>
            </a:r>
            <a:r>
              <a:rPr lang="en-US" dirty="0" err="1"/>
              <a:t>YaleUniversity</a:t>
            </a:r>
            <a:r>
              <a:rPr lang="en-US" dirty="0"/>
              <a:t> Press, 1973)</a:t>
            </a:r>
            <a:endParaRPr lang="tr-TR" dirty="0"/>
          </a:p>
          <a:p>
            <a:r>
              <a:rPr lang="en-US" dirty="0"/>
              <a:t>Lerner, H., Making Constitutions in Deeply Divided Societies (Cambridge: Cambridge University Press, 2011) </a:t>
            </a:r>
            <a:endParaRPr lang="tr-TR" dirty="0"/>
          </a:p>
          <a:p>
            <a:r>
              <a:rPr lang="en-US" dirty="0"/>
              <a:t>Lutz, D. S., Principles of Constitutional Design (Cambridge: Cambridge </a:t>
            </a:r>
            <a:r>
              <a:rPr lang="en-US" dirty="0" err="1"/>
              <a:t>UniversityPress</a:t>
            </a:r>
            <a:r>
              <a:rPr lang="en-US" dirty="0"/>
              <a:t>, 2006)</a:t>
            </a:r>
            <a:endParaRPr lang="tr-TR" dirty="0"/>
          </a:p>
          <a:p>
            <a:r>
              <a:rPr lang="en-US" dirty="0"/>
              <a:t>King, A., Does the United Kingdom still have a Constitution?, Hamlyn </a:t>
            </a:r>
            <a:r>
              <a:rPr lang="en-US" dirty="0" err="1"/>
              <a:t>LectureSeries</a:t>
            </a:r>
            <a:r>
              <a:rPr lang="en-US" dirty="0"/>
              <a:t> (London: Sweet and Maxwell, 2001)</a:t>
            </a:r>
            <a:endParaRPr lang="tr-TR" dirty="0"/>
          </a:p>
          <a:p>
            <a:r>
              <a:rPr lang="tr-TR" dirty="0" err="1"/>
              <a:t>Keer</a:t>
            </a:r>
            <a:r>
              <a:rPr lang="tr-TR" dirty="0"/>
              <a:t>, D., Dr. </a:t>
            </a:r>
            <a:r>
              <a:rPr lang="tr-TR" dirty="0" err="1"/>
              <a:t>Ambedkar</a:t>
            </a:r>
            <a:r>
              <a:rPr lang="tr-TR" dirty="0"/>
              <a:t>: Life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Mission</a:t>
            </a:r>
            <a:r>
              <a:rPr lang="tr-TR" dirty="0"/>
              <a:t> (</a:t>
            </a:r>
            <a:r>
              <a:rPr lang="tr-TR" dirty="0" err="1"/>
              <a:t>Mumbai</a:t>
            </a:r>
            <a:r>
              <a:rPr lang="tr-TR" dirty="0"/>
              <a:t>: Popular </a:t>
            </a:r>
            <a:r>
              <a:rPr lang="tr-TR" dirty="0" err="1"/>
              <a:t>Prakashan</a:t>
            </a:r>
            <a:r>
              <a:rPr lang="tr-TR" dirty="0"/>
              <a:t>, 1954)</a:t>
            </a:r>
          </a:p>
          <a:p>
            <a:r>
              <a:rPr lang="en-US" dirty="0"/>
              <a:t>Palmer, M. S. R., ‘Using constitutional realism to identify the </a:t>
            </a:r>
            <a:r>
              <a:rPr lang="en-US" dirty="0" err="1"/>
              <a:t>completeconstitution</a:t>
            </a:r>
            <a:r>
              <a:rPr lang="en-US" dirty="0"/>
              <a:t>: lessons from an unwritten constitution’, American Journal </a:t>
            </a:r>
            <a:r>
              <a:rPr lang="en-US" dirty="0" err="1"/>
              <a:t>ofComparative</a:t>
            </a:r>
            <a:r>
              <a:rPr lang="en-US" dirty="0"/>
              <a:t> Law, 54/3 (2006), pp. 587–636</a:t>
            </a:r>
            <a:endParaRPr lang="tr-TR" dirty="0"/>
          </a:p>
          <a:p>
            <a:r>
              <a:rPr lang="en-US" dirty="0"/>
              <a:t>E. F. Paul, F. D. Miller, Jr and J. Paul (</a:t>
            </a:r>
            <a:r>
              <a:rPr lang="en-US" dirty="0" err="1"/>
              <a:t>eds</a:t>
            </a:r>
            <a:r>
              <a:rPr lang="en-US" dirty="0"/>
              <a:t>), What Should Constitutions Do?(Cambridge: Cambridge University Press, 2011)</a:t>
            </a:r>
            <a:endParaRPr lang="tr-TR" dirty="0"/>
          </a:p>
          <a:p>
            <a:r>
              <a:rPr lang="en-US" dirty="0"/>
              <a:t>Van Loon, R. J. and Whittington, M. S., The Canadian Political System: Environment, Structure, and Process (</a:t>
            </a:r>
            <a:r>
              <a:rPr lang="en-US" dirty="0" err="1"/>
              <a:t>Whitby</a:t>
            </a:r>
            <a:r>
              <a:rPr lang="en-US" dirty="0"/>
              <a:t>, ON: McGraw-Hill Ryerson,1987)</a:t>
            </a:r>
            <a:endParaRPr lang="tr-TR" dirty="0"/>
          </a:p>
          <a:p>
            <a:r>
              <a:rPr lang="en-US" dirty="0"/>
              <a:t>Vidal, G., Inventing a Nation: Washington, Adams, Jefferson (New Haven, </a:t>
            </a:r>
            <a:r>
              <a:rPr lang="en-US" dirty="0" err="1"/>
              <a:t>CT:Yale</a:t>
            </a:r>
            <a:r>
              <a:rPr lang="en-US" dirty="0"/>
              <a:t> University Press, 2004)</a:t>
            </a:r>
            <a:endParaRPr lang="tr-TR" dirty="0"/>
          </a:p>
          <a:p>
            <a:r>
              <a:rPr lang="en-US" dirty="0" err="1"/>
              <a:t>Viroli</a:t>
            </a:r>
            <a:r>
              <a:rPr lang="en-US" dirty="0"/>
              <a:t>, M., Republicanism (New York: Hill and Wang, 2001)</a:t>
            </a:r>
            <a:endParaRPr lang="tr-TR" dirty="0"/>
          </a:p>
          <a:p>
            <a:endParaRPr lang="tr-TR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815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The fundamentals of constitutions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functions of a constitution</a:t>
            </a:r>
            <a:endParaRPr lang="tr-TR" dirty="0"/>
          </a:p>
          <a:p>
            <a:pPr marL="514350" indent="-514350">
              <a:buAutoNum type="arabicPeriod"/>
            </a:pPr>
            <a:r>
              <a:rPr lang="en-US" dirty="0"/>
              <a:t>Constitutions can declare and define the boundaries of the political</a:t>
            </a:r>
            <a:r>
              <a:rPr lang="tr-TR" dirty="0"/>
              <a:t> </a:t>
            </a:r>
            <a:r>
              <a:rPr lang="en-US" dirty="0"/>
              <a:t>community.</a:t>
            </a:r>
            <a:endParaRPr lang="tr-TR" dirty="0"/>
          </a:p>
          <a:p>
            <a:pPr marL="514350" indent="-514350">
              <a:buAutoNum type="arabicPeriod"/>
            </a:pPr>
            <a:r>
              <a:rPr lang="en-US" dirty="0"/>
              <a:t>Constitutions can declare and define the nature and authority of the</a:t>
            </a:r>
            <a:r>
              <a:rPr lang="tr-TR" dirty="0"/>
              <a:t> </a:t>
            </a:r>
            <a:r>
              <a:rPr lang="en-US" dirty="0"/>
              <a:t>political community.</a:t>
            </a:r>
            <a:endParaRPr lang="tr-TR" dirty="0"/>
          </a:p>
          <a:p>
            <a:pPr marL="514350" indent="-514350">
              <a:buAutoNum type="arabicPeriod"/>
            </a:pPr>
            <a:r>
              <a:rPr lang="en-US" dirty="0"/>
              <a:t>Constitutions can express the identity and values of a national</a:t>
            </a:r>
            <a:r>
              <a:rPr lang="tr-TR" dirty="0"/>
              <a:t> </a:t>
            </a:r>
            <a:r>
              <a:rPr lang="en-US" dirty="0"/>
              <a:t>community</a:t>
            </a:r>
            <a:r>
              <a:rPr lang="tr-TR" dirty="0"/>
              <a:t>. </a:t>
            </a:r>
          </a:p>
          <a:p>
            <a:pPr marL="514350" indent="-514350">
              <a:buAutoNum type="arabicPeriod"/>
            </a:pPr>
            <a:r>
              <a:rPr lang="en-US" dirty="0"/>
              <a:t>Constitutions can declare and define the rights and duties </a:t>
            </a:r>
            <a:r>
              <a:rPr lang="en-US" dirty="0" err="1"/>
              <a:t>ofcitizens</a:t>
            </a:r>
            <a:r>
              <a:rPr lang="en-US" dirty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4999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84908" y="207819"/>
            <a:ext cx="10827327" cy="5248708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5. </a:t>
            </a:r>
            <a:r>
              <a:rPr lang="en-US" dirty="0"/>
              <a:t>Constitutions can establish and regulate the political institutions of</a:t>
            </a:r>
            <a:r>
              <a:rPr lang="tr-TR" dirty="0"/>
              <a:t> </a:t>
            </a:r>
            <a:r>
              <a:rPr lang="en-US" dirty="0"/>
              <a:t>the community.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6. </a:t>
            </a:r>
            <a:r>
              <a:rPr lang="en-US" dirty="0"/>
              <a:t>Constitutions can divide or share power between different layers of</a:t>
            </a:r>
            <a:r>
              <a:rPr lang="tr-TR" dirty="0"/>
              <a:t> </a:t>
            </a:r>
            <a:r>
              <a:rPr lang="en-US" dirty="0"/>
              <a:t>government or sub-state communities.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7.</a:t>
            </a:r>
            <a:r>
              <a:rPr lang="en-US" dirty="0"/>
              <a:t> Constitutions can declare the official religious identity of the state and</a:t>
            </a:r>
            <a:r>
              <a:rPr lang="tr-TR" dirty="0"/>
              <a:t> </a:t>
            </a:r>
            <a:r>
              <a:rPr lang="en-US" dirty="0"/>
              <a:t>demarcate relationships between sacred and secular authorities. 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8. </a:t>
            </a:r>
            <a:r>
              <a:rPr lang="en-US" dirty="0"/>
              <a:t>Constitutions can commit states to particular social, economic or</a:t>
            </a:r>
            <a:r>
              <a:rPr lang="tr-TR" dirty="0"/>
              <a:t> </a:t>
            </a:r>
            <a:r>
              <a:rPr lang="en-US" dirty="0"/>
              <a:t>developmental goals</a:t>
            </a:r>
            <a:r>
              <a:rPr lang="tr-TR" dirty="0"/>
              <a:t>. </a:t>
            </a:r>
          </a:p>
        </p:txBody>
      </p:sp>
      <p:pic>
        <p:nvPicPr>
          <p:cNvPr id="4" name="Picture 2" descr="Background with advocacy elements Free V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854" y="3387725"/>
            <a:ext cx="3333460" cy="333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34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constitution at the intersection of legal, social and</a:t>
            </a:r>
            <a:r>
              <a:rPr lang="tr-TR" dirty="0"/>
              <a:t> </a:t>
            </a:r>
            <a:r>
              <a:rPr lang="en-US" dirty="0"/>
              <a:t>political life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103917" y="1732685"/>
            <a:ext cx="4052455" cy="4351338"/>
          </a:xfrm>
        </p:spPr>
        <p:txBody>
          <a:bodyPr/>
          <a:lstStyle/>
          <a:p>
            <a:r>
              <a:rPr lang="en-US" dirty="0"/>
              <a:t>As legal, political and social documents, constitutions are at the intersection of the</a:t>
            </a:r>
            <a:r>
              <a:rPr lang="tr-TR" dirty="0"/>
              <a:t> </a:t>
            </a:r>
            <a:r>
              <a:rPr lang="en-US" dirty="0"/>
              <a:t>legal system, the political system and society</a:t>
            </a:r>
            <a:r>
              <a:rPr lang="tr-TR" dirty="0"/>
              <a:t>.</a:t>
            </a:r>
          </a:p>
        </p:txBody>
      </p:sp>
      <p:pic>
        <p:nvPicPr>
          <p:cNvPr id="6" name="Resim 5" descr="Ekran Kırpm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9" r="18289"/>
          <a:stretch/>
        </p:blipFill>
        <p:spPr>
          <a:xfrm>
            <a:off x="838200" y="1690688"/>
            <a:ext cx="5370930" cy="483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61109" y="77268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tr-TR" u="sng" dirty="0" err="1"/>
              <a:t>Constitutions</a:t>
            </a:r>
            <a:r>
              <a:rPr lang="tr-TR" u="sng" dirty="0"/>
              <a:t> as legal </a:t>
            </a:r>
            <a:r>
              <a:rPr lang="tr-TR" u="sng" dirty="0" err="1"/>
              <a:t>instruments</a:t>
            </a:r>
            <a:r>
              <a:rPr lang="tr-TR" u="sng" dirty="0"/>
              <a:t>:</a:t>
            </a:r>
          </a:p>
          <a:p>
            <a:pPr marL="0" indent="0">
              <a:buNone/>
            </a:pPr>
            <a:r>
              <a:rPr lang="en-US" dirty="0"/>
              <a:t>A constitution ‘marries  power with justice’ (Lutz  2006: 17)—it makes the</a:t>
            </a:r>
            <a:r>
              <a:rPr lang="tr-TR" dirty="0"/>
              <a:t> </a:t>
            </a:r>
            <a:r>
              <a:rPr lang="en-US" dirty="0"/>
              <a:t>operation of power procedurally predictable, upholds the rule of law, and places</a:t>
            </a:r>
            <a:r>
              <a:rPr lang="tr-TR" dirty="0"/>
              <a:t> </a:t>
            </a:r>
            <a:r>
              <a:rPr lang="en-US" dirty="0"/>
              <a:t>limits on the arbitrariness of power. It is the supreme law of the land, and it</a:t>
            </a:r>
            <a:r>
              <a:rPr lang="tr-TR" dirty="0"/>
              <a:t> </a:t>
            </a:r>
            <a:r>
              <a:rPr lang="en-US" dirty="0"/>
              <a:t>provides the standards that ordinary statutes have to comply with.</a:t>
            </a:r>
            <a:endParaRPr lang="en-GB" dirty="0"/>
          </a:p>
        </p:txBody>
      </p:sp>
      <p:pic>
        <p:nvPicPr>
          <p:cNvPr id="4" name="Picture 2" descr="Illustration of a weighing scale Free Vec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344" y="3588328"/>
            <a:ext cx="3957118" cy="263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36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90945" y="166256"/>
            <a:ext cx="11062856" cy="6010708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Constitutions as social declarations</a:t>
            </a:r>
            <a:r>
              <a:rPr lang="tr-TR" u="sng" dirty="0"/>
              <a:t>:</a:t>
            </a:r>
          </a:p>
          <a:p>
            <a:pPr marL="0" indent="0">
              <a:buNone/>
            </a:pPr>
            <a:r>
              <a:rPr lang="en-US" dirty="0"/>
              <a:t> Constitutions often attempt, to varying degrees, to reflect and shape society—for</a:t>
            </a:r>
            <a:r>
              <a:rPr lang="tr-TR" dirty="0"/>
              <a:t> </a:t>
            </a:r>
            <a:r>
              <a:rPr lang="en-US" dirty="0"/>
              <a:t>example, by expressing the (existing or intended) common identity and</a:t>
            </a:r>
            <a:r>
              <a:rPr lang="tr-TR" dirty="0"/>
              <a:t> </a:t>
            </a:r>
            <a:r>
              <a:rPr lang="en-US" dirty="0"/>
              <a:t>aspirations of the people, or by proclaiming shared values and ideals. </a:t>
            </a: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en-US" u="sng" dirty="0"/>
              <a:t>Constitutions as political instruments </a:t>
            </a:r>
            <a:r>
              <a:rPr lang="tr-TR" u="sng" dirty="0"/>
              <a:t>:</a:t>
            </a:r>
          </a:p>
          <a:p>
            <a:pPr marL="0" indent="0">
              <a:buNone/>
            </a:pPr>
            <a:r>
              <a:rPr lang="en-US" dirty="0"/>
              <a:t>The constitution prescribes a country’s  decision-making institutions:</a:t>
            </a:r>
            <a:r>
              <a:rPr lang="tr-TR" dirty="0"/>
              <a:t> </a:t>
            </a:r>
            <a:r>
              <a:rPr lang="en-US" dirty="0"/>
              <a:t>constitutions ‘identify the supreme power’, ‘distribute power in a way that leads</a:t>
            </a:r>
            <a:r>
              <a:rPr lang="tr-TR" dirty="0"/>
              <a:t> </a:t>
            </a:r>
            <a:r>
              <a:rPr lang="en-US" dirty="0"/>
              <a:t>to effective decision making’  and ‘provide  a framework for continuing political</a:t>
            </a:r>
            <a:r>
              <a:rPr lang="tr-TR" dirty="0"/>
              <a:t> </a:t>
            </a:r>
            <a:r>
              <a:rPr lang="en-US" dirty="0"/>
              <a:t>struggle’ (Lutz  2006: 17).</a:t>
            </a:r>
            <a:endParaRPr lang="en-GB" dirty="0"/>
          </a:p>
        </p:txBody>
      </p:sp>
      <p:pic>
        <p:nvPicPr>
          <p:cNvPr id="8194" name="Picture 2" descr="Justice scales and books and wooden gavel on table. justice concept Premium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974" y="2020145"/>
            <a:ext cx="3668280" cy="230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34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16527" y="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Two constitutional archetypes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0273" y="953222"/>
            <a:ext cx="10515600" cy="4351338"/>
          </a:xfrm>
        </p:spPr>
        <p:txBody>
          <a:bodyPr/>
          <a:lstStyle/>
          <a:p>
            <a:r>
              <a:rPr lang="en-US" dirty="0"/>
              <a:t>Constitutions balance and reconcile these legal, political and social functions indifferent ways.</a:t>
            </a:r>
            <a:endParaRPr lang="tr-TR" dirty="0"/>
          </a:p>
          <a:p>
            <a:pPr marL="0" indent="0">
              <a:buNone/>
            </a:pPr>
            <a:r>
              <a:rPr lang="en-US" u="sng" dirty="0"/>
              <a:t>Procedural constitutions</a:t>
            </a:r>
            <a:r>
              <a:rPr lang="tr-TR" u="sng" dirty="0"/>
              <a:t>:</a:t>
            </a:r>
          </a:p>
          <a:p>
            <a:pPr marL="0" indent="0">
              <a:buNone/>
            </a:pPr>
            <a:r>
              <a:rPr lang="en-US" dirty="0"/>
              <a:t> A procedural constitution defines the legal and political structures of public</a:t>
            </a:r>
            <a:r>
              <a:rPr lang="tr-TR" dirty="0"/>
              <a:t> </a:t>
            </a:r>
            <a:r>
              <a:rPr lang="en-US" dirty="0"/>
              <a:t>institutions and sets out the legal limits of government power in order to protect</a:t>
            </a:r>
            <a:r>
              <a:rPr lang="tr-TR" dirty="0"/>
              <a:t> </a:t>
            </a:r>
            <a:r>
              <a:rPr lang="en-US" dirty="0"/>
              <a:t>democratic processes and fundamental human rights.</a:t>
            </a:r>
            <a:endParaRPr lang="en-GB" dirty="0"/>
          </a:p>
        </p:txBody>
      </p:sp>
      <p:pic>
        <p:nvPicPr>
          <p:cNvPr id="9218" name="Picture 2" descr="Justice, two hands and a balance Free Vec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310" y="3574474"/>
            <a:ext cx="3047999" cy="304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15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idx="1"/>
          </p:nvPr>
        </p:nvSpPr>
        <p:spPr>
          <a:xfrm>
            <a:off x="443345" y="609600"/>
            <a:ext cx="10910455" cy="55673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u="sng" dirty="0"/>
              <a:t>Prescriptive constitutions</a:t>
            </a:r>
            <a:r>
              <a:rPr lang="tr-TR" u="sng" dirty="0"/>
              <a:t>:</a:t>
            </a:r>
          </a:p>
          <a:p>
            <a:pPr marL="0" indent="0">
              <a:buNone/>
            </a:pPr>
            <a:r>
              <a:rPr lang="tr-TR" dirty="0">
                <a:sym typeface="Wingdings" panose="05000000000000000000" pitchFamily="2" charset="2"/>
              </a:rPr>
              <a:t></a:t>
            </a:r>
            <a:r>
              <a:rPr lang="en-US" dirty="0"/>
              <a:t> A prescriptive constitution emphasizes the foundational function of the</a:t>
            </a:r>
            <a:r>
              <a:rPr lang="tr-TR" dirty="0"/>
              <a:t> </a:t>
            </a:r>
            <a:r>
              <a:rPr lang="en-US" dirty="0"/>
              <a:t>constitution as a ‘basic charter of the state’s identity’, which plays ‘a key role in</a:t>
            </a:r>
            <a:r>
              <a:rPr lang="tr-TR" dirty="0"/>
              <a:t> </a:t>
            </a:r>
            <a:r>
              <a:rPr lang="en-US" dirty="0"/>
              <a:t>representing the ultimate goals and shared values that underpin the state’ (Lerner2011: 18).</a:t>
            </a:r>
            <a:endParaRPr lang="tr-TR" dirty="0"/>
          </a:p>
          <a:p>
            <a:pPr marL="0" indent="0">
              <a:buNone/>
            </a:pPr>
            <a:r>
              <a:rPr lang="tr-TR" dirty="0">
                <a:sym typeface="Wingdings" panose="05000000000000000000" pitchFamily="2" charset="2"/>
              </a:rPr>
              <a:t></a:t>
            </a:r>
            <a:r>
              <a:rPr lang="en-US" dirty="0"/>
              <a:t>A prescriptive constitution may be appropriate in cases where a society wish</a:t>
            </a:r>
            <a:r>
              <a:rPr lang="tr-TR" dirty="0"/>
              <a:t> </a:t>
            </a:r>
            <a:r>
              <a:rPr lang="en-US" dirty="0" err="1"/>
              <a:t>esto</a:t>
            </a:r>
            <a:r>
              <a:rPr lang="en-US" dirty="0"/>
              <a:t> re-establish itself on a shared ethical basis that is both symbolically proclaimed</a:t>
            </a:r>
            <a:r>
              <a:rPr lang="tr-TR" dirty="0"/>
              <a:t> </a:t>
            </a:r>
            <a:r>
              <a:rPr lang="en-US" dirty="0"/>
              <a:t>by, and practically embedded in, its supreme law. South Africa (1996) and</a:t>
            </a:r>
            <a:r>
              <a:rPr lang="tr-TR" dirty="0"/>
              <a:t> </a:t>
            </a:r>
            <a:r>
              <a:rPr lang="en-US" dirty="0"/>
              <a:t>Ecuador (2008) provide examples of prescriptive constitutions.</a:t>
            </a:r>
            <a:endParaRPr lang="tr-TR" dirty="0"/>
          </a:p>
          <a:p>
            <a:pPr marL="0" indent="0">
              <a:buNone/>
            </a:pPr>
            <a:r>
              <a:rPr lang="tr-TR" dirty="0">
                <a:sym typeface="Wingdings" panose="05000000000000000000" pitchFamily="2" charset="2"/>
              </a:rPr>
              <a:t></a:t>
            </a:r>
            <a:r>
              <a:rPr lang="en-US" dirty="0"/>
              <a:t>It should be remembered that these archetypes are not firm </a:t>
            </a:r>
            <a:r>
              <a:rPr lang="en-US" dirty="0" err="1"/>
              <a:t>categorizations.Most</a:t>
            </a:r>
            <a:r>
              <a:rPr lang="en-US" dirty="0"/>
              <a:t> constitutions contain, to varying degrees, both features. According to South</a:t>
            </a:r>
            <a:r>
              <a:rPr lang="tr-TR" dirty="0"/>
              <a:t> </a:t>
            </a:r>
            <a:r>
              <a:rPr lang="en-US" dirty="0"/>
              <a:t>African Constitutional Court Justice Albie Sachs, constitutions can be regarded </a:t>
            </a:r>
            <a:r>
              <a:rPr lang="en-US" dirty="0" err="1"/>
              <a:t>as‘autobiographies</a:t>
            </a:r>
            <a:r>
              <a:rPr lang="en-US" dirty="0"/>
              <a:t>  of nations’ (Austin  2009).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48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1357</TotalTime>
  <Words>2646</Words>
  <Application>Microsoft Office PowerPoint</Application>
  <PresentationFormat>Widescreen</PresentationFormat>
  <Paragraphs>108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Wingdings</vt:lpstr>
      <vt:lpstr>Office Teması</vt:lpstr>
      <vt:lpstr>What is a Constitution? Principles and Concepts</vt:lpstr>
      <vt:lpstr>1. Introduction</vt:lpstr>
      <vt:lpstr>2. The fundamentals of constitutions</vt:lpstr>
      <vt:lpstr>PowerPoint Presentation</vt:lpstr>
      <vt:lpstr>The constitution at the intersection of legal, social and political life</vt:lpstr>
      <vt:lpstr>PowerPoint Presentation</vt:lpstr>
      <vt:lpstr>PowerPoint Presentation</vt:lpstr>
      <vt:lpstr>Two constitutional archetypes</vt:lpstr>
      <vt:lpstr>PowerPoint Presentation</vt:lpstr>
      <vt:lpstr>What does a constitution typically contain?</vt:lpstr>
      <vt:lpstr>PowerPoint Presentation</vt:lpstr>
      <vt:lpstr>Box 2.1. Reading between the lines</vt:lpstr>
      <vt:lpstr>Size and length</vt:lpstr>
      <vt:lpstr>The constitution and the constitutional order</vt:lpstr>
      <vt:lpstr>3. Constitutions and democracy</vt:lpstr>
      <vt:lpstr>Box 3.1. An analogy: the constitution as rules of the game</vt:lpstr>
      <vt:lpstr>PowerPoint Presentation</vt:lpstr>
      <vt:lpstr>Democratic constitutionalism as a global norm</vt:lpstr>
      <vt:lpstr>Elite accommodation</vt:lpstr>
      <vt:lpstr>Inclusive bargains and precommitments</vt:lpstr>
      <vt:lpstr>PowerPoint Presentation</vt:lpstr>
      <vt:lpstr>Constitutions, corruption and good citizenship</vt:lpstr>
      <vt:lpstr>PowerPoint Presentation</vt:lpstr>
      <vt:lpstr>References</vt:lpstr>
    </vt:vector>
  </TitlesOfParts>
  <Company>T.C. Istanbul Sabahattin Zaim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a Constitution?Principles and Concepts</dc:title>
  <dc:creator>Fatih SERBEST</dc:creator>
  <cp:lastModifiedBy>Burak ÇEBİ</cp:lastModifiedBy>
  <cp:revision>10</cp:revision>
  <dcterms:created xsi:type="dcterms:W3CDTF">2022-03-08T12:54:15Z</dcterms:created>
  <dcterms:modified xsi:type="dcterms:W3CDTF">2022-03-10T09:44:45Z</dcterms:modified>
</cp:coreProperties>
</file>