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95" r:id="rId3"/>
    <p:sldId id="263" r:id="rId4"/>
    <p:sldId id="294" r:id="rId5"/>
    <p:sldId id="265" r:id="rId6"/>
    <p:sldId id="260" r:id="rId7"/>
    <p:sldId id="287" r:id="rId8"/>
    <p:sldId id="288" r:id="rId9"/>
    <p:sldId id="262" r:id="rId10"/>
    <p:sldId id="290" r:id="rId11"/>
    <p:sldId id="291" r:id="rId12"/>
    <p:sldId id="292" r:id="rId13"/>
    <p:sldId id="296" r:id="rId14"/>
    <p:sldId id="293"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en Mehmet Efe" initials="EME" lastIdx="1" clrIdx="0">
    <p:extLst>
      <p:ext uri="{19B8F6BF-5375-455C-9EA6-DF929625EA0E}">
        <p15:presenceInfo xmlns:p15="http://schemas.microsoft.com/office/powerpoint/2012/main" userId="Eren Mehmet Ef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E625E-D453-40DC-955B-4300AE8BECCD}" type="datetimeFigureOut">
              <a:rPr lang="tr-TR" smtClean="0"/>
              <a:t>19.10.2022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CD76-69D4-48E2-9A16-07FFDDD194EE}" type="slidenum">
              <a:rPr lang="tr-TR" smtClean="0"/>
              <a:t>‹#›</a:t>
            </a:fld>
            <a:endParaRPr lang="tr-TR"/>
          </a:p>
        </p:txBody>
      </p:sp>
    </p:spTree>
    <p:extLst>
      <p:ext uri="{BB962C8B-B14F-4D97-AF65-F5344CB8AC3E}">
        <p14:creationId xmlns:p14="http://schemas.microsoft.com/office/powerpoint/2010/main" val="50072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D33CD76-69D4-48E2-9A16-07FFDDD194EE}" type="slidenum">
              <a:rPr lang="tr-TR" smtClean="0"/>
              <a:t>3</a:t>
            </a:fld>
            <a:endParaRPr lang="tr-TR"/>
          </a:p>
        </p:txBody>
      </p:sp>
    </p:spTree>
    <p:extLst>
      <p:ext uri="{BB962C8B-B14F-4D97-AF65-F5344CB8AC3E}">
        <p14:creationId xmlns:p14="http://schemas.microsoft.com/office/powerpoint/2010/main" val="207221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14115972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9906735-27CF-4F72-A4FE-BD1F6424967F}" type="datetimeFigureOut">
              <a:rPr lang="tr-TR" smtClean="0"/>
              <a:t>19.10.2022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25099307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9370318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42959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26545268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25493167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19833816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38240451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156295775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38685099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12319866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9906735-27CF-4F72-A4FE-BD1F6424967F}" type="datetimeFigureOut">
              <a:rPr lang="tr-TR" smtClean="0"/>
              <a:t>19.10.2022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17951865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9906735-27CF-4F72-A4FE-BD1F6424967F}" type="datetimeFigureOut">
              <a:rPr lang="tr-TR" smtClean="0"/>
              <a:t>19.10.2022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28139735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35504108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2287508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39906735-27CF-4F72-A4FE-BD1F6424967F}" type="datetimeFigureOut">
              <a:rPr lang="tr-TR" smtClean="0"/>
              <a:t>19.10.2022</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37395610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9906735-27CF-4F72-A4FE-BD1F6424967F}" type="datetimeFigureOut">
              <a:rPr lang="tr-TR" smtClean="0"/>
              <a:t>19.10.2022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DD1D4-F54E-47DA-807A-AABCE417B425}" type="slidenum">
              <a:rPr lang="tr-TR" smtClean="0"/>
              <a:t>‹#›</a:t>
            </a:fld>
            <a:endParaRPr lang="tr-TR"/>
          </a:p>
        </p:txBody>
      </p:sp>
    </p:spTree>
    <p:extLst>
      <p:ext uri="{BB962C8B-B14F-4D97-AF65-F5344CB8AC3E}">
        <p14:creationId xmlns:p14="http://schemas.microsoft.com/office/powerpoint/2010/main" val="39043136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9906735-27CF-4F72-A4FE-BD1F6424967F}" type="datetimeFigureOut">
              <a:rPr lang="tr-TR" smtClean="0"/>
              <a:t>19.10.2022</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50DD1D4-F54E-47DA-807A-AABCE417B425}" type="slidenum">
              <a:rPr lang="tr-TR" smtClean="0"/>
              <a:t>‹#›</a:t>
            </a:fld>
            <a:endParaRPr lang="tr-TR"/>
          </a:p>
        </p:txBody>
      </p:sp>
    </p:spTree>
    <p:extLst>
      <p:ext uri="{BB962C8B-B14F-4D97-AF65-F5344CB8AC3E}">
        <p14:creationId xmlns:p14="http://schemas.microsoft.com/office/powerpoint/2010/main" val="177978111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83057" y="1422613"/>
            <a:ext cx="9144000" cy="2387600"/>
          </a:xfrm>
        </p:spPr>
        <p:txBody>
          <a:bodyPr>
            <a:normAutofit fontScale="90000"/>
          </a:bodyPr>
          <a:lstStyle/>
          <a:p>
            <a:pPr algn="ctr"/>
            <a:r>
              <a:rPr lang="tr-TR" dirty="0" smtClean="0">
                <a:latin typeface="Times New Roman" panose="02020603050405020304" pitchFamily="18" charset="0"/>
                <a:cs typeface="Times New Roman" panose="02020603050405020304" pitchFamily="18" charset="0"/>
              </a:rPr>
              <a:t>CHAPTER </a:t>
            </a:r>
            <a:r>
              <a:rPr lang="tr-TR" dirty="0" smtClean="0">
                <a:latin typeface="Times New Roman" panose="02020603050405020304" pitchFamily="18" charset="0"/>
                <a:cs typeface="Times New Roman" panose="02020603050405020304" pitchFamily="18" charset="0"/>
              </a:rPr>
              <a:t>2: </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SYSTEM OF LAW</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284047" y="6210125"/>
            <a:ext cx="4259082" cy="647875"/>
          </a:xfrm>
        </p:spPr>
        <p:txBody>
          <a:bodyPr/>
          <a:lstStyle/>
          <a:p>
            <a:r>
              <a:rPr lang="tr-TR" dirty="0" smtClean="0">
                <a:solidFill>
                  <a:schemeClr val="tx1"/>
                </a:solidFill>
                <a:latin typeface="Times New Roman" panose="02020603050405020304" pitchFamily="18" charset="0"/>
                <a:cs typeface="Times New Roman" panose="02020603050405020304" pitchFamily="18" charset="0"/>
              </a:rPr>
              <a:t>Dr</a:t>
            </a:r>
            <a:r>
              <a:rPr lang="tr-TR" dirty="0" smtClean="0">
                <a:solidFill>
                  <a:schemeClr val="tx1"/>
                </a:solidFill>
                <a:latin typeface="Times New Roman" panose="02020603050405020304" pitchFamily="18" charset="0"/>
                <a:cs typeface="Times New Roman" panose="02020603050405020304" pitchFamily="18" charset="0"/>
              </a:rPr>
              <a:t>. Fatih SERBEST</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6386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2.2 Legal </a:t>
            </a:r>
            <a:r>
              <a:rPr lang="tr-TR" dirty="0" err="1" smtClean="0"/>
              <a:t>Positivism</a:t>
            </a:r>
            <a:r>
              <a:rPr lang="tr-TR" dirty="0" smtClean="0"/>
              <a:t> &amp; Natural Law</a:t>
            </a:r>
            <a:endParaRPr lang="tr-TR" dirty="0"/>
          </a:p>
        </p:txBody>
      </p:sp>
      <p:sp>
        <p:nvSpPr>
          <p:cNvPr id="3" name="İçerik Yer Tutucusu 2"/>
          <p:cNvSpPr>
            <a:spLocks noGrp="1"/>
          </p:cNvSpPr>
          <p:nvPr>
            <p:ph idx="1"/>
          </p:nvPr>
        </p:nvSpPr>
        <p:spPr/>
        <p:txBody>
          <a:bodyPr>
            <a:normAutofit/>
          </a:bodyPr>
          <a:lstStyle/>
          <a:p>
            <a:r>
              <a:rPr lang="tr-TR" sz="2400" dirty="0" smtClean="0">
                <a:latin typeface="Times New Roman" panose="02020603050405020304" pitchFamily="18" charset="0"/>
                <a:cs typeface="Times New Roman" panose="02020603050405020304" pitchFamily="18" charset="0"/>
              </a:rPr>
              <a:t>Natural </a:t>
            </a:r>
            <a:r>
              <a:rPr lang="tr-TR" sz="2400" dirty="0" err="1" smtClean="0">
                <a:latin typeface="Times New Roman" panose="02020603050405020304" pitchFamily="18" charset="0"/>
                <a:cs typeface="Times New Roman" panose="02020603050405020304" pitchFamily="18" charset="0"/>
              </a:rPr>
              <a:t>law</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may</a:t>
            </a:r>
            <a:r>
              <a:rPr lang="tr-TR" sz="2400" dirty="0" smtClean="0">
                <a:latin typeface="Times New Roman" panose="02020603050405020304" pitchFamily="18" charset="0"/>
                <a:cs typeface="Times New Roman" panose="02020603050405020304" pitchFamily="18" charset="0"/>
              </a:rPr>
              <a:t> be </a:t>
            </a:r>
            <a:r>
              <a:rPr lang="tr-TR" sz="2400" dirty="0" err="1" smtClean="0">
                <a:latin typeface="Times New Roman" panose="02020603050405020304" pitchFamily="18" charset="0"/>
                <a:cs typeface="Times New Roman" panose="02020603050405020304" pitchFamily="18" charset="0"/>
              </a:rPr>
              <a:t>classified</a:t>
            </a:r>
            <a:r>
              <a:rPr lang="tr-TR" sz="2400" dirty="0" smtClean="0">
                <a:latin typeface="Times New Roman" panose="02020603050405020304" pitchFamily="18" charset="0"/>
                <a:cs typeface="Times New Roman" panose="02020603050405020304" pitchFamily="18" charset="0"/>
              </a:rPr>
              <a:t> as </a:t>
            </a:r>
            <a:r>
              <a:rPr lang="tr-TR" sz="2400" dirty="0" err="1" smtClean="0">
                <a:latin typeface="Times New Roman" panose="02020603050405020304" pitchFamily="18" charset="0"/>
                <a:cs typeface="Times New Roman" panose="02020603050405020304" pitchFamily="18" charset="0"/>
              </a:rPr>
              <a:t>follows</a:t>
            </a:r>
            <a:r>
              <a:rPr lang="tr-TR" sz="2400" dirty="0" smtClean="0">
                <a:latin typeface="Times New Roman" panose="02020603050405020304" pitchFamily="18" charset="0"/>
                <a:cs typeface="Times New Roman" panose="02020603050405020304" pitchFamily="18" charset="0"/>
              </a:rPr>
              <a:t>:</a:t>
            </a:r>
          </a:p>
          <a:p>
            <a:r>
              <a:rPr lang="tr-TR" sz="2400" dirty="0" smtClean="0">
                <a:latin typeface="Times New Roman" panose="02020603050405020304" pitchFamily="18" charset="0"/>
                <a:cs typeface="Times New Roman" panose="02020603050405020304" pitchFamily="18" charset="0"/>
              </a:rPr>
              <a:t>1) Natural </a:t>
            </a:r>
            <a:r>
              <a:rPr lang="tr-TR" sz="2400" dirty="0" err="1" smtClean="0">
                <a:latin typeface="Times New Roman" panose="02020603050405020304" pitchFamily="18" charset="0"/>
                <a:cs typeface="Times New Roman" panose="02020603050405020304" pitchFamily="18" charset="0"/>
              </a:rPr>
              <a:t>law</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based</a:t>
            </a:r>
            <a:r>
              <a:rPr lang="tr-TR" sz="2400" dirty="0" smtClean="0">
                <a:latin typeface="Times New Roman" panose="02020603050405020304" pitchFamily="18" charset="0"/>
                <a:cs typeface="Times New Roman" panose="02020603050405020304" pitchFamily="18" charset="0"/>
              </a:rPr>
              <a:t> on the </a:t>
            </a:r>
            <a:r>
              <a:rPr lang="tr-TR" sz="2400" dirty="0" err="1" smtClean="0">
                <a:latin typeface="Times New Roman" panose="02020603050405020304" pitchFamily="18" charset="0"/>
                <a:cs typeface="Times New Roman" panose="02020603050405020304" pitchFamily="18" charset="0"/>
              </a:rPr>
              <a:t>philosophy</a:t>
            </a:r>
            <a:r>
              <a:rPr lang="tr-TR" sz="2400" dirty="0" smtClean="0">
                <a:latin typeface="Times New Roman" panose="02020603050405020304" pitchFamily="18" charset="0"/>
                <a:cs typeface="Times New Roman" panose="02020603050405020304" pitchFamily="18" charset="0"/>
              </a:rPr>
              <a:t> of </a:t>
            </a:r>
            <a:r>
              <a:rPr lang="tr-TR" sz="2400" dirty="0" err="1" smtClean="0">
                <a:latin typeface="Times New Roman" panose="02020603050405020304" pitchFamily="18" charset="0"/>
                <a:cs typeface="Times New Roman" panose="02020603050405020304" pitchFamily="18" charset="0"/>
              </a:rPr>
              <a:t>nature</a:t>
            </a:r>
            <a:r>
              <a:rPr lang="tr-TR" sz="2400" dirty="0" smtClean="0">
                <a:latin typeface="Times New Roman" panose="02020603050405020304" pitchFamily="18" charset="0"/>
                <a:cs typeface="Times New Roman" panose="02020603050405020304" pitchFamily="18" charset="0"/>
              </a:rPr>
              <a:t>.</a:t>
            </a:r>
          </a:p>
          <a:p>
            <a:r>
              <a:rPr lang="tr-TR" sz="2400" dirty="0" smtClean="0">
                <a:latin typeface="Times New Roman" panose="02020603050405020304" pitchFamily="18" charset="0"/>
                <a:cs typeface="Times New Roman" panose="02020603050405020304" pitchFamily="18" charset="0"/>
              </a:rPr>
              <a:t>2) Natural </a:t>
            </a:r>
            <a:r>
              <a:rPr lang="tr-TR" sz="2400" dirty="0" err="1" smtClean="0">
                <a:latin typeface="Times New Roman" panose="02020603050405020304" pitchFamily="18" charset="0"/>
                <a:cs typeface="Times New Roman" panose="02020603050405020304" pitchFamily="18" charset="0"/>
              </a:rPr>
              <a:t>law</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based</a:t>
            </a:r>
            <a:r>
              <a:rPr lang="tr-TR" sz="2400" dirty="0" smtClean="0">
                <a:latin typeface="Times New Roman" panose="02020603050405020304" pitchFamily="18" charset="0"/>
                <a:cs typeface="Times New Roman" panose="02020603050405020304" pitchFamily="18" charset="0"/>
              </a:rPr>
              <a:t> on the </a:t>
            </a:r>
            <a:r>
              <a:rPr lang="tr-TR" sz="2400" dirty="0" err="1" smtClean="0">
                <a:latin typeface="Times New Roman" panose="02020603050405020304" pitchFamily="18" charset="0"/>
                <a:cs typeface="Times New Roman" panose="02020603050405020304" pitchFamily="18" charset="0"/>
              </a:rPr>
              <a:t>philosophy</a:t>
            </a:r>
            <a:r>
              <a:rPr lang="tr-TR" sz="2400" dirty="0" smtClean="0">
                <a:latin typeface="Times New Roman" panose="02020603050405020304" pitchFamily="18" charset="0"/>
                <a:cs typeface="Times New Roman" panose="02020603050405020304" pitchFamily="18" charset="0"/>
              </a:rPr>
              <a:t> of </a:t>
            </a:r>
            <a:r>
              <a:rPr lang="tr-TR" sz="2400" dirty="0" err="1" smtClean="0">
                <a:latin typeface="Times New Roman" panose="02020603050405020304" pitchFamily="18" charset="0"/>
                <a:cs typeface="Times New Roman" panose="02020603050405020304" pitchFamily="18" charset="0"/>
              </a:rPr>
              <a:t>religion</a:t>
            </a:r>
            <a:r>
              <a:rPr lang="tr-TR" sz="2400" dirty="0" smtClean="0">
                <a:latin typeface="Times New Roman" panose="02020603050405020304" pitchFamily="18" charset="0"/>
                <a:cs typeface="Times New Roman" panose="02020603050405020304" pitchFamily="18" charset="0"/>
              </a:rPr>
              <a:t>.</a:t>
            </a:r>
          </a:p>
          <a:p>
            <a:r>
              <a:rPr lang="tr-TR" sz="2400" dirty="0" smtClean="0">
                <a:latin typeface="Times New Roman" panose="02020603050405020304" pitchFamily="18" charset="0"/>
                <a:cs typeface="Times New Roman" panose="02020603050405020304" pitchFamily="18" charset="0"/>
              </a:rPr>
              <a:t>3) Natural </a:t>
            </a:r>
            <a:r>
              <a:rPr lang="tr-TR" sz="2400" dirty="0" err="1" smtClean="0">
                <a:latin typeface="Times New Roman" panose="02020603050405020304" pitchFamily="18" charset="0"/>
                <a:cs typeface="Times New Roman" panose="02020603050405020304" pitchFamily="18" charset="0"/>
              </a:rPr>
              <a:t>law</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based</a:t>
            </a:r>
            <a:r>
              <a:rPr lang="tr-TR" sz="2400" dirty="0" smtClean="0">
                <a:latin typeface="Times New Roman" panose="02020603050405020304" pitchFamily="18" charset="0"/>
                <a:cs typeface="Times New Roman" panose="02020603050405020304" pitchFamily="18" charset="0"/>
              </a:rPr>
              <a:t> on </a:t>
            </a:r>
            <a:r>
              <a:rPr lang="tr-TR" sz="2400" dirty="0" err="1" smtClean="0">
                <a:latin typeface="Times New Roman" panose="02020603050405020304" pitchFamily="18" charset="0"/>
                <a:cs typeface="Times New Roman" panose="02020603050405020304" pitchFamily="18" charset="0"/>
              </a:rPr>
              <a:t>human</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reason</a:t>
            </a:r>
            <a:r>
              <a:rPr lang="tr-TR" sz="2400"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24220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2.3. </a:t>
            </a:r>
            <a:r>
              <a:rPr lang="tr-TR" dirty="0" err="1" smtClean="0"/>
              <a:t>Domestic</a:t>
            </a:r>
            <a:r>
              <a:rPr lang="tr-TR" dirty="0" smtClean="0"/>
              <a:t> Law &amp; International Law</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530" y="1725092"/>
            <a:ext cx="7342583" cy="4195762"/>
          </a:xfrm>
        </p:spPr>
      </p:pic>
    </p:spTree>
    <p:extLst>
      <p:ext uri="{BB962C8B-B14F-4D97-AF65-F5344CB8AC3E}">
        <p14:creationId xmlns:p14="http://schemas.microsoft.com/office/powerpoint/2010/main" val="108920186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2.3.1. </a:t>
            </a:r>
            <a:r>
              <a:rPr lang="tr-TR" dirty="0" err="1" smtClean="0"/>
              <a:t>Dualism</a:t>
            </a:r>
            <a:r>
              <a:rPr lang="tr-TR" dirty="0" smtClean="0"/>
              <a:t>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5086" y="2211790"/>
            <a:ext cx="6828430" cy="3840992"/>
          </a:xfrm>
          <a:prstGeom prst="rect">
            <a:avLst/>
          </a:prstGeom>
        </p:spPr>
      </p:pic>
    </p:spTree>
    <p:extLst>
      <p:ext uri="{BB962C8B-B14F-4D97-AF65-F5344CB8AC3E}">
        <p14:creationId xmlns:p14="http://schemas.microsoft.com/office/powerpoint/2010/main" val="263972296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2.3.2 </a:t>
            </a:r>
            <a:r>
              <a:rPr lang="tr-TR" dirty="0" err="1" smtClean="0"/>
              <a:t>Monism</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7622" y="1697797"/>
            <a:ext cx="4195762" cy="4195762"/>
          </a:xfrm>
        </p:spPr>
      </p:pic>
    </p:spTree>
    <p:extLst>
      <p:ext uri="{BB962C8B-B14F-4D97-AF65-F5344CB8AC3E}">
        <p14:creationId xmlns:p14="http://schemas.microsoft.com/office/powerpoint/2010/main" val="178184934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2.4. </a:t>
            </a:r>
            <a:r>
              <a:rPr lang="tr-TR" dirty="0" err="1" smtClean="0"/>
              <a:t>Substantive</a:t>
            </a:r>
            <a:r>
              <a:rPr lang="tr-TR" dirty="0" smtClean="0"/>
              <a:t> Law &amp; </a:t>
            </a:r>
            <a:r>
              <a:rPr lang="tr-TR" dirty="0" err="1" smtClean="0"/>
              <a:t>Procedural</a:t>
            </a:r>
            <a:r>
              <a:rPr lang="tr-TR" dirty="0" smtClean="0"/>
              <a:t> Law</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1702" y="1643205"/>
            <a:ext cx="7459132" cy="4195762"/>
          </a:xfrm>
        </p:spPr>
      </p:pic>
    </p:spTree>
    <p:extLst>
      <p:ext uri="{BB962C8B-B14F-4D97-AF65-F5344CB8AC3E}">
        <p14:creationId xmlns:p14="http://schemas.microsoft.com/office/powerpoint/2010/main" val="205263132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0197" cy="6858000"/>
          </a:xfrm>
        </p:spPr>
      </p:pic>
    </p:spTree>
    <p:extLst>
      <p:ext uri="{BB962C8B-B14F-4D97-AF65-F5344CB8AC3E}">
        <p14:creationId xmlns:p14="http://schemas.microsoft.com/office/powerpoint/2010/main" val="94544554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742950" indent="-742950">
              <a:buFont typeface="+mj-lt"/>
              <a:buAutoNum type="arabicPeriod"/>
            </a:pPr>
            <a:r>
              <a:rPr lang="tr-TR" dirty="0" smtClean="0"/>
              <a:t>LEGAL SYSTEMS</a:t>
            </a:r>
            <a:endParaRPr lang="tr-TR" dirty="0"/>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6261" y="1853248"/>
            <a:ext cx="6974319" cy="4195762"/>
          </a:xfrm>
        </p:spPr>
      </p:pic>
      <p:sp>
        <p:nvSpPr>
          <p:cNvPr id="6" name="Metin kutusu 5"/>
          <p:cNvSpPr txBox="1"/>
          <p:nvPr/>
        </p:nvSpPr>
        <p:spPr>
          <a:xfrm>
            <a:off x="1392071" y="6049010"/>
            <a:ext cx="980492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legal system is an operating set of legal institutions, procedures and rules</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8026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200" dirty="0" smtClean="0">
                <a:latin typeface="Times New Roman" panose="02020603050405020304" pitchFamily="18" charset="0"/>
                <a:cs typeface="Times New Roman" panose="02020603050405020304" pitchFamily="18" charset="0"/>
              </a:rPr>
              <a:t>1. </a:t>
            </a:r>
            <a:r>
              <a:rPr lang="tr-TR" sz="3200" dirty="0" err="1" smtClean="0">
                <a:latin typeface="Times New Roman" panose="02020603050405020304" pitchFamily="18" charset="0"/>
                <a:cs typeface="Times New Roman" panose="02020603050405020304" pitchFamily="18" charset="0"/>
              </a:rPr>
              <a:t>Common</a:t>
            </a:r>
            <a:r>
              <a:rPr lang="tr-TR" sz="3200" dirty="0" smtClean="0">
                <a:latin typeface="Times New Roman" panose="02020603050405020304" pitchFamily="18" charset="0"/>
                <a:cs typeface="Times New Roman" panose="02020603050405020304" pitchFamily="18" charset="0"/>
              </a:rPr>
              <a:t> Law </a:t>
            </a:r>
          </a:p>
          <a:p>
            <a:pPr marL="0" indent="0">
              <a:buNone/>
            </a:pPr>
            <a:endParaRPr lang="tr-TR" sz="3200" dirty="0" smtClean="0">
              <a:latin typeface="Times New Roman" panose="02020603050405020304" pitchFamily="18" charset="0"/>
              <a:cs typeface="Times New Roman" panose="02020603050405020304" pitchFamily="18" charset="0"/>
            </a:endParaRPr>
          </a:p>
          <a:p>
            <a:r>
              <a:rPr lang="tr-TR" sz="3200" dirty="0" smtClean="0">
                <a:latin typeface="Times New Roman" panose="02020603050405020304" pitchFamily="18" charset="0"/>
                <a:cs typeface="Times New Roman" panose="02020603050405020304" pitchFamily="18" charset="0"/>
              </a:rPr>
              <a:t>2. </a:t>
            </a:r>
            <a:r>
              <a:rPr lang="tr-TR" sz="3200" dirty="0" err="1" smtClean="0">
                <a:latin typeface="Times New Roman" panose="02020603050405020304" pitchFamily="18" charset="0"/>
                <a:cs typeface="Times New Roman" panose="02020603050405020304" pitchFamily="18" charset="0"/>
              </a:rPr>
              <a:t>Civil</a:t>
            </a:r>
            <a:r>
              <a:rPr lang="tr-TR" sz="3200" dirty="0" smtClean="0">
                <a:latin typeface="Times New Roman" panose="02020603050405020304" pitchFamily="18" charset="0"/>
                <a:cs typeface="Times New Roman" panose="02020603050405020304" pitchFamily="18" charset="0"/>
              </a:rPr>
              <a:t> Law</a:t>
            </a:r>
          </a:p>
          <a:p>
            <a:pPr marL="0" indent="0">
              <a:buNone/>
            </a:pPr>
            <a:endParaRPr lang="tr-TR" sz="3200" dirty="0" smtClean="0">
              <a:latin typeface="Times New Roman" panose="02020603050405020304" pitchFamily="18" charset="0"/>
              <a:cs typeface="Times New Roman" panose="02020603050405020304" pitchFamily="18" charset="0"/>
            </a:endParaRPr>
          </a:p>
          <a:p>
            <a:r>
              <a:rPr lang="tr-TR" sz="3200" dirty="0" smtClean="0">
                <a:latin typeface="Times New Roman" panose="02020603050405020304" pitchFamily="18" charset="0"/>
                <a:cs typeface="Times New Roman" panose="02020603050405020304" pitchFamily="18" charset="0"/>
              </a:rPr>
              <a:t>3. </a:t>
            </a:r>
            <a:r>
              <a:rPr lang="tr-TR" sz="3200" dirty="0" err="1" smtClean="0">
                <a:latin typeface="Times New Roman" panose="02020603050405020304" pitchFamily="18" charset="0"/>
                <a:cs typeface="Times New Roman" panose="02020603050405020304" pitchFamily="18" charset="0"/>
              </a:rPr>
              <a:t>Religious</a:t>
            </a:r>
            <a:r>
              <a:rPr lang="tr-TR" sz="3200" dirty="0" smtClean="0">
                <a:latin typeface="Times New Roman" panose="02020603050405020304" pitchFamily="18" charset="0"/>
                <a:cs typeface="Times New Roman" panose="02020603050405020304" pitchFamily="18" charset="0"/>
              </a:rPr>
              <a:t> Law</a:t>
            </a:r>
            <a:endParaRPr lang="tr-TR" sz="32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910" y="1853248"/>
            <a:ext cx="4361567" cy="4159724"/>
          </a:xfrm>
          <a:prstGeom prst="rect">
            <a:avLst/>
          </a:prstGeom>
        </p:spPr>
      </p:pic>
    </p:spTree>
    <p:extLst>
      <p:ext uri="{BB962C8B-B14F-4D97-AF65-F5344CB8AC3E}">
        <p14:creationId xmlns:p14="http://schemas.microsoft.com/office/powerpoint/2010/main" val="151916323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7621" y="323105"/>
            <a:ext cx="9404723" cy="1400530"/>
          </a:xfrm>
        </p:spPr>
        <p:txBody>
          <a:bodyPr/>
          <a:lstStyle/>
          <a:p>
            <a:r>
              <a:rPr lang="tr-TR" dirty="0" smtClean="0"/>
              <a:t>1.1. </a:t>
            </a:r>
            <a:r>
              <a:rPr lang="tr-TR" dirty="0" err="1" smtClean="0"/>
              <a:t>Common</a:t>
            </a:r>
            <a:r>
              <a:rPr lang="tr-TR" dirty="0" smtClean="0"/>
              <a:t> Law </a:t>
            </a:r>
            <a:r>
              <a:rPr lang="tr-TR" dirty="0" err="1" smtClean="0"/>
              <a:t>System</a:t>
            </a:r>
            <a:endParaRPr lang="tr-TR" dirty="0"/>
          </a:p>
        </p:txBody>
      </p:sp>
      <p:sp>
        <p:nvSpPr>
          <p:cNvPr id="3" name="İçerik Yer Tutucusu 2"/>
          <p:cNvSpPr>
            <a:spLocks noGrp="1"/>
          </p:cNvSpPr>
          <p:nvPr>
            <p:ph idx="1"/>
          </p:nvPr>
        </p:nvSpPr>
        <p:spPr>
          <a:xfrm>
            <a:off x="639288" y="1723635"/>
            <a:ext cx="8946541" cy="4195481"/>
          </a:xfrm>
        </p:spPr>
        <p:txBody>
          <a:bodyPr>
            <a:normAutofit/>
          </a:bodyPr>
          <a:lstStyle/>
          <a:p>
            <a:r>
              <a:rPr lang="en-US" sz="2400" dirty="0">
                <a:latin typeface="Times New Roman" panose="02020603050405020304" pitchFamily="18" charset="0"/>
                <a:cs typeface="Times New Roman" panose="02020603050405020304" pitchFamily="18" charset="0"/>
              </a:rPr>
              <a:t>Common law is the expression comes from </a:t>
            </a:r>
            <a:r>
              <a:rPr lang="en-US" sz="2400" i="1" u="sng" dirty="0">
                <a:latin typeface="Times New Roman" panose="02020603050405020304" pitchFamily="18" charset="0"/>
                <a:cs typeface="Times New Roman" panose="02020603050405020304" pitchFamily="18" charset="0"/>
              </a:rPr>
              <a:t>jus commune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refers to all those experiences that have their roots in medieval and modern English law.</a:t>
            </a:r>
            <a:endParaRPr lang="tr-TR" sz="2400"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304" y="2756849"/>
            <a:ext cx="5630051" cy="3756048"/>
          </a:xfrm>
          <a:prstGeom prst="rect">
            <a:avLst/>
          </a:prstGeom>
        </p:spPr>
      </p:pic>
    </p:spTree>
    <p:extLst>
      <p:ext uri="{BB962C8B-B14F-4D97-AF65-F5344CB8AC3E}">
        <p14:creationId xmlns:p14="http://schemas.microsoft.com/office/powerpoint/2010/main" val="572485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8565" y="329888"/>
            <a:ext cx="9404723" cy="1400530"/>
          </a:xfrm>
        </p:spPr>
        <p:txBody>
          <a:bodyPr/>
          <a:lstStyle/>
          <a:p>
            <a:r>
              <a:rPr lang="tr-TR" dirty="0" smtClean="0"/>
              <a:t>1.2. </a:t>
            </a:r>
            <a:r>
              <a:rPr lang="tr-TR" dirty="0" err="1" smtClean="0"/>
              <a:t>Civil</a:t>
            </a:r>
            <a:r>
              <a:rPr lang="tr-TR" dirty="0" smtClean="0"/>
              <a:t> Law </a:t>
            </a:r>
            <a:r>
              <a:rPr lang="tr-TR" dirty="0" err="1" smtClean="0"/>
              <a:t>Systems</a:t>
            </a:r>
            <a:endParaRPr lang="tr-TR" dirty="0"/>
          </a:p>
        </p:txBody>
      </p:sp>
      <p:sp>
        <p:nvSpPr>
          <p:cNvPr id="8" name="Metin kutusu 7"/>
          <p:cNvSpPr txBox="1"/>
          <p:nvPr/>
        </p:nvSpPr>
        <p:spPr>
          <a:xfrm>
            <a:off x="136478" y="1730418"/>
            <a:ext cx="11395880" cy="830997"/>
          </a:xfrm>
          <a:prstGeom prst="rect">
            <a:avLst/>
          </a:prstGeom>
          <a:noFill/>
        </p:spPr>
        <p:txBody>
          <a:bodyPr wrap="square" rtlCol="0">
            <a:spAutoFit/>
          </a:bodyPr>
          <a:lstStyle/>
          <a:p>
            <a:pPr marL="342900" indent="-342900">
              <a:buFont typeface="Arial" panose="020B0604020202020204" pitchFamily="34" charset="0"/>
              <a:buChar char="•"/>
            </a:pPr>
            <a:r>
              <a:rPr lang="tr-TR" sz="2400" dirty="0" err="1" smtClean="0">
                <a:latin typeface="Times New Roman" panose="02020603050405020304" pitchFamily="18" charset="0"/>
                <a:cs typeface="Times New Roman" panose="02020603050405020304" pitchFamily="18" charset="0"/>
              </a:rPr>
              <a:t>Civil</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law </a:t>
            </a:r>
            <a:r>
              <a:rPr lang="en-US" sz="2400" dirty="0">
                <a:latin typeface="Times New Roman" panose="02020603050405020304" pitchFamily="18" charset="0"/>
                <a:cs typeface="Times New Roman" panose="02020603050405020304" pitchFamily="18" charset="0"/>
              </a:rPr>
              <a:t>is the expression comes from </a:t>
            </a:r>
            <a:r>
              <a:rPr lang="en-US" sz="2400" i="1" u="sng" dirty="0">
                <a:latin typeface="Times New Roman" panose="02020603050405020304" pitchFamily="18" charset="0"/>
                <a:cs typeface="Times New Roman" panose="02020603050405020304" pitchFamily="18" charset="0"/>
              </a:rPr>
              <a:t>jus </a:t>
            </a:r>
            <a:r>
              <a:rPr lang="en-US" sz="2400" i="1" u="sng" dirty="0" err="1">
                <a:latin typeface="Times New Roman" panose="02020603050405020304" pitchFamily="18" charset="0"/>
                <a:cs typeface="Times New Roman" panose="02020603050405020304" pitchFamily="18" charset="0"/>
              </a:rPr>
              <a:t>civile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refers to all those experiences that from a historical viewpoint have their roots in medieval continental Europe.</a:t>
            </a:r>
            <a:endParaRPr lang="tr-TR" sz="2400" dirty="0">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305" y="2743200"/>
            <a:ext cx="6053539" cy="3405116"/>
          </a:xfrm>
          <a:prstGeom prst="rect">
            <a:avLst/>
          </a:prstGeom>
        </p:spPr>
      </p:pic>
    </p:spTree>
    <p:extLst>
      <p:ext uri="{BB962C8B-B14F-4D97-AF65-F5344CB8AC3E}">
        <p14:creationId xmlns:p14="http://schemas.microsoft.com/office/powerpoint/2010/main" val="33053485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1.2.1 </a:t>
            </a:r>
            <a:r>
              <a:rPr lang="tr-TR" dirty="0" err="1" smtClean="0"/>
              <a:t>Common</a:t>
            </a:r>
            <a:r>
              <a:rPr lang="tr-TR" dirty="0" smtClean="0"/>
              <a:t> </a:t>
            </a:r>
            <a:r>
              <a:rPr lang="tr-TR" dirty="0" err="1" smtClean="0"/>
              <a:t>between</a:t>
            </a:r>
            <a:r>
              <a:rPr lang="tr-TR" dirty="0"/>
              <a:t> </a:t>
            </a:r>
            <a:r>
              <a:rPr lang="tr-TR" dirty="0" err="1" smtClean="0"/>
              <a:t>Common</a:t>
            </a:r>
            <a:r>
              <a:rPr lang="tr-TR" dirty="0" smtClean="0"/>
              <a:t> Law and </a:t>
            </a:r>
            <a:r>
              <a:rPr lang="tr-TR" dirty="0" err="1" smtClean="0"/>
              <a:t>Civil</a:t>
            </a:r>
            <a:r>
              <a:rPr lang="tr-TR" dirty="0" smtClean="0"/>
              <a:t> Law</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0747" y="1438488"/>
            <a:ext cx="6640797" cy="4980598"/>
          </a:xfrm>
        </p:spPr>
      </p:pic>
    </p:spTree>
    <p:extLst>
      <p:ext uri="{BB962C8B-B14F-4D97-AF65-F5344CB8AC3E}">
        <p14:creationId xmlns:p14="http://schemas.microsoft.com/office/powerpoint/2010/main" val="2299373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1.3 </a:t>
            </a:r>
            <a:r>
              <a:rPr lang="tr-TR" dirty="0" err="1" smtClean="0"/>
              <a:t>Religious</a:t>
            </a:r>
            <a:r>
              <a:rPr lang="tr-TR" dirty="0" smtClean="0"/>
              <a:t> Law </a:t>
            </a:r>
            <a:r>
              <a:rPr lang="tr-TR" dirty="0" err="1" smtClean="0"/>
              <a:t>System</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7075" y="1853248"/>
            <a:ext cx="5627142" cy="3747743"/>
          </a:xfrm>
          <a:prstGeom prst="rect">
            <a:avLst/>
          </a:prstGeom>
        </p:spPr>
      </p:pic>
      <p:sp>
        <p:nvSpPr>
          <p:cNvPr id="7" name="Metin kutusu 6"/>
          <p:cNvSpPr txBox="1"/>
          <p:nvPr/>
        </p:nvSpPr>
        <p:spPr>
          <a:xfrm>
            <a:off x="873456" y="2306471"/>
            <a:ext cx="4353637" cy="2677656"/>
          </a:xfrm>
          <a:prstGeom prst="rect">
            <a:avLst/>
          </a:prstGeom>
          <a:noFill/>
        </p:spPr>
        <p:txBody>
          <a:bodyPr wrap="square" rtlCol="0">
            <a:spAutoFit/>
          </a:bodyPr>
          <a:lstStyle/>
          <a:p>
            <a:pPr marL="285750" indent="-285750">
              <a:buFont typeface="Arial" panose="020B0604020202020204" pitchFamily="34" charset="0"/>
              <a:buChar char="•"/>
            </a:pPr>
            <a:r>
              <a:rPr lang="tr-TR" sz="2400" dirty="0" err="1" smtClean="0">
                <a:latin typeface="Times New Roman" panose="02020603050405020304" pitchFamily="18" charset="0"/>
                <a:cs typeface="Times New Roman" panose="02020603050405020304" pitchFamily="18" charset="0"/>
              </a:rPr>
              <a:t>Canon</a:t>
            </a:r>
            <a:r>
              <a:rPr lang="tr-TR" sz="2400" dirty="0" smtClean="0">
                <a:latin typeface="Times New Roman" panose="02020603050405020304" pitchFamily="18" charset="0"/>
                <a:cs typeface="Times New Roman" panose="02020603050405020304" pitchFamily="18" charset="0"/>
              </a:rPr>
              <a:t> Law </a:t>
            </a:r>
            <a:endParaRPr lang="tr-T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400" dirty="0" err="1" smtClean="0">
                <a:latin typeface="Times New Roman" panose="02020603050405020304" pitchFamily="18" charset="0"/>
                <a:cs typeface="Times New Roman" panose="02020603050405020304" pitchFamily="18" charset="0"/>
              </a:rPr>
              <a:t>Jewish</a:t>
            </a:r>
            <a:r>
              <a:rPr lang="tr-TR" sz="2400" dirty="0" smtClean="0">
                <a:latin typeface="Times New Roman" panose="02020603050405020304" pitchFamily="18" charset="0"/>
                <a:cs typeface="Times New Roman" panose="02020603050405020304" pitchFamily="18" charset="0"/>
              </a:rPr>
              <a:t> Law </a:t>
            </a:r>
          </a:p>
          <a:p>
            <a:pPr marL="285750" indent="-285750">
              <a:buFont typeface="Arial" panose="020B0604020202020204" pitchFamily="34" charset="0"/>
              <a:buChar char="•"/>
            </a:pPr>
            <a:endParaRPr lang="tr-TR"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Hindu Law</a:t>
            </a:r>
          </a:p>
          <a:p>
            <a:pPr marL="285750" indent="-285750">
              <a:buFont typeface="Arial" panose="020B0604020202020204" pitchFamily="34" charset="0"/>
              <a:buChar char="•"/>
            </a:pPr>
            <a:endParaRPr lang="tr-TR"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400" dirty="0" err="1" smtClean="0">
                <a:latin typeface="Times New Roman" panose="02020603050405020304" pitchFamily="18" charset="0"/>
                <a:cs typeface="Times New Roman" panose="02020603050405020304" pitchFamily="18" charset="0"/>
              </a:rPr>
              <a:t>Islamic</a:t>
            </a:r>
            <a:r>
              <a:rPr lang="tr-TR" sz="2400" dirty="0" smtClean="0">
                <a:latin typeface="Times New Roman" panose="02020603050405020304" pitchFamily="18" charset="0"/>
                <a:cs typeface="Times New Roman" panose="02020603050405020304" pitchFamily="18" charset="0"/>
              </a:rPr>
              <a:t> Law</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43438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508" y="370832"/>
            <a:ext cx="9404723" cy="1400530"/>
          </a:xfrm>
        </p:spPr>
        <p:txBody>
          <a:bodyPr/>
          <a:lstStyle/>
          <a:p>
            <a:r>
              <a:rPr lang="tr-TR" dirty="0" smtClean="0"/>
              <a:t>2. SEVERAL CONCEPTS</a:t>
            </a:r>
            <a:br>
              <a:rPr lang="tr-TR" dirty="0" smtClean="0"/>
            </a:br>
            <a:r>
              <a:rPr lang="tr-TR" dirty="0"/>
              <a:t/>
            </a:r>
            <a:br>
              <a:rPr lang="tr-TR" dirty="0"/>
            </a:br>
            <a:r>
              <a:rPr lang="tr-TR" dirty="0"/>
              <a:t>2.1. Law &amp; </a:t>
            </a:r>
            <a:r>
              <a:rPr lang="tr-TR" dirty="0" err="1"/>
              <a:t>Justice</a:t>
            </a:r>
            <a:endParaRPr lang="tr-TR" dirty="0"/>
          </a:p>
        </p:txBody>
      </p:sp>
      <p:sp>
        <p:nvSpPr>
          <p:cNvPr id="6" name="Metin kutusu 5"/>
          <p:cNvSpPr txBox="1"/>
          <p:nvPr/>
        </p:nvSpPr>
        <p:spPr>
          <a:xfrm>
            <a:off x="255583" y="2743200"/>
            <a:ext cx="742810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means legality; it is 'just' for a general rule to be actually applied in all cases where, according to its content, the rule should be applied. It is 'unjust' for it to be applied in one case and not in another similar case"</a:t>
            </a:r>
            <a:endParaRPr lang="tr-TR" sz="2400"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892" y="1951630"/>
            <a:ext cx="4223982" cy="4223982"/>
          </a:xfrm>
          <a:prstGeom prst="rect">
            <a:avLst/>
          </a:prstGeom>
        </p:spPr>
      </p:pic>
    </p:spTree>
    <p:extLst>
      <p:ext uri="{BB962C8B-B14F-4D97-AF65-F5344CB8AC3E}">
        <p14:creationId xmlns:p14="http://schemas.microsoft.com/office/powerpoint/2010/main" val="36941472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264</TotalTime>
  <Words>242</Words>
  <Application>Microsoft Office PowerPoint</Application>
  <PresentationFormat>Geniş ekran</PresentationFormat>
  <Paragraphs>34</Paragraphs>
  <Slides>14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Calibri</vt:lpstr>
      <vt:lpstr>Century Gothic</vt:lpstr>
      <vt:lpstr>Times New Roman</vt:lpstr>
      <vt:lpstr>Wingdings 3</vt:lpstr>
      <vt:lpstr>İyon</vt:lpstr>
      <vt:lpstr>CHAPTER 2:   SYSTEM OF LAW</vt:lpstr>
      <vt:lpstr>PowerPoint Sunusu</vt:lpstr>
      <vt:lpstr>LEGAL SYSTEMS</vt:lpstr>
      <vt:lpstr>PowerPoint Sunusu</vt:lpstr>
      <vt:lpstr>1.1. Common Law System</vt:lpstr>
      <vt:lpstr>1.2. Civil Law Systems</vt:lpstr>
      <vt:lpstr>1.2.1 Common between Common Law and Civil Law</vt:lpstr>
      <vt:lpstr>1.3 Religious Law System</vt:lpstr>
      <vt:lpstr>2. SEVERAL CONCEPTS  2.1. Law &amp; Justice</vt:lpstr>
      <vt:lpstr>2.2 Legal Positivism &amp; Natural Law</vt:lpstr>
      <vt:lpstr>2.3. Domestic Law &amp; International Law</vt:lpstr>
      <vt:lpstr>2.3.1. Dualism </vt:lpstr>
      <vt:lpstr>2.3.2 Monism</vt:lpstr>
      <vt:lpstr>2.4. Substantive Law &amp; Procedural Law</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SOCIAL ORDER RULES</dc:title>
  <dc:creator>Eren Mehmet Efe</dc:creator>
  <cp:lastModifiedBy>Eren Mehmet Efe</cp:lastModifiedBy>
  <cp:revision>44</cp:revision>
  <dcterms:created xsi:type="dcterms:W3CDTF">2022-10-13T08:56:06Z</dcterms:created>
  <dcterms:modified xsi:type="dcterms:W3CDTF">2022-10-19T13:55:30Z</dcterms:modified>
</cp:coreProperties>
</file>