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96D97-6740-446B-9824-611D832761B0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42A7C-5A69-41DB-A716-B1784116530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58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42A7C-5A69-41DB-A716-B1784116530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19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16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94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96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70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270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516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4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62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28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919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34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5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6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25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9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93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19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F288F22-53EA-4F4C-8B8C-F49CCC074EA6}" type="datetimeFigureOut">
              <a:rPr lang="tr-TR" smtClean="0"/>
              <a:t>17.11.2022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F8A71A9-4937-4128-9E55-B545126275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25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v/s!AgK7oU6cEvEet1W357_JhCW_Bgzu?e=GaQv9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92686" y="2483892"/>
            <a:ext cx="6965463" cy="1119781"/>
          </a:xfrm>
        </p:spPr>
        <p:txBody>
          <a:bodyPr/>
          <a:lstStyle/>
          <a:p>
            <a:r>
              <a:rPr lang="tr-TR" dirty="0"/>
              <a:t>CHAPTER 4: BRANCHES OF LAW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/>
              <a:t>Please</a:t>
            </a:r>
            <a:r>
              <a:rPr lang="tr-TR" b="1" dirty="0"/>
              <a:t> </a:t>
            </a:r>
            <a:r>
              <a:rPr lang="tr-TR" b="1" dirty="0" err="1"/>
              <a:t>see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link </a:t>
            </a:r>
            <a:r>
              <a:rPr lang="tr-TR" b="1" dirty="0" err="1"/>
              <a:t>below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vıdeo</a:t>
            </a:r>
            <a:r>
              <a:rPr lang="tr-TR" b="1" dirty="0"/>
              <a:t> </a:t>
            </a:r>
            <a:r>
              <a:rPr lang="tr-TR" b="1" dirty="0" err="1"/>
              <a:t>lınk</a:t>
            </a:r>
            <a:r>
              <a:rPr lang="tr-TR" b="1" dirty="0"/>
              <a:t> of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lecture</a:t>
            </a:r>
            <a:endParaRPr lang="tr-TR" b="1" dirty="0"/>
          </a:p>
          <a:p>
            <a:r>
              <a:rPr lang="tr-TR" dirty="0">
                <a:hlinkClick r:id="rId2"/>
              </a:rPr>
              <a:t>https://1drv.ms/v/s!AgK7oU6cEvEet1W357_JhCW_Bgzu?e=GaQv9z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44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2.3 </a:t>
            </a:r>
            <a:r>
              <a:rPr lang="tr-TR" dirty="0" err="1"/>
              <a:t>Sovereignty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7" y="2279176"/>
            <a:ext cx="9212239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2.4 </a:t>
            </a:r>
            <a:r>
              <a:rPr lang="tr-TR" dirty="0" err="1"/>
              <a:t>Equality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64" y="2386604"/>
            <a:ext cx="3502729" cy="393230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0251" y="2825087"/>
            <a:ext cx="68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private law, the accession of the contracting parties has equal powers.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00250" y="4176215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Public-private law distinction may be useful for both theoretical i.e., in achieving systematic knowledge and for practical purposes.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</a:rPr>
              <a:t>PUBLIC LAW </a:t>
            </a:r>
          </a:p>
          <a:p>
            <a:endParaRPr lang="tr-TR" sz="2800" dirty="0">
              <a:latin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</a:endParaRPr>
          </a:p>
          <a:p>
            <a:r>
              <a:rPr lang="tr-TR" sz="2800" dirty="0">
                <a:latin typeface="Times New Roman" panose="02020603050405020304" pitchFamily="18" charset="0"/>
              </a:rPr>
              <a:t>PRIVATE LAW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50" y="612529"/>
            <a:ext cx="5433388" cy="2545982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25" y="3321480"/>
            <a:ext cx="596909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490299" cy="3416300"/>
          </a:xfrm>
        </p:spPr>
        <p:txBody>
          <a:bodyPr>
            <a:normAutofit/>
          </a:bodyPr>
          <a:lstStyle/>
          <a:p>
            <a:r>
              <a:rPr lang="tr-T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law is the law that concerns the position of Roman state; private law is the law that concerns the interest of the individual citizens.</a:t>
            </a:r>
            <a:r>
              <a:rPr lang="tr-T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lvl="1" indent="0">
              <a:buNone/>
            </a:pPr>
            <a:r>
              <a:rPr lang="tr-TR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ULPIAN, Roman </a:t>
            </a:r>
            <a:r>
              <a:rPr lang="tr-TR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Scholar</a:t>
            </a:r>
            <a:endParaRPr lang="tr-TR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3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I. CORPUS IURIS CIVILIS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29" y="1680632"/>
            <a:ext cx="3384453" cy="4845112"/>
          </a:xfrm>
        </p:spPr>
      </p:pic>
      <p:sp>
        <p:nvSpPr>
          <p:cNvPr id="5" name="Metin kutusu 4"/>
          <p:cNvSpPr txBox="1"/>
          <p:nvPr/>
        </p:nvSpPr>
        <p:spPr>
          <a:xfrm>
            <a:off x="928048" y="2920621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orpus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indispensable for Roman law research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42" y="1680632"/>
            <a:ext cx="3168091" cy="5053199"/>
          </a:xfrm>
        </p:spPr>
      </p:pic>
      <p:sp>
        <p:nvSpPr>
          <p:cNvPr id="5" name="Metin kutusu 4"/>
          <p:cNvSpPr txBox="1"/>
          <p:nvPr/>
        </p:nvSpPr>
        <p:spPr>
          <a:xfrm>
            <a:off x="8542" y="2715903"/>
            <a:ext cx="841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Justinian, Flavius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Sabbatius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not the first figure in Roman history to attempt to compile the Empire's law in one collection. 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9" y="3533431"/>
            <a:ext cx="236271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09" y="1680633"/>
            <a:ext cx="4052873" cy="517736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5" y="1680632"/>
            <a:ext cx="3958793" cy="51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II. CRITERIA FOR THE DIVISON OF PUBLIC-PRIVATE LAW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Benefit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Sovereigenty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Equality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72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2.1 </a:t>
            </a:r>
            <a:r>
              <a:rPr lang="tr-TR" dirty="0" err="1"/>
              <a:t>Benefit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can be seen in Ulpian's definition, in drawing a line between the two main branches of Law, the Romans focused their attention to the character interest protected by law.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05" y="3582537"/>
            <a:ext cx="4913195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2.2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Criterion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32" y="2800942"/>
            <a:ext cx="6936218" cy="3135835"/>
          </a:xfrm>
        </p:spPr>
      </p:pic>
      <p:sp>
        <p:nvSpPr>
          <p:cNvPr id="5" name="Metin kutusu 4"/>
          <p:cNvSpPr txBox="1"/>
          <p:nvPr/>
        </p:nvSpPr>
        <p:spPr>
          <a:xfrm>
            <a:off x="0" y="3316406"/>
            <a:ext cx="4546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this criterion, the distinguishing feature between public and private law is not the character of the interest anymore, but rather the will of the parties involved in a given legal relation.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144</TotalTime>
  <Words>262</Words>
  <Application>Microsoft Office PowerPoint</Application>
  <PresentationFormat>Geniş ekran</PresentationFormat>
  <Paragraphs>29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İyon Toplantı Odası</vt:lpstr>
      <vt:lpstr>CHAPTER 4: BRANCHES OF LAW </vt:lpstr>
      <vt:lpstr>PowerPoint Sunusu</vt:lpstr>
      <vt:lpstr>PowerPoint Sunusu</vt:lpstr>
      <vt:lpstr>I. CORPUS IURIS CIVILIS</vt:lpstr>
      <vt:lpstr>PowerPoint Sunusu</vt:lpstr>
      <vt:lpstr>PowerPoint Sunusu</vt:lpstr>
      <vt:lpstr>II. CRITERIA FOR THE DIVISON OF PUBLIC-PRIVATE LAW</vt:lpstr>
      <vt:lpstr>2.1 Benefit Criterion</vt:lpstr>
      <vt:lpstr>2.2 Free Will Criterion</vt:lpstr>
      <vt:lpstr>2.3 Sovereignty Criterion</vt:lpstr>
      <vt:lpstr>2.4 Equality Criterion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BRANCHES OF LAW </dc:title>
  <dc:creator>Eren Mehmet Efe</dc:creator>
  <cp:lastModifiedBy>Fatih Serbest</cp:lastModifiedBy>
  <cp:revision>13</cp:revision>
  <dcterms:created xsi:type="dcterms:W3CDTF">2022-11-16T10:28:57Z</dcterms:created>
  <dcterms:modified xsi:type="dcterms:W3CDTF">2022-11-17T18:57:46Z</dcterms:modified>
</cp:coreProperties>
</file>