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B2EE7F-2606-4A3A-BD8F-45F1EB79B2F1}" type="datetimeFigureOut">
              <a:rPr lang="tr-TR" smtClean="0"/>
              <a:t>4.12.2022</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A7B1F-B583-48B6-8267-BC497B6A0F56}" type="slidenum">
              <a:rPr lang="tr-TR" smtClean="0"/>
              <a:t>‹#›</a:t>
            </a:fld>
            <a:endParaRPr lang="tr-TR"/>
          </a:p>
        </p:txBody>
      </p:sp>
    </p:spTree>
    <p:extLst>
      <p:ext uri="{BB962C8B-B14F-4D97-AF65-F5344CB8AC3E}">
        <p14:creationId xmlns:p14="http://schemas.microsoft.com/office/powerpoint/2010/main" val="3741360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[Birlik], üye devletlerin kendisi yararına, belli alanlarda da olsa, egemen yetkilerini sınırladıkları ve öznesi üye devletin yanı sıra onun vatandaşından da oluşan … yeni bir hukuk düzenine varlık kazandırmıştır. Bundan ötürü [Birlik] hukuku, üye devlet düzenlemelerinden bağımsız olarak bireylere hem yükümlülük yükler hem … hak tanır. Bu hak, antlaşmanın açıkça öngördüğü hâllerin yanı sıra antlaşmanın üye devletlere, [Birlik] kurumlarına veya bireylere açıkça belirlenmiş yükümlülükler vazetmesi hâlinde de doğar.”</a:t>
            </a:r>
          </a:p>
        </p:txBody>
      </p:sp>
      <p:sp>
        <p:nvSpPr>
          <p:cNvPr id="4" name="Slayt Numarası Yer Tutucusu 3"/>
          <p:cNvSpPr>
            <a:spLocks noGrp="1"/>
          </p:cNvSpPr>
          <p:nvPr>
            <p:ph type="sldNum" sz="quarter" idx="5"/>
          </p:nvPr>
        </p:nvSpPr>
        <p:spPr/>
        <p:txBody>
          <a:bodyPr/>
          <a:lstStyle/>
          <a:p>
            <a:fld id="{655A7B1F-B583-48B6-8267-BC497B6A0F56}" type="slidenum">
              <a:rPr lang="tr-TR" smtClean="0"/>
              <a:t>7</a:t>
            </a:fld>
            <a:endParaRPr lang="tr-TR"/>
          </a:p>
        </p:txBody>
      </p:sp>
    </p:spTree>
    <p:extLst>
      <p:ext uri="{BB962C8B-B14F-4D97-AF65-F5344CB8AC3E}">
        <p14:creationId xmlns:p14="http://schemas.microsoft.com/office/powerpoint/2010/main" val="2012781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[Birlik], üye devletlerin kendisi yararına, belli alanlarda da olsa, egemen yetkilerini sınırladıkları ve öznesi üye devletin yanı sıra onun vatandaşından da oluşan … yeni bir hukuk düzenine varlık kazandırmıştır. Bundan ötürü [Birlik] hukuku, üye devlet düzenlemelerinden bağımsız olarak bireylere hem yükümlülük yükler hem … hak tanır. Bu hak, antlaşmanın açıkça öngördüğü hâllerin yanı sıra antlaşmanın üye devletlere, [Birlik] kurumlarına veya bireylere açıkça belirlenmiş yükümlülükler vazetmesi hâlinde de doğar.”</a:t>
            </a:r>
          </a:p>
        </p:txBody>
      </p:sp>
      <p:sp>
        <p:nvSpPr>
          <p:cNvPr id="4" name="Slayt Numarası Yer Tutucusu 3"/>
          <p:cNvSpPr>
            <a:spLocks noGrp="1"/>
          </p:cNvSpPr>
          <p:nvPr>
            <p:ph type="sldNum" sz="quarter" idx="5"/>
          </p:nvPr>
        </p:nvSpPr>
        <p:spPr/>
        <p:txBody>
          <a:bodyPr/>
          <a:lstStyle/>
          <a:p>
            <a:fld id="{655A7B1F-B583-48B6-8267-BC497B6A0F56}" type="slidenum">
              <a:rPr lang="tr-TR" smtClean="0"/>
              <a:t>8</a:t>
            </a:fld>
            <a:endParaRPr lang="tr-TR"/>
          </a:p>
        </p:txBody>
      </p:sp>
    </p:spTree>
    <p:extLst>
      <p:ext uri="{BB962C8B-B14F-4D97-AF65-F5344CB8AC3E}">
        <p14:creationId xmlns:p14="http://schemas.microsoft.com/office/powerpoint/2010/main" val="3389826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655A7B1F-B583-48B6-8267-BC497B6A0F56}" type="slidenum">
              <a:rPr lang="tr-TR" smtClean="0"/>
              <a:t>20</a:t>
            </a:fld>
            <a:endParaRPr lang="tr-TR"/>
          </a:p>
        </p:txBody>
      </p:sp>
    </p:spTree>
    <p:extLst>
      <p:ext uri="{BB962C8B-B14F-4D97-AF65-F5344CB8AC3E}">
        <p14:creationId xmlns:p14="http://schemas.microsoft.com/office/powerpoint/2010/main" val="2133666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98C1FF-79D5-3289-525B-269D0B2ACDF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6DD976FC-7441-BDC5-2F95-149CA8C592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311637-F974-F042-E98F-E916312F7DA6}"/>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4AEBCDA1-6E0C-8E40-492C-E483B0E7C3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A84A3E4-6CAB-52F9-6956-A9A49CD988EB}"/>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1276470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ECA810-B934-88DF-6AD1-52496486158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55E01F9-EB0B-4B3D-E8DB-E2AAAEB4196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362AED-FB47-328D-A450-B6096A5DAFB2}"/>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0DDF4583-B203-BAE0-3EFF-68D66F9655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49C8803-2658-FA09-E596-FBE1F8E6D7E7}"/>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1787405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0DED36D-81F8-6351-9013-9372824EF1D6}"/>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5ECC5F6-034A-CAC0-9F94-5D24DAF0267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1A051FD-6126-20A7-A9B6-5F8F5ECDEAA0}"/>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1983E30B-AC7E-AAAD-B50C-CE2F20067EC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75478E6-217C-0708-4A44-45E479157551}"/>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3816523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3F3C253-B5D9-F31E-8B71-19D7B6DBF00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E05B690-4A74-E90A-ECA5-6D9359D3AAE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3E65613-89BE-F672-5455-2074FBC52DAD}"/>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4C68626B-3842-C5D2-96D2-43CD6C749E8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7D3E83-C2B2-E3B0-11E4-BAF4B67BF97B}"/>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692023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6767970-8786-89CA-5D7C-E03EA7140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3EB30C1-2E95-628C-CD7B-4F3C558EC3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DFC6998-6526-6352-FD28-D6D9FB8B6829}"/>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B51A06CD-1B7A-A576-53E8-3859C3C9522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CE9243-831C-7CA0-C091-2468C46FEC32}"/>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1287657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DD05BF-89A1-6CF6-3F61-D7BDB8CFBA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AA86181-AABA-AC9A-EDCE-6402D6D389F6}"/>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9326AB9-8E6C-9170-D3D6-AAF9173A853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7AA1648-DD6E-73A2-0D76-89E54F4A0767}"/>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6" name="Alt Bilgi Yer Tutucusu 5">
            <a:extLst>
              <a:ext uri="{FF2B5EF4-FFF2-40B4-BE49-F238E27FC236}">
                <a16:creationId xmlns:a16="http://schemas.microsoft.com/office/drawing/2014/main" id="{3E08C1D6-BAAA-25BA-7F07-676307A1125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4F2D85A-B233-5D14-D51C-4E95E93448BA}"/>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235801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05DF56-5917-4D1A-1B69-C35A71963BBB}"/>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5B28038-4ED5-268E-DC80-4BBD3821EE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6C77FBBC-AA8B-7847-204A-AE21FA1CCC6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155AE55-9001-EB42-7037-7D668B2CFF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577847B7-E2A0-FDFE-DB65-85B6D91FF0E1}"/>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98265725-43E7-671D-E564-C6D918BB83A7}"/>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8" name="Alt Bilgi Yer Tutucusu 7">
            <a:extLst>
              <a:ext uri="{FF2B5EF4-FFF2-40B4-BE49-F238E27FC236}">
                <a16:creationId xmlns:a16="http://schemas.microsoft.com/office/drawing/2014/main" id="{D64590B5-F05C-81BC-E208-AEAB4BC9335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F06C781-1685-D50D-B0D5-2CB5E98AE65E}"/>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3233509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F88438-709E-9EB9-E2CB-2F968FCEFBF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E8B30A8-B780-1852-37C1-D2CA5ADDA9A0}"/>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4" name="Alt Bilgi Yer Tutucusu 3">
            <a:extLst>
              <a:ext uri="{FF2B5EF4-FFF2-40B4-BE49-F238E27FC236}">
                <a16:creationId xmlns:a16="http://schemas.microsoft.com/office/drawing/2014/main" id="{6BB0874B-4656-8F9F-4C06-373072790B31}"/>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F37A532-48FA-EF88-5734-DE66F7E857E1}"/>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155211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274CA2A-5F8D-7B32-681C-FEE84839634C}"/>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3" name="Alt Bilgi Yer Tutucusu 2">
            <a:extLst>
              <a:ext uri="{FF2B5EF4-FFF2-40B4-BE49-F238E27FC236}">
                <a16:creationId xmlns:a16="http://schemas.microsoft.com/office/drawing/2014/main" id="{956EF510-2FC0-F31A-7008-94EBD942073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22EBB35-600A-76E4-48D1-07424DFAB4FA}"/>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683751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022C60-FE9E-94B3-66CA-BD9BA3B5687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876248C-BC07-42CD-9F66-155E31308E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9D88713-CFAA-648F-87FA-7018C3494D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A2D8704-F912-33F2-DFB4-D294C3FFB11F}"/>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6" name="Alt Bilgi Yer Tutucusu 5">
            <a:extLst>
              <a:ext uri="{FF2B5EF4-FFF2-40B4-BE49-F238E27FC236}">
                <a16:creationId xmlns:a16="http://schemas.microsoft.com/office/drawing/2014/main" id="{5193194B-5A4E-4100-CFA2-2158B73D083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09FD131-51CC-3E80-3896-34A86BE64EBC}"/>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382299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924A47-48C4-6641-4071-86C9BAA2FB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BF70380-3E91-7691-B885-47159E19F4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1193ACC-80C6-548A-FA70-3457C76035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1136248-D8E2-9034-ADE3-2B176CB551A3}"/>
              </a:ext>
            </a:extLst>
          </p:cNvPr>
          <p:cNvSpPr>
            <a:spLocks noGrp="1"/>
          </p:cNvSpPr>
          <p:nvPr>
            <p:ph type="dt" sz="half" idx="10"/>
          </p:nvPr>
        </p:nvSpPr>
        <p:spPr/>
        <p:txBody>
          <a:bodyPr/>
          <a:lstStyle/>
          <a:p>
            <a:fld id="{259C08C6-077B-44B1-9604-FA9EEDFE17D6}" type="datetimeFigureOut">
              <a:rPr lang="tr-TR" smtClean="0"/>
              <a:t>4.12.2022</a:t>
            </a:fld>
            <a:endParaRPr lang="tr-TR"/>
          </a:p>
        </p:txBody>
      </p:sp>
      <p:sp>
        <p:nvSpPr>
          <p:cNvPr id="6" name="Alt Bilgi Yer Tutucusu 5">
            <a:extLst>
              <a:ext uri="{FF2B5EF4-FFF2-40B4-BE49-F238E27FC236}">
                <a16:creationId xmlns:a16="http://schemas.microsoft.com/office/drawing/2014/main" id="{E5D1D259-E475-A1A5-D8F4-921328BE42F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3025D7C-A586-CC56-AB57-5520CF6733B9}"/>
              </a:ext>
            </a:extLst>
          </p:cNvPr>
          <p:cNvSpPr>
            <a:spLocks noGrp="1"/>
          </p:cNvSpPr>
          <p:nvPr>
            <p:ph type="sldNum" sz="quarter" idx="12"/>
          </p:nvPr>
        </p:nvSpPr>
        <p:spPr/>
        <p:txBody>
          <a:bodyPr/>
          <a:lstStyle/>
          <a:p>
            <a:fld id="{57C6F094-5B2D-4322-B0D0-299DB2C06D2D}" type="slidenum">
              <a:rPr lang="tr-TR" smtClean="0"/>
              <a:t>‹#›</a:t>
            </a:fld>
            <a:endParaRPr lang="tr-TR"/>
          </a:p>
        </p:txBody>
      </p:sp>
    </p:spTree>
    <p:extLst>
      <p:ext uri="{BB962C8B-B14F-4D97-AF65-F5344CB8AC3E}">
        <p14:creationId xmlns:p14="http://schemas.microsoft.com/office/powerpoint/2010/main" val="3129388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EEA1A64-110C-A29C-E161-E8DFDA2F0B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8140854-E01C-9EA1-0885-6AE7338955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49B4907-7917-8F18-864E-DADB19337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C08C6-077B-44B1-9604-FA9EEDFE17D6}" type="datetimeFigureOut">
              <a:rPr lang="tr-TR" smtClean="0"/>
              <a:t>4.12.2022</a:t>
            </a:fld>
            <a:endParaRPr lang="tr-TR"/>
          </a:p>
        </p:txBody>
      </p:sp>
      <p:sp>
        <p:nvSpPr>
          <p:cNvPr id="5" name="Alt Bilgi Yer Tutucusu 4">
            <a:extLst>
              <a:ext uri="{FF2B5EF4-FFF2-40B4-BE49-F238E27FC236}">
                <a16:creationId xmlns:a16="http://schemas.microsoft.com/office/drawing/2014/main" id="{D20BBD17-ED33-92D7-1DE3-96A5DF1E60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331C26FC-6533-A092-8813-5ABCA3159C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6F094-5B2D-4322-B0D0-299DB2C06D2D}" type="slidenum">
              <a:rPr lang="tr-TR" smtClean="0"/>
              <a:t>‹#›</a:t>
            </a:fld>
            <a:endParaRPr lang="tr-TR"/>
          </a:p>
        </p:txBody>
      </p:sp>
    </p:spTree>
    <p:extLst>
      <p:ext uri="{BB962C8B-B14F-4D97-AF65-F5344CB8AC3E}">
        <p14:creationId xmlns:p14="http://schemas.microsoft.com/office/powerpoint/2010/main" val="29110639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F7BF594-0BDB-8761-E10C-352F7BB69894}"/>
              </a:ext>
            </a:extLst>
          </p:cNvPr>
          <p:cNvSpPr>
            <a:spLocks noGrp="1"/>
          </p:cNvSpPr>
          <p:nvPr>
            <p:ph type="ctrTitle"/>
          </p:nvPr>
        </p:nvSpPr>
        <p:spPr>
          <a:xfrm>
            <a:off x="7464614" y="1783959"/>
            <a:ext cx="4087306" cy="2889114"/>
          </a:xfrm>
        </p:spPr>
        <p:txBody>
          <a:bodyPr anchor="b">
            <a:normAutofit/>
          </a:bodyPr>
          <a:lstStyle/>
          <a:p>
            <a:pPr algn="l"/>
            <a:r>
              <a:rPr lang="tr-TR" sz="4600"/>
              <a:t>ABAD KARARLARINDA AB HUKUKUN ÖZELLİKLERİ*</a:t>
            </a:r>
          </a:p>
        </p:txBody>
      </p:sp>
      <p:sp>
        <p:nvSpPr>
          <p:cNvPr id="3" name="Alt Başlık 2">
            <a:extLst>
              <a:ext uri="{FF2B5EF4-FFF2-40B4-BE49-F238E27FC236}">
                <a16:creationId xmlns:a16="http://schemas.microsoft.com/office/drawing/2014/main" id="{12100DB9-CCE7-5461-6E33-54EE8C26717E}"/>
              </a:ext>
            </a:extLst>
          </p:cNvPr>
          <p:cNvSpPr>
            <a:spLocks noGrp="1"/>
          </p:cNvSpPr>
          <p:nvPr>
            <p:ph type="subTitle" idx="1"/>
          </p:nvPr>
        </p:nvSpPr>
        <p:spPr>
          <a:xfrm>
            <a:off x="7464612" y="4750893"/>
            <a:ext cx="4087305" cy="1147863"/>
          </a:xfrm>
        </p:spPr>
        <p:txBody>
          <a:bodyPr anchor="t">
            <a:normAutofit/>
          </a:bodyPr>
          <a:lstStyle/>
          <a:p>
            <a:pPr algn="l"/>
            <a:r>
              <a:rPr lang="tr-TR" sz="2000"/>
              <a:t>Dr. Öğr. Üyesi Fatih SERBEST</a:t>
            </a:r>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7E09C759-6A2B-0B1C-B0F1-1DDDEA178CC1}"/>
              </a:ext>
            </a:extLst>
          </p:cNvPr>
          <p:cNvPicPr>
            <a:picLocks noChangeAspect="1"/>
          </p:cNvPicPr>
          <p:nvPr/>
        </p:nvPicPr>
        <p:blipFill rotWithShape="1">
          <a:blip r:embed="rId2"/>
          <a:srcRect t="2426" r="-1"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285133435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D2A338-90E2-1102-8539-A0CC3E0D1611}"/>
              </a:ext>
            </a:extLst>
          </p:cNvPr>
          <p:cNvSpPr>
            <a:spLocks noGrp="1"/>
          </p:cNvSpPr>
          <p:nvPr>
            <p:ph type="title"/>
          </p:nvPr>
        </p:nvSpPr>
        <p:spPr/>
        <p:txBody>
          <a:bodyPr/>
          <a:lstStyle/>
          <a:p>
            <a:r>
              <a:rPr lang="tr-TR" b="1" dirty="0"/>
              <a:t>Kurucu Antlaşmalar (Birincil Hukuk) Yönünden / Dikey ve Yatay İlişkiler Yönünden</a:t>
            </a:r>
          </a:p>
        </p:txBody>
      </p:sp>
      <p:sp>
        <p:nvSpPr>
          <p:cNvPr id="3" name="İçerik Yer Tutucusu 2">
            <a:extLst>
              <a:ext uri="{FF2B5EF4-FFF2-40B4-BE49-F238E27FC236}">
                <a16:creationId xmlns:a16="http://schemas.microsoft.com/office/drawing/2014/main" id="{61DCB6EE-2CB2-1D12-4349-8FDB162A9D72}"/>
              </a:ext>
            </a:extLst>
          </p:cNvPr>
          <p:cNvSpPr>
            <a:spLocks noGrp="1"/>
          </p:cNvSpPr>
          <p:nvPr>
            <p:ph idx="1"/>
          </p:nvPr>
        </p:nvSpPr>
        <p:spPr/>
        <p:txBody>
          <a:bodyPr/>
          <a:lstStyle/>
          <a:p>
            <a:pPr marL="0" indent="0">
              <a:buNone/>
            </a:pPr>
            <a:r>
              <a:rPr lang="tr-TR" dirty="0"/>
              <a:t>Kurucu antlaşma, Van </a:t>
            </a:r>
            <a:r>
              <a:rPr lang="tr-TR" dirty="0" err="1"/>
              <a:t>Gend</a:t>
            </a:r>
            <a:r>
              <a:rPr lang="tr-TR" dirty="0"/>
              <a:t> en </a:t>
            </a:r>
            <a:r>
              <a:rPr lang="tr-TR" dirty="0" err="1"/>
              <a:t>Loos</a:t>
            </a:r>
            <a:r>
              <a:rPr lang="tr-TR" dirty="0"/>
              <a:t> kararının gösterdiği üzere dikey ilişkiler yönünden doğrudan etki doğurmaya elverişlidir. </a:t>
            </a:r>
          </a:p>
          <a:p>
            <a:pPr marL="0" indent="0">
              <a:buNone/>
            </a:pPr>
            <a:r>
              <a:rPr lang="tr-TR" dirty="0"/>
              <a:t>                  … v devlet </a:t>
            </a:r>
          </a:p>
          <a:p>
            <a:pPr marL="0" indent="0">
              <a:buNone/>
            </a:pPr>
            <a:endParaRPr lang="tr-TR" dirty="0"/>
          </a:p>
          <a:p>
            <a:pPr marL="0" indent="0">
              <a:buNone/>
            </a:pPr>
            <a:r>
              <a:rPr lang="tr-TR" dirty="0"/>
              <a:t>Peki, kurucu antlaşma, yatay ilişkiler yönünden de doğrudan etki doğurmaya elverişli midir? </a:t>
            </a:r>
          </a:p>
          <a:p>
            <a:pPr marL="0" indent="0">
              <a:buNone/>
            </a:pPr>
            <a:r>
              <a:rPr lang="tr-TR" dirty="0"/>
              <a:t>                  … v kişi (gerçek ve tüzel kişiler)</a:t>
            </a:r>
          </a:p>
        </p:txBody>
      </p:sp>
      <p:sp>
        <p:nvSpPr>
          <p:cNvPr id="4" name="Ok: Sağ 3">
            <a:extLst>
              <a:ext uri="{FF2B5EF4-FFF2-40B4-BE49-F238E27FC236}">
                <a16:creationId xmlns:a16="http://schemas.microsoft.com/office/drawing/2014/main" id="{F1F8E1C4-DAFE-8DE3-D416-E6BD902D6139}"/>
              </a:ext>
            </a:extLst>
          </p:cNvPr>
          <p:cNvSpPr/>
          <p:nvPr/>
        </p:nvSpPr>
        <p:spPr>
          <a:xfrm>
            <a:off x="1229033" y="27530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k: Sağ 6">
            <a:extLst>
              <a:ext uri="{FF2B5EF4-FFF2-40B4-BE49-F238E27FC236}">
                <a16:creationId xmlns:a16="http://schemas.microsoft.com/office/drawing/2014/main" id="{ED21F1A2-9233-7A42-44B9-5B9662CF3E03}"/>
              </a:ext>
            </a:extLst>
          </p:cNvPr>
          <p:cNvSpPr/>
          <p:nvPr/>
        </p:nvSpPr>
        <p:spPr>
          <a:xfrm>
            <a:off x="1229033" y="466049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60913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DC506-C7B5-3A35-3327-7F31239DBE84}"/>
              </a:ext>
            </a:extLst>
          </p:cNvPr>
          <p:cNvSpPr>
            <a:spLocks noGrp="1"/>
          </p:cNvSpPr>
          <p:nvPr>
            <p:ph type="title"/>
          </p:nvPr>
        </p:nvSpPr>
        <p:spPr/>
        <p:txBody>
          <a:bodyPr/>
          <a:lstStyle/>
          <a:p>
            <a:r>
              <a:rPr lang="tr-TR" b="1" dirty="0" err="1"/>
              <a:t>Defrenne</a:t>
            </a:r>
            <a:r>
              <a:rPr lang="tr-TR" b="1" dirty="0"/>
              <a:t> Davası (1975-1976)</a:t>
            </a:r>
          </a:p>
        </p:txBody>
      </p:sp>
      <p:sp>
        <p:nvSpPr>
          <p:cNvPr id="3" name="İçerik Yer Tutucusu 2">
            <a:extLst>
              <a:ext uri="{FF2B5EF4-FFF2-40B4-BE49-F238E27FC236}">
                <a16:creationId xmlns:a16="http://schemas.microsoft.com/office/drawing/2014/main" id="{A34503FF-CF1C-D3EC-8483-2897C5E24B8D}"/>
              </a:ext>
            </a:extLst>
          </p:cNvPr>
          <p:cNvSpPr>
            <a:spLocks noGrp="1"/>
          </p:cNvSpPr>
          <p:nvPr>
            <p:ph idx="1"/>
          </p:nvPr>
        </p:nvSpPr>
        <p:spPr/>
        <p:txBody>
          <a:bodyPr/>
          <a:lstStyle/>
          <a:p>
            <a:pPr>
              <a:buFont typeface="Wingdings" panose="05000000000000000000" pitchFamily="2" charset="2"/>
              <a:buChar char="§"/>
            </a:pPr>
            <a:r>
              <a:rPr lang="tr-TR" dirty="0"/>
              <a:t>Bayan </a:t>
            </a:r>
            <a:r>
              <a:rPr lang="tr-TR" dirty="0" err="1"/>
              <a:t>Defrenne</a:t>
            </a:r>
            <a:r>
              <a:rPr lang="tr-TR" dirty="0"/>
              <a:t> (D), </a:t>
            </a:r>
            <a:r>
              <a:rPr lang="tr-TR" dirty="0" err="1"/>
              <a:t>Sabena</a:t>
            </a:r>
            <a:r>
              <a:rPr lang="tr-TR" dirty="0"/>
              <a:t> S.A. (S) şirketinde hostes olarak çalışmaktadır. </a:t>
            </a:r>
          </a:p>
          <a:p>
            <a:pPr>
              <a:buFont typeface="Wingdings" panose="05000000000000000000" pitchFamily="2" charset="2"/>
              <a:buChar char="§"/>
            </a:pPr>
            <a:r>
              <a:rPr lang="tr-TR" dirty="0"/>
              <a:t>Bayan D, S Şirketine karşı, 15 Şubat 1963 ile 1 Şubat 1966 tarihleri arasında kabin hostesi olarak çalışırken erkek meslektaşları ile aynı ücreti almaması nedeniyle cinsiyete dayalı ayrımcılığa maruz kaldığını ileri sürmektedir.</a:t>
            </a:r>
          </a:p>
          <a:p>
            <a:pPr>
              <a:buFont typeface="Wingdings" panose="05000000000000000000" pitchFamily="2" charset="2"/>
              <a:buChar char="§"/>
            </a:pPr>
            <a:r>
              <a:rPr lang="tr-TR" dirty="0"/>
              <a:t>AETA </a:t>
            </a:r>
            <a:r>
              <a:rPr lang="tr-TR" dirty="0" err="1"/>
              <a:t>md.</a:t>
            </a:r>
            <a:r>
              <a:rPr lang="tr-TR" dirty="0"/>
              <a:t> 119’a göre: “</a:t>
            </a:r>
            <a:r>
              <a:rPr lang="tr-TR" i="1" dirty="0"/>
              <a:t>her üye devlet, … kadın ve erkek işçilere, aynı veya eşit değerde iş için eşit ücret ilkesinin uygulanmasını sağlar”.</a:t>
            </a:r>
          </a:p>
          <a:p>
            <a:pPr>
              <a:buFont typeface="Wingdings" panose="05000000000000000000" pitchFamily="2" charset="2"/>
              <a:buChar char="§"/>
            </a:pPr>
            <a:r>
              <a:rPr lang="tr-TR" dirty="0"/>
              <a:t>Peki bu madde somut olay yönünden doğrudan etki doğuracak mıdır?</a:t>
            </a:r>
          </a:p>
        </p:txBody>
      </p:sp>
    </p:spTree>
    <p:extLst>
      <p:ext uri="{BB962C8B-B14F-4D97-AF65-F5344CB8AC3E}">
        <p14:creationId xmlns:p14="http://schemas.microsoft.com/office/powerpoint/2010/main" val="2642637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EDC506-C7B5-3A35-3327-7F31239DBE84}"/>
              </a:ext>
            </a:extLst>
          </p:cNvPr>
          <p:cNvSpPr>
            <a:spLocks noGrp="1"/>
          </p:cNvSpPr>
          <p:nvPr>
            <p:ph type="title"/>
          </p:nvPr>
        </p:nvSpPr>
        <p:spPr/>
        <p:txBody>
          <a:bodyPr/>
          <a:lstStyle/>
          <a:p>
            <a:r>
              <a:rPr lang="tr-TR" b="1" dirty="0" err="1"/>
              <a:t>Defrenne</a:t>
            </a:r>
            <a:r>
              <a:rPr lang="tr-TR" b="1" dirty="0"/>
              <a:t> Davası (1975-1976)</a:t>
            </a:r>
          </a:p>
        </p:txBody>
      </p:sp>
      <p:sp>
        <p:nvSpPr>
          <p:cNvPr id="3" name="İçerik Yer Tutucusu 2">
            <a:extLst>
              <a:ext uri="{FF2B5EF4-FFF2-40B4-BE49-F238E27FC236}">
                <a16:creationId xmlns:a16="http://schemas.microsoft.com/office/drawing/2014/main" id="{A34503FF-CF1C-D3EC-8483-2897C5E24B8D}"/>
              </a:ext>
            </a:extLst>
          </p:cNvPr>
          <p:cNvSpPr>
            <a:spLocks noGrp="1"/>
          </p:cNvSpPr>
          <p:nvPr>
            <p:ph idx="1"/>
          </p:nvPr>
        </p:nvSpPr>
        <p:spPr/>
        <p:txBody>
          <a:bodyPr/>
          <a:lstStyle/>
          <a:p>
            <a:pPr marL="571500" indent="-571500">
              <a:buAutoNum type="romanLcParenBoth"/>
            </a:pPr>
            <a:r>
              <a:rPr lang="tr-TR" dirty="0"/>
              <a:t>Kurucu antlaşma, yatay ilişkiler yönünden de doğrudan etki doğurmaya elverişlidir. </a:t>
            </a:r>
          </a:p>
          <a:p>
            <a:pPr marL="571500" indent="-571500">
              <a:buAutoNum type="romanLcParenBoth"/>
            </a:pPr>
            <a:r>
              <a:rPr lang="tr-TR" dirty="0"/>
              <a:t>İlgili hüküm doğrudan etkilidir:</a:t>
            </a:r>
          </a:p>
          <a:p>
            <a:pPr marL="457200" lvl="1" indent="0">
              <a:buNone/>
            </a:pPr>
            <a:r>
              <a:rPr lang="tr-TR" i="1" dirty="0"/>
              <a:t>“119. maddenin emredici niteliği gereği erkek ve kadın arasındaki ayrımcılık yasağı, kamu otoritelerinin işlemlerinin yanı sıra hem ücretli istihdamı toplu olarak düzenlemeyi amaçlayan her türlü anlaşmaya hem de bireyler arasındaki sözleşmelere uygulanır.’’</a:t>
            </a:r>
          </a:p>
        </p:txBody>
      </p:sp>
    </p:spTree>
    <p:extLst>
      <p:ext uri="{BB962C8B-B14F-4D97-AF65-F5344CB8AC3E}">
        <p14:creationId xmlns:p14="http://schemas.microsoft.com/office/powerpoint/2010/main" val="4202474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2FC32D-B86B-87A7-B323-BBD0F4705282}"/>
              </a:ext>
            </a:extLst>
          </p:cNvPr>
          <p:cNvSpPr>
            <a:spLocks noGrp="1"/>
          </p:cNvSpPr>
          <p:nvPr>
            <p:ph type="title"/>
          </p:nvPr>
        </p:nvSpPr>
        <p:spPr/>
        <p:txBody>
          <a:bodyPr/>
          <a:lstStyle/>
          <a:p>
            <a:r>
              <a:rPr lang="tr-TR" b="1" dirty="0"/>
              <a:t>AB Hukukunun Genel İlkeleri Yönünden</a:t>
            </a:r>
          </a:p>
        </p:txBody>
      </p:sp>
      <p:sp>
        <p:nvSpPr>
          <p:cNvPr id="3" name="İçerik Yer Tutucusu 2">
            <a:extLst>
              <a:ext uri="{FF2B5EF4-FFF2-40B4-BE49-F238E27FC236}">
                <a16:creationId xmlns:a16="http://schemas.microsoft.com/office/drawing/2014/main" id="{B6D7ABB1-05BF-B9AB-A72A-17EED21F5756}"/>
              </a:ext>
            </a:extLst>
          </p:cNvPr>
          <p:cNvSpPr>
            <a:spLocks noGrp="1"/>
          </p:cNvSpPr>
          <p:nvPr>
            <p:ph idx="1"/>
          </p:nvPr>
        </p:nvSpPr>
        <p:spPr/>
        <p:txBody>
          <a:bodyPr/>
          <a:lstStyle/>
          <a:p>
            <a:pPr marL="571500" indent="-571500">
              <a:buAutoNum type="romanLcParenBoth"/>
            </a:pPr>
            <a:r>
              <a:rPr lang="tr-TR" dirty="0"/>
              <a:t>AB hukukunun genel ilkeleri, doğrudan etki doğurmaya elverişlidir.</a:t>
            </a:r>
          </a:p>
          <a:p>
            <a:pPr lvl="1"/>
            <a:r>
              <a:rPr lang="tr-TR" dirty="0"/>
              <a:t>AB hukukunun genel ilkeleri, hem dikey hem yatay ilişkiler yönünden doğrudan etki doğurmaya elverişlidir. </a:t>
            </a:r>
          </a:p>
          <a:p>
            <a:pPr marL="0" indent="0">
              <a:buNone/>
            </a:pPr>
            <a:r>
              <a:rPr lang="tr-TR" dirty="0"/>
              <a:t>(ii)   AB hukukunun genel ilkelerinden herhangi biri, doğrudan etkili olma koşullarını taşıdığı müddetçe, doğrudan etki doğuracaktır.</a:t>
            </a:r>
          </a:p>
        </p:txBody>
      </p:sp>
    </p:spTree>
    <p:extLst>
      <p:ext uri="{BB962C8B-B14F-4D97-AF65-F5344CB8AC3E}">
        <p14:creationId xmlns:p14="http://schemas.microsoft.com/office/powerpoint/2010/main" val="1835656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EC0EC1-F813-D1B1-8101-809F987722B8}"/>
              </a:ext>
            </a:extLst>
          </p:cNvPr>
          <p:cNvSpPr>
            <a:spLocks noGrp="1"/>
          </p:cNvSpPr>
          <p:nvPr>
            <p:ph type="title"/>
          </p:nvPr>
        </p:nvSpPr>
        <p:spPr/>
        <p:txBody>
          <a:bodyPr/>
          <a:lstStyle/>
          <a:p>
            <a:r>
              <a:rPr lang="tr-TR" b="1" dirty="0" err="1"/>
              <a:t>Mangold</a:t>
            </a:r>
            <a:r>
              <a:rPr lang="tr-TR" b="1" dirty="0"/>
              <a:t> Davası (2004-2005)</a:t>
            </a:r>
          </a:p>
        </p:txBody>
      </p:sp>
      <p:sp>
        <p:nvSpPr>
          <p:cNvPr id="3" name="İçerik Yer Tutucusu 2">
            <a:extLst>
              <a:ext uri="{FF2B5EF4-FFF2-40B4-BE49-F238E27FC236}">
                <a16:creationId xmlns:a16="http://schemas.microsoft.com/office/drawing/2014/main" id="{AF0F38A7-EB5E-2900-F439-7BD38BE8B8AD}"/>
              </a:ext>
            </a:extLst>
          </p:cNvPr>
          <p:cNvSpPr>
            <a:spLocks noGrp="1"/>
          </p:cNvSpPr>
          <p:nvPr>
            <p:ph idx="1"/>
          </p:nvPr>
        </p:nvSpPr>
        <p:spPr/>
        <p:txBody>
          <a:bodyPr>
            <a:normAutofit fontScale="92500" lnSpcReduction="20000"/>
          </a:bodyPr>
          <a:lstStyle/>
          <a:p>
            <a:pPr marL="0" indent="0" algn="just">
              <a:buNone/>
            </a:pPr>
            <a:r>
              <a:rPr lang="tr-TR" dirty="0"/>
              <a:t>• Bay </a:t>
            </a:r>
            <a:r>
              <a:rPr lang="tr-TR" dirty="0" err="1"/>
              <a:t>Mangold</a:t>
            </a:r>
            <a:r>
              <a:rPr lang="tr-TR" dirty="0"/>
              <a:t>, 56 yaşındayken Bay </a:t>
            </a:r>
            <a:r>
              <a:rPr lang="tr-TR" dirty="0" err="1"/>
              <a:t>Helm</a:t>
            </a:r>
            <a:r>
              <a:rPr lang="tr-TR" dirty="0"/>
              <a:t> ile süreli bir iş sözleşmesi yapmıştır.(1 Temmuz 2003 – 24 Şubat 2004)</a:t>
            </a:r>
          </a:p>
          <a:p>
            <a:pPr algn="just"/>
            <a:r>
              <a:rPr lang="tr-TR" dirty="0"/>
              <a:t>Alman hukukuna göre süreli iş sözleşmeleri kural olarak nesnel bir gerekçe ile yapılabilir, ancak 52 yaşının üstündeki kişiler için böyle bir gerekçe aranmamaktadır.</a:t>
            </a:r>
          </a:p>
          <a:p>
            <a:pPr algn="just"/>
            <a:r>
              <a:rPr lang="tr-TR" dirty="0"/>
              <a:t>Konuyla ilgili 2000/78 sayılı Konsey Direktifi, istihdam ve iş ile ilgili eşit muameleye yönelik genel çerçeveye ilişkindir.</a:t>
            </a:r>
          </a:p>
          <a:p>
            <a:pPr algn="just"/>
            <a:r>
              <a:rPr lang="tr-TR" dirty="0"/>
              <a:t>Direktif </a:t>
            </a:r>
            <a:r>
              <a:rPr lang="tr-TR" dirty="0" err="1"/>
              <a:t>md.</a:t>
            </a:r>
            <a:r>
              <a:rPr lang="tr-TR" dirty="0"/>
              <a:t> 6, yaş temelinde ayrımcılığı yasaklamaktadır.</a:t>
            </a:r>
          </a:p>
          <a:p>
            <a:pPr algn="just"/>
            <a:r>
              <a:rPr lang="tr-TR" dirty="0"/>
              <a:t>Almanya, henüz bu Direktifi iç hukuka aktarmak için süreye sahiptir. (Dolayısıyla 6. madde doğrudan etkili kabul edilemeyecektir.)</a:t>
            </a:r>
          </a:p>
          <a:p>
            <a:pPr algn="just"/>
            <a:r>
              <a:rPr lang="tr-TR" dirty="0"/>
              <a:t>Bay M, Bay H’ye karşı dava açarak nesnel gerekçe göstermeksizin süreli iş sözleşmesi yapmış olmaktan ötürü yaş temelinde ayrımcılığa uğradığını ileri sürmektedir.</a:t>
            </a:r>
          </a:p>
        </p:txBody>
      </p:sp>
    </p:spTree>
    <p:extLst>
      <p:ext uri="{BB962C8B-B14F-4D97-AF65-F5344CB8AC3E}">
        <p14:creationId xmlns:p14="http://schemas.microsoft.com/office/powerpoint/2010/main" val="7126193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EC0EC1-F813-D1B1-8101-809F987722B8}"/>
              </a:ext>
            </a:extLst>
          </p:cNvPr>
          <p:cNvSpPr>
            <a:spLocks noGrp="1"/>
          </p:cNvSpPr>
          <p:nvPr>
            <p:ph type="title"/>
          </p:nvPr>
        </p:nvSpPr>
        <p:spPr/>
        <p:txBody>
          <a:bodyPr/>
          <a:lstStyle/>
          <a:p>
            <a:r>
              <a:rPr lang="tr-TR" b="1" dirty="0" err="1"/>
              <a:t>Mangold</a:t>
            </a:r>
            <a:r>
              <a:rPr lang="tr-TR" b="1" dirty="0"/>
              <a:t> Davası (2004-2005)</a:t>
            </a:r>
          </a:p>
        </p:txBody>
      </p:sp>
      <p:sp>
        <p:nvSpPr>
          <p:cNvPr id="3" name="İçerik Yer Tutucusu 2">
            <a:extLst>
              <a:ext uri="{FF2B5EF4-FFF2-40B4-BE49-F238E27FC236}">
                <a16:creationId xmlns:a16="http://schemas.microsoft.com/office/drawing/2014/main" id="{AF0F38A7-EB5E-2900-F439-7BD38BE8B8AD}"/>
              </a:ext>
            </a:extLst>
          </p:cNvPr>
          <p:cNvSpPr>
            <a:spLocks noGrp="1"/>
          </p:cNvSpPr>
          <p:nvPr>
            <p:ph idx="1"/>
          </p:nvPr>
        </p:nvSpPr>
        <p:spPr/>
        <p:txBody>
          <a:bodyPr>
            <a:normAutofit fontScale="92500" lnSpcReduction="10000"/>
          </a:bodyPr>
          <a:lstStyle/>
          <a:p>
            <a:pPr marL="0" indent="0" algn="just">
              <a:buNone/>
            </a:pPr>
            <a:r>
              <a:rPr lang="tr-TR" b="1" dirty="0" err="1"/>
              <a:t>ABAD’a</a:t>
            </a:r>
            <a:r>
              <a:rPr lang="tr-TR" b="1" dirty="0"/>
              <a:t> göre:</a:t>
            </a:r>
          </a:p>
          <a:p>
            <a:pPr algn="just"/>
            <a:r>
              <a:rPr lang="tr-TR" dirty="0"/>
              <a:t>AB hukukunun genel ilkeleri, üye devletler AB hukuku kapsamında hareket ediyorsa / AB hukukunu uyguluyorsa onları bağlar.</a:t>
            </a:r>
          </a:p>
          <a:p>
            <a:pPr algn="just"/>
            <a:r>
              <a:rPr lang="tr-TR" dirty="0"/>
              <a:t>Yaş temelinde ayrımcılık yasağı, AB hukukunun genel ilkelerinden birisidir.</a:t>
            </a:r>
          </a:p>
          <a:p>
            <a:pPr algn="just"/>
            <a:r>
              <a:rPr lang="tr-TR" dirty="0"/>
              <a:t>Alman hukukundaki “52 yaş” kriteri yaş temelinde ayrımcılığa yol açmakta olup bu tür ayrımcılıklar, orantılılık ilkesine uygun bir biçimde nesnel sebeplerle haklı gösterilebilir.</a:t>
            </a:r>
          </a:p>
          <a:p>
            <a:pPr algn="just"/>
            <a:r>
              <a:rPr lang="tr-TR" dirty="0"/>
              <a:t>Almanya’nın hedefi işsiz yaşlı işçilerin mesleki entegrasyonunu sağlamaktır.</a:t>
            </a:r>
          </a:p>
          <a:p>
            <a:pPr algn="just"/>
            <a:r>
              <a:rPr lang="tr-TR" dirty="0" err="1"/>
              <a:t>ABAD’a</a:t>
            </a:r>
            <a:r>
              <a:rPr lang="tr-TR" dirty="0"/>
              <a:t> göre “52 yaş” kriteri, istihdam pazarının yapısı veya ilgili kişinin bireysel durumu gibi başka mülahazaların yokluğunda tek başına bu hedefe erişmeyi nesnel olarak haklı gösterememektedir.</a:t>
            </a:r>
          </a:p>
        </p:txBody>
      </p:sp>
    </p:spTree>
    <p:extLst>
      <p:ext uri="{BB962C8B-B14F-4D97-AF65-F5344CB8AC3E}">
        <p14:creationId xmlns:p14="http://schemas.microsoft.com/office/powerpoint/2010/main" val="30331501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18A4A4-D532-806C-AD8A-E02BA6430F44}"/>
              </a:ext>
            </a:extLst>
          </p:cNvPr>
          <p:cNvSpPr>
            <a:spLocks noGrp="1"/>
          </p:cNvSpPr>
          <p:nvPr>
            <p:ph type="title"/>
          </p:nvPr>
        </p:nvSpPr>
        <p:spPr/>
        <p:txBody>
          <a:bodyPr/>
          <a:lstStyle/>
          <a:p>
            <a:r>
              <a:rPr lang="tr-TR" b="1" dirty="0"/>
              <a:t>Tüzük Yönünden</a:t>
            </a:r>
          </a:p>
        </p:txBody>
      </p:sp>
      <p:sp>
        <p:nvSpPr>
          <p:cNvPr id="3" name="İçerik Yer Tutucusu 2">
            <a:extLst>
              <a:ext uri="{FF2B5EF4-FFF2-40B4-BE49-F238E27FC236}">
                <a16:creationId xmlns:a16="http://schemas.microsoft.com/office/drawing/2014/main" id="{8E21252E-CD17-9ABC-42CF-A5AF3988188A}"/>
              </a:ext>
            </a:extLst>
          </p:cNvPr>
          <p:cNvSpPr>
            <a:spLocks noGrp="1"/>
          </p:cNvSpPr>
          <p:nvPr>
            <p:ph idx="1"/>
          </p:nvPr>
        </p:nvSpPr>
        <p:spPr/>
        <p:txBody>
          <a:bodyPr/>
          <a:lstStyle/>
          <a:p>
            <a:r>
              <a:rPr lang="tr-TR" dirty="0"/>
              <a:t>Tüzük, genel uygulama alanına sahip, bütünüyle bağlayıcı ve tüm üye devletlerde doğrudan uygulanır olarak tanımlanmıştır. </a:t>
            </a:r>
          </a:p>
          <a:p>
            <a:pPr marL="0" indent="0">
              <a:buNone/>
            </a:pPr>
            <a:r>
              <a:rPr lang="tr-TR" dirty="0"/>
              <a:t>	(i) Tüzük, doğası gereği, doğrudan etki doğurmaya elverişlidir. </a:t>
            </a:r>
          </a:p>
          <a:p>
            <a:pPr lvl="3"/>
            <a:r>
              <a:rPr lang="tr-TR" dirty="0"/>
              <a:t>Tüzük, doğası gereği, hem dikey hem yatay ilişkiler yönünden doğrudan etki doğurmaya elverişlidir.</a:t>
            </a:r>
          </a:p>
          <a:p>
            <a:pPr marL="0" indent="0">
              <a:buNone/>
            </a:pPr>
            <a:r>
              <a:rPr lang="tr-TR" dirty="0"/>
              <a:t>	(ii) Tüzük hükmü, doğrudan etkili olma koşullarını taşıdığı 	müddetçe, doğrudan etki doğuracaktır</a:t>
            </a:r>
          </a:p>
        </p:txBody>
      </p:sp>
    </p:spTree>
    <p:extLst>
      <p:ext uri="{BB962C8B-B14F-4D97-AF65-F5344CB8AC3E}">
        <p14:creationId xmlns:p14="http://schemas.microsoft.com/office/powerpoint/2010/main" val="3200736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E954D8-763E-4978-2794-47EDE8E39EEA}"/>
              </a:ext>
            </a:extLst>
          </p:cNvPr>
          <p:cNvSpPr>
            <a:spLocks noGrp="1"/>
          </p:cNvSpPr>
          <p:nvPr>
            <p:ph type="title"/>
          </p:nvPr>
        </p:nvSpPr>
        <p:spPr/>
        <p:txBody>
          <a:bodyPr/>
          <a:lstStyle/>
          <a:p>
            <a:r>
              <a:rPr lang="tr-TR" b="1" dirty="0" err="1"/>
              <a:t>Muñoz</a:t>
            </a:r>
            <a:r>
              <a:rPr lang="tr-TR" b="1" dirty="0"/>
              <a:t> Davası (2000-2002)</a:t>
            </a:r>
          </a:p>
        </p:txBody>
      </p:sp>
      <p:sp>
        <p:nvSpPr>
          <p:cNvPr id="3" name="İçerik Yer Tutucusu 2">
            <a:extLst>
              <a:ext uri="{FF2B5EF4-FFF2-40B4-BE49-F238E27FC236}">
                <a16:creationId xmlns:a16="http://schemas.microsoft.com/office/drawing/2014/main" id="{F4E89DAD-1F5E-D481-5C50-B94E690FF0C6}"/>
              </a:ext>
            </a:extLst>
          </p:cNvPr>
          <p:cNvSpPr>
            <a:spLocks noGrp="1"/>
          </p:cNvSpPr>
          <p:nvPr>
            <p:ph idx="1"/>
          </p:nvPr>
        </p:nvSpPr>
        <p:spPr/>
        <p:txBody>
          <a:bodyPr/>
          <a:lstStyle/>
          <a:p>
            <a:pPr algn="just"/>
            <a:r>
              <a:rPr lang="tr-TR" dirty="0" err="1"/>
              <a:t>Frumar</a:t>
            </a:r>
            <a:r>
              <a:rPr lang="tr-TR" dirty="0"/>
              <a:t> şirketi, Birleşik Krallık’ta sofralık üzüm satmaktadır.</a:t>
            </a:r>
          </a:p>
          <a:p>
            <a:pPr algn="just"/>
            <a:r>
              <a:rPr lang="tr-TR" dirty="0" err="1"/>
              <a:t>Muñoz</a:t>
            </a:r>
            <a:r>
              <a:rPr lang="tr-TR" dirty="0"/>
              <a:t> şirketine göre </a:t>
            </a:r>
            <a:r>
              <a:rPr lang="tr-TR" dirty="0" err="1"/>
              <a:t>Frumar</a:t>
            </a:r>
            <a:r>
              <a:rPr lang="tr-TR" dirty="0"/>
              <a:t> şirketi bu satışı Birlik tüzüklerine aykırı bir biçimde isim (kalite standardı) vererek yapmaktadır.</a:t>
            </a:r>
          </a:p>
          <a:p>
            <a:pPr algn="just"/>
            <a:r>
              <a:rPr lang="tr-TR" dirty="0"/>
              <a:t>1035/72 ve 2200/96 sayılı Tüzükler meyve ve sebzelere uygulanan kalite standartları ile ilgilidir.</a:t>
            </a:r>
          </a:p>
          <a:p>
            <a:pPr algn="just"/>
            <a:r>
              <a:rPr lang="tr-TR" dirty="0"/>
              <a:t>Bu Tüzükler </a:t>
            </a:r>
            <a:r>
              <a:rPr lang="tr-TR" dirty="0" err="1"/>
              <a:t>md.</a:t>
            </a:r>
            <a:r>
              <a:rPr lang="tr-TR" dirty="0"/>
              <a:t> 3(1) uyarınca ürün sahipleri, ilgili kalite standardını taşımayan ürünleri bu standartları taşıyormuş gibi teşhir etmemek, satışa sunmamak, teslim etmemek veya pazarlamamakla yükümlüdür.</a:t>
            </a:r>
          </a:p>
        </p:txBody>
      </p:sp>
    </p:spTree>
    <p:extLst>
      <p:ext uri="{BB962C8B-B14F-4D97-AF65-F5344CB8AC3E}">
        <p14:creationId xmlns:p14="http://schemas.microsoft.com/office/powerpoint/2010/main" val="1324285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E954D8-763E-4978-2794-47EDE8E39EEA}"/>
              </a:ext>
            </a:extLst>
          </p:cNvPr>
          <p:cNvSpPr>
            <a:spLocks noGrp="1"/>
          </p:cNvSpPr>
          <p:nvPr>
            <p:ph type="title"/>
          </p:nvPr>
        </p:nvSpPr>
        <p:spPr/>
        <p:txBody>
          <a:bodyPr/>
          <a:lstStyle/>
          <a:p>
            <a:r>
              <a:rPr lang="tr-TR" b="1" dirty="0" err="1"/>
              <a:t>Muñoz</a:t>
            </a:r>
            <a:r>
              <a:rPr lang="tr-TR" b="1" dirty="0"/>
              <a:t> Davası (2000-2002)</a:t>
            </a:r>
          </a:p>
        </p:txBody>
      </p:sp>
      <p:sp>
        <p:nvSpPr>
          <p:cNvPr id="3" name="İçerik Yer Tutucusu 2">
            <a:extLst>
              <a:ext uri="{FF2B5EF4-FFF2-40B4-BE49-F238E27FC236}">
                <a16:creationId xmlns:a16="http://schemas.microsoft.com/office/drawing/2014/main" id="{F4E89DAD-1F5E-D481-5C50-B94E690FF0C6}"/>
              </a:ext>
            </a:extLst>
          </p:cNvPr>
          <p:cNvSpPr>
            <a:spLocks noGrp="1"/>
          </p:cNvSpPr>
          <p:nvPr>
            <p:ph idx="1"/>
          </p:nvPr>
        </p:nvSpPr>
        <p:spPr/>
        <p:txBody>
          <a:bodyPr/>
          <a:lstStyle/>
          <a:p>
            <a:pPr marL="0" indent="0" algn="just">
              <a:buNone/>
            </a:pPr>
            <a:r>
              <a:rPr lang="tr-TR" dirty="0" err="1"/>
              <a:t>ABAD’a</a:t>
            </a:r>
            <a:r>
              <a:rPr lang="tr-TR" dirty="0"/>
              <a:t> göre:</a:t>
            </a:r>
          </a:p>
          <a:p>
            <a:pPr algn="just"/>
            <a:r>
              <a:rPr lang="tr-TR" dirty="0"/>
              <a:t>“kalite standartlarına ilişkin kuralların tam etkililiği</a:t>
            </a:r>
          </a:p>
          <a:p>
            <a:pPr algn="just"/>
            <a:r>
              <a:rPr lang="tr-TR" dirty="0"/>
              <a:t>ve özellikle hem 1035/72 sayılı hem de 2200/96 sayılı Tüzük </a:t>
            </a:r>
            <a:r>
              <a:rPr lang="tr-TR" dirty="0" err="1"/>
              <a:t>md.</a:t>
            </a:r>
            <a:r>
              <a:rPr lang="tr-TR" dirty="0"/>
              <a:t> 3(1)’deki yükümlülüğün pratikteki etkisi</a:t>
            </a:r>
          </a:p>
          <a:p>
            <a:pPr algn="just"/>
            <a:r>
              <a:rPr lang="tr-TR" dirty="0"/>
              <a:t>göz önünde tutulursa</a:t>
            </a:r>
          </a:p>
          <a:p>
            <a:pPr algn="just"/>
            <a:r>
              <a:rPr lang="tr-TR" dirty="0"/>
              <a:t>bu yükümlülük, bir tacir tarafından rakibine karşı açılan bir hukuk davası aracılığıyla </a:t>
            </a:r>
            <a:r>
              <a:rPr lang="tr-TR" i="1" dirty="0"/>
              <a:t>icra edilebilir olmalıdır</a:t>
            </a:r>
            <a:r>
              <a:rPr lang="tr-TR" dirty="0"/>
              <a:t>”.</a:t>
            </a:r>
          </a:p>
        </p:txBody>
      </p:sp>
    </p:spTree>
    <p:extLst>
      <p:ext uri="{BB962C8B-B14F-4D97-AF65-F5344CB8AC3E}">
        <p14:creationId xmlns:p14="http://schemas.microsoft.com/office/powerpoint/2010/main" val="2222394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FE6320-FE1B-0DC4-796E-3F076F3F52F1}"/>
              </a:ext>
            </a:extLst>
          </p:cNvPr>
          <p:cNvSpPr>
            <a:spLocks noGrp="1"/>
          </p:cNvSpPr>
          <p:nvPr>
            <p:ph type="title"/>
          </p:nvPr>
        </p:nvSpPr>
        <p:spPr/>
        <p:txBody>
          <a:bodyPr/>
          <a:lstStyle/>
          <a:p>
            <a:r>
              <a:rPr lang="tr-TR" b="1" dirty="0"/>
              <a:t>Direktif Yönünden</a:t>
            </a:r>
          </a:p>
        </p:txBody>
      </p:sp>
      <p:sp>
        <p:nvSpPr>
          <p:cNvPr id="3" name="İçerik Yer Tutucusu 2">
            <a:extLst>
              <a:ext uri="{FF2B5EF4-FFF2-40B4-BE49-F238E27FC236}">
                <a16:creationId xmlns:a16="http://schemas.microsoft.com/office/drawing/2014/main" id="{A0AF8002-7100-4479-49ED-D257C1EB5981}"/>
              </a:ext>
            </a:extLst>
          </p:cNvPr>
          <p:cNvSpPr>
            <a:spLocks noGrp="1"/>
          </p:cNvSpPr>
          <p:nvPr>
            <p:ph idx="1"/>
          </p:nvPr>
        </p:nvSpPr>
        <p:spPr/>
        <p:txBody>
          <a:bodyPr>
            <a:normAutofit fontScale="92500" lnSpcReduction="10000"/>
          </a:bodyPr>
          <a:lstStyle/>
          <a:p>
            <a:pPr marL="0" indent="0">
              <a:buNone/>
            </a:pPr>
            <a:r>
              <a:rPr lang="tr-TR" b="1" dirty="0"/>
              <a:t>Doğrudan Etki İlkesinin Temelleri</a:t>
            </a:r>
          </a:p>
          <a:p>
            <a:pPr marL="0" indent="0">
              <a:buNone/>
            </a:pPr>
            <a:r>
              <a:rPr lang="tr-TR" b="1" dirty="0"/>
              <a:t>Dikey ve Yatay İlişkiler Yönünden </a:t>
            </a:r>
          </a:p>
          <a:p>
            <a:r>
              <a:rPr lang="tr-TR" dirty="0"/>
              <a:t>Yatay İlişkiler Yönünden Doğrudan Etkinin Reddi Dikey İlişkiler Yönünden “Devlet” Kavramı</a:t>
            </a:r>
          </a:p>
          <a:p>
            <a:r>
              <a:rPr lang="tr-TR" dirty="0"/>
              <a:t>Yatay İlişkiler Yönünden Doğrudan Etkinin Reddinin Sonrasındaki Gelişmeler</a:t>
            </a:r>
          </a:p>
          <a:p>
            <a:r>
              <a:rPr lang="tr-TR" dirty="0"/>
              <a:t>Uygun Yorum İlkesi ve Devlet Sorumluluğu İlkesi</a:t>
            </a:r>
          </a:p>
          <a:p>
            <a:r>
              <a:rPr lang="tr-TR" dirty="0"/>
              <a:t>AB Hukukunun Genel İlkeleri ve Direktifler</a:t>
            </a:r>
          </a:p>
          <a:p>
            <a:r>
              <a:rPr lang="tr-TR" dirty="0"/>
              <a:t>Tüzükler ve Direktifler </a:t>
            </a:r>
          </a:p>
          <a:p>
            <a:r>
              <a:rPr lang="tr-TR" dirty="0"/>
              <a:t>Üçgensel İlişkiler</a:t>
            </a:r>
          </a:p>
          <a:p>
            <a:r>
              <a:rPr lang="tr-TR" dirty="0"/>
              <a:t>Tesadüfî Etki</a:t>
            </a:r>
          </a:p>
        </p:txBody>
      </p:sp>
    </p:spTree>
    <p:extLst>
      <p:ext uri="{BB962C8B-B14F-4D97-AF65-F5344CB8AC3E}">
        <p14:creationId xmlns:p14="http://schemas.microsoft.com/office/powerpoint/2010/main" val="2300737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8537B233-9CDD-4A90-AABB-A8963DEE4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Başlık 1">
            <a:extLst>
              <a:ext uri="{FF2B5EF4-FFF2-40B4-BE49-F238E27FC236}">
                <a16:creationId xmlns:a16="http://schemas.microsoft.com/office/drawing/2014/main" id="{6A398BC9-43B7-FA4F-F98E-75382F14AB70}"/>
              </a:ext>
            </a:extLst>
          </p:cNvPr>
          <p:cNvSpPr>
            <a:spLocks noGrp="1"/>
          </p:cNvSpPr>
          <p:nvPr>
            <p:ph type="title"/>
          </p:nvPr>
        </p:nvSpPr>
        <p:spPr>
          <a:xfrm>
            <a:off x="8153400" y="818457"/>
            <a:ext cx="3322317" cy="2975876"/>
          </a:xfrm>
        </p:spPr>
        <p:txBody>
          <a:bodyPr vert="horz" lIns="91440" tIns="45720" rIns="91440" bIns="45720" rtlCol="0" anchor="b">
            <a:normAutofit/>
          </a:bodyPr>
          <a:lstStyle/>
          <a:p>
            <a:r>
              <a:rPr lang="en-US" sz="4100" b="1" kern="1200">
                <a:solidFill>
                  <a:schemeClr val="tx1"/>
                </a:solidFill>
                <a:latin typeface="+mj-lt"/>
                <a:ea typeface="+mj-ea"/>
                <a:cs typeface="+mj-cs"/>
              </a:rPr>
              <a:t>Case 106/77, Finanze dello Stato v. Simmenthal SPA, 1978 </a:t>
            </a:r>
          </a:p>
        </p:txBody>
      </p:sp>
      <p:pic>
        <p:nvPicPr>
          <p:cNvPr id="5" name="İçerik Yer Tutucusu 4" descr="inek, çayır, açık hava, dik içeren bir resim&#10;&#10;Açıklama otomatik olarak oluşturuldu">
            <a:extLst>
              <a:ext uri="{FF2B5EF4-FFF2-40B4-BE49-F238E27FC236}">
                <a16:creationId xmlns:a16="http://schemas.microsoft.com/office/drawing/2014/main" id="{3F4517AE-9109-13EB-5454-F05A40CE78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280" y="1220148"/>
            <a:ext cx="6436548" cy="4417704"/>
          </a:xfrm>
          <a:prstGeom prst="rect">
            <a:avLst/>
          </a:prstGeom>
        </p:spPr>
      </p:pic>
      <p:cxnSp>
        <p:nvCxnSpPr>
          <p:cNvPr id="15" name="Straight Connector 11">
            <a:extLst>
              <a:ext uri="{FF2B5EF4-FFF2-40B4-BE49-F238E27FC236}">
                <a16:creationId xmlns:a16="http://schemas.microsoft.com/office/drawing/2014/main" id="{040575EE-C594-4566-BC00-663004E52A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17861" y="1417320"/>
            <a:ext cx="0" cy="40233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950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FE6320-FE1B-0DC4-796E-3F076F3F52F1}"/>
              </a:ext>
            </a:extLst>
          </p:cNvPr>
          <p:cNvSpPr>
            <a:spLocks noGrp="1"/>
          </p:cNvSpPr>
          <p:nvPr>
            <p:ph type="title"/>
          </p:nvPr>
        </p:nvSpPr>
        <p:spPr/>
        <p:txBody>
          <a:bodyPr/>
          <a:lstStyle/>
          <a:p>
            <a:r>
              <a:rPr lang="tr-TR" b="1" dirty="0"/>
              <a:t>Direktif Yönünden</a:t>
            </a:r>
          </a:p>
        </p:txBody>
      </p:sp>
      <p:sp>
        <p:nvSpPr>
          <p:cNvPr id="3" name="İçerik Yer Tutucusu 2">
            <a:extLst>
              <a:ext uri="{FF2B5EF4-FFF2-40B4-BE49-F238E27FC236}">
                <a16:creationId xmlns:a16="http://schemas.microsoft.com/office/drawing/2014/main" id="{A0AF8002-7100-4479-49ED-D257C1EB5981}"/>
              </a:ext>
            </a:extLst>
          </p:cNvPr>
          <p:cNvSpPr>
            <a:spLocks noGrp="1"/>
          </p:cNvSpPr>
          <p:nvPr>
            <p:ph idx="1"/>
          </p:nvPr>
        </p:nvSpPr>
        <p:spPr/>
        <p:txBody>
          <a:bodyPr>
            <a:normAutofit/>
          </a:bodyPr>
          <a:lstStyle/>
          <a:p>
            <a:pPr marL="0" indent="0">
              <a:buNone/>
            </a:pPr>
            <a:r>
              <a:rPr lang="tr-TR" dirty="0"/>
              <a:t>Direktif, muhatap alınan her üye devleti ulaşılması gerekli sonuçları itibarıyla bağlarken şekil ve yöntem seçimini ulusal otoritelere bırakır olarak tanımlanmıştır. </a:t>
            </a:r>
          </a:p>
          <a:p>
            <a:pPr marL="571500" indent="-571500">
              <a:buAutoNum type="romanLcParenBoth"/>
            </a:pPr>
            <a:r>
              <a:rPr lang="tr-TR" dirty="0"/>
              <a:t>Direktif, doğrudan etki doğurmaya elverişlidir.</a:t>
            </a:r>
          </a:p>
          <a:p>
            <a:pPr lvl="1"/>
            <a:r>
              <a:rPr lang="tr-TR" dirty="0"/>
              <a:t>Direktif, yalnızca dikey ilişkiler yönünden doğrudan etki doğurmaya elverişlidir. </a:t>
            </a:r>
          </a:p>
          <a:p>
            <a:pPr marL="0" indent="0">
              <a:buNone/>
            </a:pPr>
            <a:r>
              <a:rPr lang="tr-TR" dirty="0"/>
              <a:t>(ii) Direktif hükmü, doğrudan etkili olma koşullarını taşıdığı müddetçe, doğrudan etki doğuracaktır.</a:t>
            </a:r>
            <a:endParaRPr lang="tr-TR" b="1" dirty="0"/>
          </a:p>
        </p:txBody>
      </p:sp>
    </p:spTree>
    <p:extLst>
      <p:ext uri="{BB962C8B-B14F-4D97-AF65-F5344CB8AC3E}">
        <p14:creationId xmlns:p14="http://schemas.microsoft.com/office/powerpoint/2010/main" val="3796284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A8D9DB-FDB0-AE79-0758-36CA4277077C}"/>
              </a:ext>
            </a:extLst>
          </p:cNvPr>
          <p:cNvSpPr>
            <a:spLocks noGrp="1"/>
          </p:cNvSpPr>
          <p:nvPr>
            <p:ph type="title"/>
          </p:nvPr>
        </p:nvSpPr>
        <p:spPr/>
        <p:txBody>
          <a:bodyPr/>
          <a:lstStyle/>
          <a:p>
            <a:r>
              <a:rPr lang="tr-TR" b="1" dirty="0" err="1"/>
              <a:t>van</a:t>
            </a:r>
            <a:r>
              <a:rPr lang="tr-TR" b="1" dirty="0"/>
              <a:t> </a:t>
            </a:r>
            <a:r>
              <a:rPr lang="tr-TR" b="1" dirty="0" err="1"/>
              <a:t>Duyn</a:t>
            </a:r>
            <a:r>
              <a:rPr lang="tr-TR" b="1" dirty="0"/>
              <a:t> Davası (1974)</a:t>
            </a:r>
          </a:p>
        </p:txBody>
      </p:sp>
      <p:sp>
        <p:nvSpPr>
          <p:cNvPr id="3" name="İçerik Yer Tutucusu 2">
            <a:extLst>
              <a:ext uri="{FF2B5EF4-FFF2-40B4-BE49-F238E27FC236}">
                <a16:creationId xmlns:a16="http://schemas.microsoft.com/office/drawing/2014/main" id="{B1CCCAA2-ADA7-C270-ACFB-5C04BEEE5189}"/>
              </a:ext>
            </a:extLst>
          </p:cNvPr>
          <p:cNvSpPr>
            <a:spLocks noGrp="1"/>
          </p:cNvSpPr>
          <p:nvPr>
            <p:ph idx="1"/>
          </p:nvPr>
        </p:nvSpPr>
        <p:spPr/>
        <p:txBody>
          <a:bodyPr>
            <a:normAutofit lnSpcReduction="10000"/>
          </a:bodyPr>
          <a:lstStyle/>
          <a:p>
            <a:pPr algn="just"/>
            <a:r>
              <a:rPr lang="tr-TR" dirty="0"/>
              <a:t>Hollandalı Bayan </a:t>
            </a:r>
            <a:r>
              <a:rPr lang="tr-TR" dirty="0" err="1"/>
              <a:t>van</a:t>
            </a:r>
            <a:r>
              <a:rPr lang="tr-TR" dirty="0"/>
              <a:t> </a:t>
            </a:r>
            <a:r>
              <a:rPr lang="tr-TR" dirty="0" err="1"/>
              <a:t>Duyn</a:t>
            </a:r>
            <a:r>
              <a:rPr lang="tr-TR" dirty="0"/>
              <a:t> (D), sekreter olarak </a:t>
            </a:r>
            <a:r>
              <a:rPr lang="tr-TR" dirty="0" err="1"/>
              <a:t>Siyantoloji</a:t>
            </a:r>
            <a:r>
              <a:rPr lang="tr-TR" dirty="0"/>
              <a:t> Kilisesi için çalışmak üzere Birleşik Krallık’a gelmiştir.</a:t>
            </a:r>
          </a:p>
          <a:p>
            <a:pPr algn="just"/>
            <a:r>
              <a:rPr lang="tr-TR" dirty="0"/>
              <a:t>Birleşik Krallık ise Bayan D’ye ülkeye giriş izni vermemiştir; çünkü bu Kilise’nin etkinlikleri sosyal bakımdan zararlı görülmektedir.</a:t>
            </a:r>
          </a:p>
          <a:p>
            <a:pPr algn="just"/>
            <a:r>
              <a:rPr lang="tr-TR" dirty="0"/>
              <a:t>[A </a:t>
            </a:r>
            <a:r>
              <a:rPr lang="tr-TR" dirty="0" err="1"/>
              <a:t>md.</a:t>
            </a:r>
            <a:r>
              <a:rPr lang="tr-TR" dirty="0"/>
              <a:t> 45(1)’e] göre “Birlik içinde işçilerin serbest dolaşımı sağlanır”, ancak [45(3)’e] göre “işçilerin serbest dolaşımı; kamu düzeni, kamu güvenliği ve </a:t>
            </a:r>
            <a:r>
              <a:rPr lang="tr-TR" dirty="0" err="1"/>
              <a:t>kamusağlığı</a:t>
            </a:r>
            <a:r>
              <a:rPr lang="tr-TR" dirty="0"/>
              <a:t> gerekçeleriyle getirilen sınırlamalar saklı kalmak kaydıyla” belirli hakları içerir.</a:t>
            </a:r>
          </a:p>
          <a:p>
            <a:pPr algn="just"/>
            <a:r>
              <a:rPr lang="tr-TR" dirty="0"/>
              <a:t>64/221 sayılı Direktif </a:t>
            </a:r>
            <a:r>
              <a:rPr lang="tr-TR" dirty="0" err="1"/>
              <a:t>md.</a:t>
            </a:r>
            <a:r>
              <a:rPr lang="tr-TR" dirty="0"/>
              <a:t> 3(1) uyarınca: “kamu düzeni veya kamu güvenliği gerekçesiyle alınan önlemler, münhasıran ilgili bireyin kişisel davranışına dayanmalıdır.”</a:t>
            </a:r>
          </a:p>
        </p:txBody>
      </p:sp>
    </p:spTree>
    <p:extLst>
      <p:ext uri="{BB962C8B-B14F-4D97-AF65-F5344CB8AC3E}">
        <p14:creationId xmlns:p14="http://schemas.microsoft.com/office/powerpoint/2010/main" val="4108826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A8D9DB-FDB0-AE79-0758-36CA4277077C}"/>
              </a:ext>
            </a:extLst>
          </p:cNvPr>
          <p:cNvSpPr>
            <a:spLocks noGrp="1"/>
          </p:cNvSpPr>
          <p:nvPr>
            <p:ph type="title"/>
          </p:nvPr>
        </p:nvSpPr>
        <p:spPr/>
        <p:txBody>
          <a:bodyPr/>
          <a:lstStyle/>
          <a:p>
            <a:r>
              <a:rPr lang="tr-TR" b="1" dirty="0" err="1"/>
              <a:t>van</a:t>
            </a:r>
            <a:r>
              <a:rPr lang="tr-TR" b="1" dirty="0"/>
              <a:t> </a:t>
            </a:r>
            <a:r>
              <a:rPr lang="tr-TR" b="1" dirty="0" err="1"/>
              <a:t>Duyn</a:t>
            </a:r>
            <a:r>
              <a:rPr lang="tr-TR" b="1" dirty="0"/>
              <a:t> Davası (1974)</a:t>
            </a:r>
          </a:p>
        </p:txBody>
      </p:sp>
      <p:sp>
        <p:nvSpPr>
          <p:cNvPr id="3" name="İçerik Yer Tutucusu 2">
            <a:extLst>
              <a:ext uri="{FF2B5EF4-FFF2-40B4-BE49-F238E27FC236}">
                <a16:creationId xmlns:a16="http://schemas.microsoft.com/office/drawing/2014/main" id="{B1CCCAA2-ADA7-C270-ACFB-5C04BEEE5189}"/>
              </a:ext>
            </a:extLst>
          </p:cNvPr>
          <p:cNvSpPr>
            <a:spLocks noGrp="1"/>
          </p:cNvSpPr>
          <p:nvPr>
            <p:ph idx="1"/>
          </p:nvPr>
        </p:nvSpPr>
        <p:spPr/>
        <p:txBody>
          <a:bodyPr>
            <a:normAutofit fontScale="92500"/>
          </a:bodyPr>
          <a:lstStyle/>
          <a:p>
            <a:pPr marL="0" indent="0" algn="just">
              <a:buNone/>
            </a:pPr>
            <a:r>
              <a:rPr lang="tr-TR" dirty="0" err="1"/>
              <a:t>ABAD’a</a:t>
            </a:r>
            <a:r>
              <a:rPr lang="tr-TR" dirty="0"/>
              <a:t> göre direktifler doğrudan etki doğurmaya elverişlidir; çünkü</a:t>
            </a:r>
          </a:p>
          <a:p>
            <a:pPr algn="just"/>
            <a:r>
              <a:rPr lang="tr-TR" dirty="0"/>
              <a:t>“tüzükler, [ABİA </a:t>
            </a:r>
            <a:r>
              <a:rPr lang="tr-TR" dirty="0" err="1"/>
              <a:t>md.</a:t>
            </a:r>
            <a:r>
              <a:rPr lang="tr-TR" dirty="0"/>
              <a:t> 288] vasıtasıyla doğrudan uygulanır ve bundan ötürü doğası gereği doğrudan etki doğurabilir olsa da bu durum, aynı maddedeki diğer işlem kategorilerinin hiçbir zaman benzer etkiler doğurmayacağı anlamına gelmez”.</a:t>
            </a:r>
          </a:p>
          <a:p>
            <a:pPr algn="just"/>
            <a:r>
              <a:rPr lang="tr-TR" dirty="0"/>
              <a:t>Direktifler ABİA </a:t>
            </a:r>
            <a:r>
              <a:rPr lang="tr-TR" dirty="0" err="1"/>
              <a:t>md.</a:t>
            </a:r>
            <a:r>
              <a:rPr lang="tr-TR" dirty="0"/>
              <a:t> 288 gereği bağlayıcı etkiye sahiptir.</a:t>
            </a:r>
          </a:p>
          <a:p>
            <a:pPr algn="just"/>
            <a:r>
              <a:rPr lang="tr-TR" dirty="0"/>
              <a:t>Direktifler doğrudan etkili sayılmazsa bu tasarrufun yararlı etkisi zayıflar.</a:t>
            </a:r>
          </a:p>
          <a:p>
            <a:pPr algn="just"/>
            <a:r>
              <a:rPr lang="tr-TR" b="1" i="1" u="sng" dirty="0"/>
              <a:t>Ön karar prosedürü </a:t>
            </a:r>
            <a:r>
              <a:rPr lang="tr-TR" dirty="0"/>
              <a:t>([ABİA </a:t>
            </a:r>
            <a:r>
              <a:rPr lang="tr-TR" dirty="0" err="1"/>
              <a:t>md.</a:t>
            </a:r>
            <a:r>
              <a:rPr lang="tr-TR" dirty="0"/>
              <a:t> 267]) örtülü olarak bireylerin Birlik tasarruflarını (direktifleri) ulusal mahkemeleri önünde ileri sürebilecekleri anlamına gelmektedir.</a:t>
            </a:r>
          </a:p>
        </p:txBody>
      </p:sp>
    </p:spTree>
    <p:extLst>
      <p:ext uri="{BB962C8B-B14F-4D97-AF65-F5344CB8AC3E}">
        <p14:creationId xmlns:p14="http://schemas.microsoft.com/office/powerpoint/2010/main" val="4282091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B5100B-BE07-86D2-C2E4-8EE41B015E3B}"/>
              </a:ext>
            </a:extLst>
          </p:cNvPr>
          <p:cNvSpPr>
            <a:spLocks noGrp="1"/>
          </p:cNvSpPr>
          <p:nvPr>
            <p:ph type="title"/>
          </p:nvPr>
        </p:nvSpPr>
        <p:spPr/>
        <p:txBody>
          <a:bodyPr>
            <a:noAutofit/>
          </a:bodyPr>
          <a:lstStyle/>
          <a:p>
            <a:pPr algn="just"/>
            <a:r>
              <a:rPr lang="tr-TR" sz="3600" b="1" dirty="0"/>
              <a:t>ABAD, sonraki kararları ile direktiflerin doğrudan etki doğurmaya elverişliliği ile ilgili iki ek argüman daha kullanmıştır:</a:t>
            </a:r>
          </a:p>
        </p:txBody>
      </p:sp>
      <p:sp>
        <p:nvSpPr>
          <p:cNvPr id="3" name="İçerik Yer Tutucusu 2">
            <a:extLst>
              <a:ext uri="{FF2B5EF4-FFF2-40B4-BE49-F238E27FC236}">
                <a16:creationId xmlns:a16="http://schemas.microsoft.com/office/drawing/2014/main" id="{5274E39E-B7AC-316D-FC49-12EAEA2ECB40}"/>
              </a:ext>
            </a:extLst>
          </p:cNvPr>
          <p:cNvSpPr>
            <a:spLocks noGrp="1"/>
          </p:cNvSpPr>
          <p:nvPr>
            <p:ph idx="1"/>
          </p:nvPr>
        </p:nvSpPr>
        <p:spPr/>
        <p:txBody>
          <a:bodyPr/>
          <a:lstStyle/>
          <a:p>
            <a:pPr marL="0" indent="0">
              <a:buNone/>
            </a:pPr>
            <a:r>
              <a:rPr lang="tr-TR" b="1" dirty="0" err="1"/>
              <a:t>Ratti</a:t>
            </a:r>
            <a:r>
              <a:rPr lang="tr-TR" b="1" dirty="0"/>
              <a:t> Kararı (1979)</a:t>
            </a:r>
          </a:p>
          <a:p>
            <a:r>
              <a:rPr lang="tr-TR" dirty="0"/>
              <a:t>Kendi hatasından yararlanamama (</a:t>
            </a:r>
            <a:r>
              <a:rPr lang="tr-TR" dirty="0" err="1"/>
              <a:t>estoppel</a:t>
            </a:r>
            <a:r>
              <a:rPr lang="tr-TR" dirty="0"/>
              <a:t>) argümanı:</a:t>
            </a:r>
          </a:p>
          <a:p>
            <a:pPr lvl="1"/>
            <a:r>
              <a:rPr lang="tr-TR" dirty="0"/>
              <a:t>“iç hukuka aktarma süresi içerisinde bir direktifin gerektirdiği uygulama önlemlerini kabul etmeyen bir üye devlet, bireyler karşısında direktifin gerektirdiği yükümlülükleri yerine getirmekteki hatasına dayanamaz”.</a:t>
            </a:r>
          </a:p>
          <a:p>
            <a:pPr marL="0" indent="0">
              <a:buNone/>
            </a:pPr>
            <a:r>
              <a:rPr lang="tr-TR" b="1" dirty="0" err="1"/>
              <a:t>Moorman</a:t>
            </a:r>
            <a:r>
              <a:rPr lang="tr-TR" b="1" dirty="0"/>
              <a:t> Kararı (1988)</a:t>
            </a:r>
          </a:p>
          <a:p>
            <a:r>
              <a:rPr lang="tr-TR" dirty="0"/>
              <a:t>Sadakat yükümlülüğü (ABA </a:t>
            </a:r>
            <a:r>
              <a:rPr lang="tr-TR" dirty="0" err="1"/>
              <a:t>md.</a:t>
            </a:r>
            <a:r>
              <a:rPr lang="tr-TR" dirty="0"/>
              <a:t> 4(3)): </a:t>
            </a:r>
          </a:p>
          <a:p>
            <a:pPr lvl="1"/>
            <a:r>
              <a:rPr lang="tr-TR" dirty="0"/>
              <a:t>Direktifin bağlayıcılığı ile sadakat yükümlülüğü bir arada ele alınırsa direktifin gönderildiği üye devlet, o direktif ile vazedilen yükümlülüklerinden kaçamaz. </a:t>
            </a:r>
          </a:p>
        </p:txBody>
      </p:sp>
    </p:spTree>
    <p:extLst>
      <p:ext uri="{BB962C8B-B14F-4D97-AF65-F5344CB8AC3E}">
        <p14:creationId xmlns:p14="http://schemas.microsoft.com/office/powerpoint/2010/main" val="543312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FC3F7E-6209-034B-07F0-EA2B0737E7F2}"/>
              </a:ext>
            </a:extLst>
          </p:cNvPr>
          <p:cNvSpPr>
            <a:spLocks noGrp="1"/>
          </p:cNvSpPr>
          <p:nvPr>
            <p:ph type="title"/>
          </p:nvPr>
        </p:nvSpPr>
        <p:spPr/>
        <p:txBody>
          <a:bodyPr/>
          <a:lstStyle/>
          <a:p>
            <a:r>
              <a:rPr lang="tr-TR" b="1" dirty="0"/>
              <a:t>Marshall Davası (1984-1986)</a:t>
            </a:r>
          </a:p>
        </p:txBody>
      </p:sp>
      <p:sp>
        <p:nvSpPr>
          <p:cNvPr id="3" name="İçerik Yer Tutucusu 2">
            <a:extLst>
              <a:ext uri="{FF2B5EF4-FFF2-40B4-BE49-F238E27FC236}">
                <a16:creationId xmlns:a16="http://schemas.microsoft.com/office/drawing/2014/main" id="{738479C1-7E5C-C89A-71C2-8E341B4EEA7C}"/>
              </a:ext>
            </a:extLst>
          </p:cNvPr>
          <p:cNvSpPr>
            <a:spLocks noGrp="1"/>
          </p:cNvSpPr>
          <p:nvPr>
            <p:ph idx="1"/>
          </p:nvPr>
        </p:nvSpPr>
        <p:spPr/>
        <p:txBody>
          <a:bodyPr>
            <a:normAutofit fontScale="92500" lnSpcReduction="10000"/>
          </a:bodyPr>
          <a:lstStyle/>
          <a:p>
            <a:pPr algn="just"/>
            <a:r>
              <a:rPr lang="tr-TR" dirty="0"/>
              <a:t>Bayan Marshall (M), 1966 ile 1980 yılları arasında Southampton ve Güney-Batı Hampshire Bölgesi Sağlık Otoritesinde (S&amp;H) çalışmıştır.</a:t>
            </a:r>
          </a:p>
          <a:p>
            <a:pPr algn="just"/>
            <a:r>
              <a:rPr lang="tr-TR" dirty="0" err="1"/>
              <a:t>S&amp;H’deki</a:t>
            </a:r>
            <a:r>
              <a:rPr lang="tr-TR" dirty="0"/>
              <a:t> kurallara göre kadınlar 60, erkekler ise 65 yaşından itibaren emekliye ayrılır.</a:t>
            </a:r>
          </a:p>
          <a:p>
            <a:pPr algn="just"/>
            <a:r>
              <a:rPr lang="tr-TR" dirty="0"/>
              <a:t>S&amp;H, Bayan M 60 yaşına gelince emeklilik yaşına eriştiğini sebep göstererek onu işten çıkarmıştır.</a:t>
            </a:r>
          </a:p>
          <a:p>
            <a:pPr algn="just"/>
            <a:r>
              <a:rPr lang="tr-TR" dirty="0"/>
              <a:t>Oysaki Bayan M 65 yaşına kadar çalışmayı istemektedir.</a:t>
            </a:r>
          </a:p>
          <a:p>
            <a:pPr algn="just"/>
            <a:r>
              <a:rPr lang="tr-TR" dirty="0"/>
              <a:t>Bayan M’ye göre buradaki uygulama; istihdam, mesleki eğitim ve yükseltme ile çalışma koşulları yönünden kadın ile erkek yönünden eşit muamele ilkesini düzenleyen 76/207 sayılı Direktife aykırılık teşkil etmektedir.</a:t>
            </a:r>
          </a:p>
        </p:txBody>
      </p:sp>
    </p:spTree>
    <p:extLst>
      <p:ext uri="{BB962C8B-B14F-4D97-AF65-F5344CB8AC3E}">
        <p14:creationId xmlns:p14="http://schemas.microsoft.com/office/powerpoint/2010/main" val="116281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FC3F7E-6209-034B-07F0-EA2B0737E7F2}"/>
              </a:ext>
            </a:extLst>
          </p:cNvPr>
          <p:cNvSpPr>
            <a:spLocks noGrp="1"/>
          </p:cNvSpPr>
          <p:nvPr>
            <p:ph type="title"/>
          </p:nvPr>
        </p:nvSpPr>
        <p:spPr/>
        <p:txBody>
          <a:bodyPr/>
          <a:lstStyle/>
          <a:p>
            <a:r>
              <a:rPr lang="tr-TR" b="1" dirty="0"/>
              <a:t>Marshall Davası (1984-1986)</a:t>
            </a:r>
          </a:p>
        </p:txBody>
      </p:sp>
      <p:sp>
        <p:nvSpPr>
          <p:cNvPr id="3" name="İçerik Yer Tutucusu 2">
            <a:extLst>
              <a:ext uri="{FF2B5EF4-FFF2-40B4-BE49-F238E27FC236}">
                <a16:creationId xmlns:a16="http://schemas.microsoft.com/office/drawing/2014/main" id="{738479C1-7E5C-C89A-71C2-8E341B4EEA7C}"/>
              </a:ext>
            </a:extLst>
          </p:cNvPr>
          <p:cNvSpPr>
            <a:spLocks noGrp="1"/>
          </p:cNvSpPr>
          <p:nvPr>
            <p:ph idx="1"/>
          </p:nvPr>
        </p:nvSpPr>
        <p:spPr/>
        <p:txBody>
          <a:bodyPr>
            <a:normAutofit fontScale="85000" lnSpcReduction="20000"/>
          </a:bodyPr>
          <a:lstStyle/>
          <a:p>
            <a:pPr marL="0" indent="0" algn="just">
              <a:buNone/>
            </a:pPr>
            <a:r>
              <a:rPr lang="tr-TR" b="1" dirty="0" err="1"/>
              <a:t>ABAD’a</a:t>
            </a:r>
            <a:r>
              <a:rPr lang="tr-TR" b="1" dirty="0"/>
              <a:t> göre direktifler, yatay ilişkiler yönünden doğrudan etki doğurmaya elverişli değildir; çünkü:</a:t>
            </a:r>
          </a:p>
          <a:p>
            <a:pPr algn="just"/>
            <a:r>
              <a:rPr lang="tr-TR" dirty="0"/>
              <a:t>“[ABİA </a:t>
            </a:r>
            <a:r>
              <a:rPr lang="tr-TR" dirty="0" err="1"/>
              <a:t>md.</a:t>
            </a:r>
            <a:r>
              <a:rPr lang="tr-TR" dirty="0"/>
              <a:t> 288]’e göre bir direktifin bağlayıcı niteliği ulusal mahkeme önünde o direktifi ileri sürebilmenin temelini oluşturur ve yalnızca “yöneltildiği her bir üye devlet” yönünden mevcuttur. Bundan ötürü bir Direktif, kendiliğinden, bir bireye yükümlülük yükleyemez ve bir direktif hükmü bu itibarla bu tür bir kişiye karşı ileri sürülemez.”</a:t>
            </a:r>
          </a:p>
          <a:p>
            <a:pPr marL="0" indent="0" algn="just">
              <a:buNone/>
            </a:pPr>
            <a:r>
              <a:rPr lang="tr-TR" b="1" dirty="0"/>
              <a:t>Birleşik Krallık’a göre:</a:t>
            </a:r>
          </a:p>
          <a:p>
            <a:pPr algn="just"/>
            <a:r>
              <a:rPr lang="tr-TR" dirty="0"/>
              <a:t>Direktif hükümleri, yalnızca devlete karşı ileri sürülebilir ve bireylere karşı ileri sürülemezse bu, kamu çalışanları ile özel çalışanların hakları arasında keyfi ve haksız bir ayrıma yol açacaktır.</a:t>
            </a:r>
          </a:p>
          <a:p>
            <a:pPr marL="0" indent="0" algn="just">
              <a:buNone/>
            </a:pPr>
            <a:r>
              <a:rPr lang="tr-TR" b="1" dirty="0" err="1"/>
              <a:t>ABAD’a</a:t>
            </a:r>
            <a:r>
              <a:rPr lang="tr-TR" b="1" dirty="0"/>
              <a:t> göre:</a:t>
            </a:r>
          </a:p>
          <a:p>
            <a:pPr algn="just"/>
            <a:r>
              <a:rPr lang="tr-TR" dirty="0"/>
              <a:t>“eğer ilgili üye devlet o direktifi ulusal hukukunda gereği gibi uygularsa bu tür bir ayrım kolaylıkla bertaraf edilebilecektir”.</a:t>
            </a:r>
          </a:p>
        </p:txBody>
      </p:sp>
    </p:spTree>
    <p:extLst>
      <p:ext uri="{BB962C8B-B14F-4D97-AF65-F5344CB8AC3E}">
        <p14:creationId xmlns:p14="http://schemas.microsoft.com/office/powerpoint/2010/main" val="13549872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D0A6C5-072E-E188-74D5-056A9B756AD6}"/>
              </a:ext>
            </a:extLst>
          </p:cNvPr>
          <p:cNvSpPr>
            <a:spLocks noGrp="1"/>
          </p:cNvSpPr>
          <p:nvPr>
            <p:ph type="title"/>
          </p:nvPr>
        </p:nvSpPr>
        <p:spPr/>
        <p:txBody>
          <a:bodyPr/>
          <a:lstStyle/>
          <a:p>
            <a:r>
              <a:rPr lang="tr-TR" b="1" dirty="0"/>
              <a:t>Karar Yönünden</a:t>
            </a:r>
          </a:p>
        </p:txBody>
      </p:sp>
      <p:sp>
        <p:nvSpPr>
          <p:cNvPr id="3" name="İçerik Yer Tutucusu 2">
            <a:extLst>
              <a:ext uri="{FF2B5EF4-FFF2-40B4-BE49-F238E27FC236}">
                <a16:creationId xmlns:a16="http://schemas.microsoft.com/office/drawing/2014/main" id="{9256B4D9-3F5A-599C-8FAD-9920D86E86E9}"/>
              </a:ext>
            </a:extLst>
          </p:cNvPr>
          <p:cNvSpPr>
            <a:spLocks noGrp="1"/>
          </p:cNvSpPr>
          <p:nvPr>
            <p:ph idx="1"/>
          </p:nvPr>
        </p:nvSpPr>
        <p:spPr/>
        <p:txBody>
          <a:bodyPr>
            <a:normAutofit lnSpcReduction="10000"/>
          </a:bodyPr>
          <a:lstStyle/>
          <a:p>
            <a:pPr marL="0" indent="0">
              <a:buNone/>
            </a:pPr>
            <a:r>
              <a:rPr lang="tr-TR" dirty="0"/>
              <a:t>Karar, bütünüyle bağlayıcıdır ve muhatabı belirtilen bir karar yalnızca muhatabı için bağlayıcı olarak tanımlanmıştır. </a:t>
            </a:r>
          </a:p>
          <a:p>
            <a:pPr marL="514350" indent="-514350">
              <a:buFont typeface="+mj-lt"/>
              <a:buAutoNum type="arabicPeriod"/>
            </a:pPr>
            <a:r>
              <a:rPr lang="tr-TR" dirty="0"/>
              <a:t>Karar, doğrudan etki doğurmaya elverişlidir. </a:t>
            </a:r>
          </a:p>
          <a:p>
            <a:pPr lvl="1"/>
            <a:r>
              <a:rPr lang="tr-TR" dirty="0"/>
              <a:t>Karar, devleti muhatap alıyorsa yalnızca dikey ilişkiler yönünden doğrudan etki doğurmaya elverişlidir.</a:t>
            </a:r>
          </a:p>
          <a:p>
            <a:pPr lvl="1"/>
            <a:r>
              <a:rPr lang="tr-TR" dirty="0"/>
              <a:t>Karar, kişiyi (gerçek veya tüzel kişiyi) muhatap alıyorsa, doğası gereği, yatay ilişkiler yönünden doğrudan etki doğurmaya elverişlidir.</a:t>
            </a:r>
          </a:p>
          <a:p>
            <a:pPr marL="514350" indent="-514350">
              <a:buFont typeface="+mj-lt"/>
              <a:buAutoNum type="arabicPeriod"/>
            </a:pPr>
            <a:r>
              <a:rPr lang="tr-TR" dirty="0"/>
              <a:t>Karar hükmü, doğrudan etkili olma koşullarını taşıdığı müddetçe, doğrudan etki doğuracaktır.</a:t>
            </a:r>
          </a:p>
          <a:p>
            <a:pPr lvl="1"/>
            <a:r>
              <a:rPr lang="tr-TR" dirty="0"/>
              <a:t>Karar ile ilgili içtihat hukuku, ana hatlarıyla, Direktif ile paralel olduğundan detaylı ele alınmayacaktır.</a:t>
            </a:r>
          </a:p>
        </p:txBody>
      </p:sp>
    </p:spTree>
    <p:extLst>
      <p:ext uri="{BB962C8B-B14F-4D97-AF65-F5344CB8AC3E}">
        <p14:creationId xmlns:p14="http://schemas.microsoft.com/office/powerpoint/2010/main" val="6638293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3AE769-E425-C3B0-0210-9D14D5DBF1AD}"/>
              </a:ext>
            </a:extLst>
          </p:cNvPr>
          <p:cNvSpPr>
            <a:spLocks noGrp="1"/>
          </p:cNvSpPr>
          <p:nvPr>
            <p:ph type="title"/>
          </p:nvPr>
        </p:nvSpPr>
        <p:spPr/>
        <p:txBody>
          <a:bodyPr/>
          <a:lstStyle/>
          <a:p>
            <a:r>
              <a:rPr lang="tr-TR" b="1" dirty="0"/>
              <a:t>AB’nin Uluslararası Anlaşmaları Yönünden</a:t>
            </a:r>
          </a:p>
        </p:txBody>
      </p:sp>
      <p:sp>
        <p:nvSpPr>
          <p:cNvPr id="3" name="İçerik Yer Tutucusu 2">
            <a:extLst>
              <a:ext uri="{FF2B5EF4-FFF2-40B4-BE49-F238E27FC236}">
                <a16:creationId xmlns:a16="http://schemas.microsoft.com/office/drawing/2014/main" id="{970D2C91-0871-9C5F-8C46-2A9F049F09B3}"/>
              </a:ext>
            </a:extLst>
          </p:cNvPr>
          <p:cNvSpPr>
            <a:spLocks noGrp="1"/>
          </p:cNvSpPr>
          <p:nvPr>
            <p:ph idx="1"/>
          </p:nvPr>
        </p:nvSpPr>
        <p:spPr/>
        <p:txBody>
          <a:bodyPr/>
          <a:lstStyle/>
          <a:p>
            <a:pPr marL="571500" indent="-571500">
              <a:buAutoNum type="romanLcParenR"/>
            </a:pPr>
            <a:r>
              <a:rPr lang="tr-TR" dirty="0"/>
              <a:t>AB’nin uluslararası anlaşmalarından bazıları doğrudan etki doğurmaya elverişli iken diğerleri değildir.</a:t>
            </a:r>
          </a:p>
          <a:p>
            <a:pPr lvl="1"/>
            <a:r>
              <a:rPr lang="tr-TR" dirty="0"/>
              <a:t>AB’nin uluslararası anlaşmalarından doğrudan etki doğurmaya elverişli olanlar bakımından yatay ilişkiler yönünden doğrudan etki doğurmaya elverişli olup olmama hususu tartışmalıdır. </a:t>
            </a:r>
          </a:p>
          <a:p>
            <a:pPr marL="571500" indent="-571500">
              <a:buAutoNum type="romanLcParenR"/>
            </a:pPr>
            <a:r>
              <a:rPr lang="tr-TR" dirty="0"/>
              <a:t>AB’nin uluslararası anlaşmalarından doğrudan etki doğurmaya elverişli olanların hükmü, doğrudan etkili olma koşullarını taşıdığı müddetçe, doğrudan etki doğuracaktır.</a:t>
            </a:r>
          </a:p>
        </p:txBody>
      </p:sp>
    </p:spTree>
    <p:extLst>
      <p:ext uri="{BB962C8B-B14F-4D97-AF65-F5344CB8AC3E}">
        <p14:creationId xmlns:p14="http://schemas.microsoft.com/office/powerpoint/2010/main" val="2955924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D3AE769-E425-C3B0-0210-9D14D5DBF1AD}"/>
              </a:ext>
            </a:extLst>
          </p:cNvPr>
          <p:cNvSpPr>
            <a:spLocks noGrp="1"/>
          </p:cNvSpPr>
          <p:nvPr>
            <p:ph type="title"/>
          </p:nvPr>
        </p:nvSpPr>
        <p:spPr/>
        <p:txBody>
          <a:bodyPr/>
          <a:lstStyle/>
          <a:p>
            <a:r>
              <a:rPr lang="tr-TR" b="1" dirty="0"/>
              <a:t>AB’nin Uluslararası Anlaşmaları Yönünden</a:t>
            </a:r>
          </a:p>
        </p:txBody>
      </p:sp>
      <p:sp>
        <p:nvSpPr>
          <p:cNvPr id="3" name="İçerik Yer Tutucusu 2">
            <a:extLst>
              <a:ext uri="{FF2B5EF4-FFF2-40B4-BE49-F238E27FC236}">
                <a16:creationId xmlns:a16="http://schemas.microsoft.com/office/drawing/2014/main" id="{970D2C91-0871-9C5F-8C46-2A9F049F09B3}"/>
              </a:ext>
            </a:extLst>
          </p:cNvPr>
          <p:cNvSpPr>
            <a:spLocks noGrp="1"/>
          </p:cNvSpPr>
          <p:nvPr>
            <p:ph idx="1"/>
          </p:nvPr>
        </p:nvSpPr>
        <p:spPr/>
        <p:txBody>
          <a:bodyPr/>
          <a:lstStyle/>
          <a:p>
            <a:pPr marL="0" indent="0">
              <a:buNone/>
            </a:pPr>
            <a:r>
              <a:rPr lang="tr-TR" b="1" dirty="0"/>
              <a:t>Doğrudan etkiye elverişli olanlar</a:t>
            </a:r>
          </a:p>
          <a:p>
            <a:pPr lvl="1"/>
            <a:r>
              <a:rPr lang="tr-TR" dirty="0"/>
              <a:t>Ortaklık Anlaşmaları</a:t>
            </a:r>
          </a:p>
          <a:p>
            <a:pPr lvl="1"/>
            <a:r>
              <a:rPr lang="tr-TR" dirty="0"/>
              <a:t>Ortaklık Anlaşmaları ile kurulan organların kararları</a:t>
            </a:r>
          </a:p>
          <a:p>
            <a:pPr lvl="1"/>
            <a:r>
              <a:rPr lang="tr-TR" dirty="0"/>
              <a:t>Serbest Ticaret Alanı Anlaşmaları</a:t>
            </a:r>
          </a:p>
          <a:p>
            <a:pPr lvl="1"/>
            <a:r>
              <a:rPr lang="tr-TR" dirty="0"/>
              <a:t>İşbirliği Anlaşmaları</a:t>
            </a:r>
          </a:p>
          <a:p>
            <a:pPr lvl="1"/>
            <a:r>
              <a:rPr lang="tr-TR" dirty="0"/>
              <a:t>Avrupa Ekonomik Alanı Anlaşması…</a:t>
            </a:r>
          </a:p>
          <a:p>
            <a:pPr marL="0" indent="0">
              <a:buNone/>
            </a:pPr>
            <a:r>
              <a:rPr lang="tr-TR" b="1" dirty="0"/>
              <a:t>Doğrudan etkiye elverişli olmayanlar</a:t>
            </a:r>
          </a:p>
          <a:p>
            <a:pPr lvl="1"/>
            <a:r>
              <a:rPr lang="tr-TR" dirty="0"/>
              <a:t>1947 tarihli GATT</a:t>
            </a:r>
          </a:p>
          <a:p>
            <a:pPr lvl="1"/>
            <a:r>
              <a:rPr lang="tr-TR" dirty="0"/>
              <a:t>1995 tarihli DTÖ Anlaşması</a:t>
            </a:r>
          </a:p>
          <a:p>
            <a:pPr lvl="1"/>
            <a:r>
              <a:rPr lang="tr-TR" dirty="0"/>
              <a:t>BM Deniz Hukuku Sözleşmesi…</a:t>
            </a:r>
          </a:p>
        </p:txBody>
      </p:sp>
    </p:spTree>
    <p:extLst>
      <p:ext uri="{BB962C8B-B14F-4D97-AF65-F5344CB8AC3E}">
        <p14:creationId xmlns:p14="http://schemas.microsoft.com/office/powerpoint/2010/main" val="39151480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78D7CF-96FC-8FB7-71C1-A4A47D1BEB47}"/>
              </a:ext>
            </a:extLst>
          </p:cNvPr>
          <p:cNvSpPr>
            <a:spLocks noGrp="1"/>
          </p:cNvSpPr>
          <p:nvPr>
            <p:ph type="title"/>
          </p:nvPr>
        </p:nvSpPr>
        <p:spPr/>
        <p:txBody>
          <a:bodyPr/>
          <a:lstStyle/>
          <a:p>
            <a:r>
              <a:rPr lang="tr-TR" b="1" dirty="0"/>
              <a:t>Doğrudan Etki İlkesinin Koşulları</a:t>
            </a:r>
          </a:p>
        </p:txBody>
      </p:sp>
      <p:sp>
        <p:nvSpPr>
          <p:cNvPr id="3" name="İçerik Yer Tutucusu 2">
            <a:extLst>
              <a:ext uri="{FF2B5EF4-FFF2-40B4-BE49-F238E27FC236}">
                <a16:creationId xmlns:a16="http://schemas.microsoft.com/office/drawing/2014/main" id="{D118771D-2A1D-07C0-12CC-50D026F64701}"/>
              </a:ext>
            </a:extLst>
          </p:cNvPr>
          <p:cNvSpPr>
            <a:spLocks noGrp="1"/>
          </p:cNvSpPr>
          <p:nvPr>
            <p:ph idx="1"/>
          </p:nvPr>
        </p:nvSpPr>
        <p:spPr/>
        <p:txBody>
          <a:bodyPr>
            <a:normAutofit fontScale="92500" lnSpcReduction="20000"/>
          </a:bodyPr>
          <a:lstStyle/>
          <a:p>
            <a:pPr marL="514350" indent="-514350">
              <a:buFont typeface="+mj-lt"/>
              <a:buAutoNum type="arabicParenR"/>
            </a:pPr>
            <a:r>
              <a:rPr lang="tr-TR" dirty="0"/>
              <a:t>Yeterince Açık ve Kesin Olma </a:t>
            </a:r>
          </a:p>
          <a:p>
            <a:pPr marL="514350" indent="-514350">
              <a:buFont typeface="+mj-lt"/>
              <a:buAutoNum type="arabicParenR"/>
            </a:pPr>
            <a:r>
              <a:rPr lang="tr-TR" dirty="0"/>
              <a:t>Koşulsuz Olma</a:t>
            </a:r>
          </a:p>
          <a:p>
            <a:pPr marL="514350" indent="-514350">
              <a:buFont typeface="+mj-lt"/>
              <a:buAutoNum type="arabicParenR"/>
            </a:pPr>
            <a:r>
              <a:rPr lang="tr-TR" dirty="0"/>
              <a:t>Takdir Yetkisinin Yokluğu</a:t>
            </a:r>
          </a:p>
          <a:p>
            <a:pPr marL="0" indent="0">
              <a:buNone/>
            </a:pPr>
            <a:endParaRPr lang="tr-TR" dirty="0"/>
          </a:p>
          <a:p>
            <a:pPr marL="0" indent="0">
              <a:buNone/>
            </a:pPr>
            <a:r>
              <a:rPr lang="tr-TR" dirty="0"/>
              <a:t>Bir Birlik hukuku kuralı, kendi başına uygulanabilir (</a:t>
            </a:r>
            <a:r>
              <a:rPr lang="tr-TR" dirty="0" err="1"/>
              <a:t>selfexecuting</a:t>
            </a:r>
            <a:r>
              <a:rPr lang="tr-TR" dirty="0"/>
              <a:t>) nitelikteyse doğrudan etkili sayılır.</a:t>
            </a:r>
          </a:p>
          <a:p>
            <a:pPr marL="0" indent="0">
              <a:buNone/>
            </a:pPr>
            <a:r>
              <a:rPr lang="tr-TR" dirty="0"/>
              <a:t>Nihai soru:</a:t>
            </a:r>
          </a:p>
          <a:p>
            <a:pPr algn="just"/>
            <a:r>
              <a:rPr lang="tr-TR" dirty="0"/>
              <a:t>Dayanak oluşturan hüküm, fiili uyuşmazlık bağlamında –mahkemenin yargısal işlevinin sınırlarını aşmaksızın uygulayabileceği kadar– yeterince “operasyonel” midir? </a:t>
            </a:r>
          </a:p>
          <a:p>
            <a:pPr algn="just"/>
            <a:r>
              <a:rPr lang="tr-TR" dirty="0"/>
              <a:t>“yorum meselesi”</a:t>
            </a:r>
          </a:p>
        </p:txBody>
      </p:sp>
    </p:spTree>
    <p:extLst>
      <p:ext uri="{BB962C8B-B14F-4D97-AF65-F5344CB8AC3E}">
        <p14:creationId xmlns:p14="http://schemas.microsoft.com/office/powerpoint/2010/main" val="1596105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D21898E-86C0-4C8A-A76C-DF33E844C8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542" y="0"/>
            <a:ext cx="10432916" cy="6858000"/>
          </a:xfrm>
          <a:custGeom>
            <a:avLst/>
            <a:gdLst>
              <a:gd name="connsiteX0" fmla="*/ 1287962 w 10432916"/>
              <a:gd name="connsiteY0" fmla="*/ 0 h 6858000"/>
              <a:gd name="connsiteX1" fmla="*/ 9144956 w 10432916"/>
              <a:gd name="connsiteY1" fmla="*/ 0 h 6858000"/>
              <a:gd name="connsiteX2" fmla="*/ 9241731 w 10432916"/>
              <a:gd name="connsiteY2" fmla="*/ 111692 h 6858000"/>
              <a:gd name="connsiteX3" fmla="*/ 10432916 w 10432916"/>
              <a:gd name="connsiteY3" fmla="*/ 3429001 h 6858000"/>
              <a:gd name="connsiteX4" fmla="*/ 9241730 w 10432916"/>
              <a:gd name="connsiteY4" fmla="*/ 6746310 h 6858000"/>
              <a:gd name="connsiteX5" fmla="*/ 9144957 w 10432916"/>
              <a:gd name="connsiteY5" fmla="*/ 6858000 h 6858000"/>
              <a:gd name="connsiteX6" fmla="*/ 1287959 w 10432916"/>
              <a:gd name="connsiteY6" fmla="*/ 6858000 h 6858000"/>
              <a:gd name="connsiteX7" fmla="*/ 1191186 w 10432916"/>
              <a:gd name="connsiteY7" fmla="*/ 6746310 h 6858000"/>
              <a:gd name="connsiteX8" fmla="*/ 0 w 10432916"/>
              <a:gd name="connsiteY8" fmla="*/ 3429001 h 6858000"/>
              <a:gd name="connsiteX9" fmla="*/ 1191186 w 10432916"/>
              <a:gd name="connsiteY9" fmla="*/ 11169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432916" h="6858000">
                <a:moveTo>
                  <a:pt x="1287962" y="0"/>
                </a:moveTo>
                <a:lnTo>
                  <a:pt x="9144956" y="0"/>
                </a:lnTo>
                <a:lnTo>
                  <a:pt x="9241731" y="111692"/>
                </a:lnTo>
                <a:cubicBezTo>
                  <a:pt x="9985889" y="1013175"/>
                  <a:pt x="10432916" y="2168897"/>
                  <a:pt x="10432916" y="3429001"/>
                </a:cubicBezTo>
                <a:cubicBezTo>
                  <a:pt x="10432916" y="4689105"/>
                  <a:pt x="9985889" y="5844827"/>
                  <a:pt x="9241730" y="6746310"/>
                </a:cubicBezTo>
                <a:lnTo>
                  <a:pt x="9144957" y="6858000"/>
                </a:lnTo>
                <a:lnTo>
                  <a:pt x="1287959" y="6858000"/>
                </a:lnTo>
                <a:lnTo>
                  <a:pt x="1191186" y="6746310"/>
                </a:lnTo>
                <a:cubicBezTo>
                  <a:pt x="447027" y="5844827"/>
                  <a:pt x="0" y="4689105"/>
                  <a:pt x="0" y="3429001"/>
                </a:cubicBezTo>
                <a:cubicBezTo>
                  <a:pt x="0" y="2168897"/>
                  <a:pt x="447027" y="1013175"/>
                  <a:pt x="1191186" y="111692"/>
                </a:cubicBez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5C8F04BD-D093-45D0-B54C-50FDB308B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4942" y="0"/>
            <a:ext cx="9922116" cy="6858000"/>
          </a:xfrm>
          <a:custGeom>
            <a:avLst/>
            <a:gdLst>
              <a:gd name="connsiteX0" fmla="*/ 1378575 w 9922116"/>
              <a:gd name="connsiteY0" fmla="*/ 0 h 6858000"/>
              <a:gd name="connsiteX1" fmla="*/ 8543542 w 9922116"/>
              <a:gd name="connsiteY1" fmla="*/ 0 h 6858000"/>
              <a:gd name="connsiteX2" fmla="*/ 8633323 w 9922116"/>
              <a:gd name="connsiteY2" fmla="*/ 94145 h 6858000"/>
              <a:gd name="connsiteX3" fmla="*/ 9922116 w 9922116"/>
              <a:gd name="connsiteY3" fmla="*/ 3429001 h 6858000"/>
              <a:gd name="connsiteX4" fmla="*/ 8633323 w 9922116"/>
              <a:gd name="connsiteY4" fmla="*/ 6763858 h 6858000"/>
              <a:gd name="connsiteX5" fmla="*/ 8543544 w 9922116"/>
              <a:gd name="connsiteY5" fmla="*/ 6858000 h 6858000"/>
              <a:gd name="connsiteX6" fmla="*/ 1378573 w 9922116"/>
              <a:gd name="connsiteY6" fmla="*/ 6858000 h 6858000"/>
              <a:gd name="connsiteX7" fmla="*/ 1288793 w 9922116"/>
              <a:gd name="connsiteY7" fmla="*/ 6763858 h 6858000"/>
              <a:gd name="connsiteX8" fmla="*/ 0 w 9922116"/>
              <a:gd name="connsiteY8" fmla="*/ 3429001 h 6858000"/>
              <a:gd name="connsiteX9" fmla="*/ 1288793 w 9922116"/>
              <a:gd name="connsiteY9" fmla="*/ 9414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22116" h="6858000">
                <a:moveTo>
                  <a:pt x="1378575" y="0"/>
                </a:moveTo>
                <a:lnTo>
                  <a:pt x="8543542" y="0"/>
                </a:lnTo>
                <a:lnTo>
                  <a:pt x="8633323" y="94145"/>
                </a:lnTo>
                <a:cubicBezTo>
                  <a:pt x="9434072" y="974941"/>
                  <a:pt x="9922116" y="2144991"/>
                  <a:pt x="9922116" y="3429001"/>
                </a:cubicBezTo>
                <a:cubicBezTo>
                  <a:pt x="9922116" y="4713011"/>
                  <a:pt x="9434072" y="5883061"/>
                  <a:pt x="8633323" y="6763858"/>
                </a:cubicBezTo>
                <a:lnTo>
                  <a:pt x="8543544" y="6858000"/>
                </a:lnTo>
                <a:lnTo>
                  <a:pt x="1378573" y="6858000"/>
                </a:lnTo>
                <a:lnTo>
                  <a:pt x="1288793" y="6763858"/>
                </a:lnTo>
                <a:cubicBezTo>
                  <a:pt x="488044" y="5883061"/>
                  <a:pt x="0" y="4713011"/>
                  <a:pt x="0" y="3429001"/>
                </a:cubicBezTo>
                <a:cubicBezTo>
                  <a:pt x="0" y="2144991"/>
                  <a:pt x="488044" y="974941"/>
                  <a:pt x="1288793" y="94145"/>
                </a:cubicBezTo>
                <a:close/>
              </a:path>
            </a:pathLst>
          </a:custGeom>
          <a:solidFill>
            <a:schemeClr val="bg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BD1993D-4EE7-AED4-D7C1-9748027309AE}"/>
              </a:ext>
            </a:extLst>
          </p:cNvPr>
          <p:cNvSpPr>
            <a:spLocks noGrp="1"/>
          </p:cNvSpPr>
          <p:nvPr>
            <p:ph type="title"/>
          </p:nvPr>
        </p:nvSpPr>
        <p:spPr>
          <a:xfrm>
            <a:off x="2311147" y="365760"/>
            <a:ext cx="7569706" cy="1288238"/>
          </a:xfrm>
        </p:spPr>
        <p:txBody>
          <a:bodyPr anchor="ctr">
            <a:normAutofit fontScale="90000"/>
          </a:bodyPr>
          <a:lstStyle/>
          <a:p>
            <a:pPr algn="ctr"/>
            <a:r>
              <a:rPr lang="tr-TR" dirty="0"/>
              <a:t>Ulusal mahkemeler AB hukukuna öncelik vermelidir.</a:t>
            </a:r>
          </a:p>
        </p:txBody>
      </p:sp>
      <p:sp>
        <p:nvSpPr>
          <p:cNvPr id="3" name="İçerik Yer Tutucusu 2">
            <a:extLst>
              <a:ext uri="{FF2B5EF4-FFF2-40B4-BE49-F238E27FC236}">
                <a16:creationId xmlns:a16="http://schemas.microsoft.com/office/drawing/2014/main" id="{618FFD3E-34E6-C49E-20F6-4ED0DDF35DF7}"/>
              </a:ext>
            </a:extLst>
          </p:cNvPr>
          <p:cNvSpPr>
            <a:spLocks noGrp="1"/>
          </p:cNvSpPr>
          <p:nvPr>
            <p:ph idx="1"/>
          </p:nvPr>
        </p:nvSpPr>
        <p:spPr>
          <a:xfrm>
            <a:off x="2165569" y="1956816"/>
            <a:ext cx="7860863" cy="4024884"/>
          </a:xfrm>
        </p:spPr>
        <p:txBody>
          <a:bodyPr anchor="t">
            <a:normAutofit/>
          </a:bodyPr>
          <a:lstStyle/>
          <a:p>
            <a:r>
              <a:rPr lang="tr-TR" sz="1800" dirty="0" err="1"/>
              <a:t>ATAD’ın</a:t>
            </a:r>
            <a:r>
              <a:rPr lang="tr-TR" sz="1800" dirty="0"/>
              <a:t> bir diğer kararı olan </a:t>
            </a:r>
            <a:r>
              <a:rPr lang="tr-TR" sz="1800" dirty="0" err="1"/>
              <a:t>Simmenthal</a:t>
            </a:r>
            <a:r>
              <a:rPr lang="tr-TR" sz="1800" dirty="0"/>
              <a:t>, sığır eti ithal eden İtalyan şirketinden gümrük geçişinde veterinerlik denetim hizmeti olarak ücret alınmasından kaynaklanmıştır. </a:t>
            </a:r>
          </a:p>
          <a:p>
            <a:r>
              <a:rPr lang="tr-TR" sz="1800" dirty="0"/>
              <a:t>Şirket, sınır geçişinde kontrol için ücret alınmasının, AT içerisindeki serbest dolaşıma aykırı olduğunu belirterek İtalya Maliye Bakanlığı aleyhine dava açmıştır.</a:t>
            </a:r>
          </a:p>
          <a:p>
            <a:pPr marL="457200" indent="-457200">
              <a:buFont typeface="+mj-lt"/>
              <a:buAutoNum type="arabicParenR"/>
            </a:pPr>
            <a:r>
              <a:rPr lang="tr-TR" sz="1800" dirty="0"/>
              <a:t>Topluluk hukukunun ulusal hukuka önceliğinin AB hukukunun temel norm niteliğinin güçlendirmiştir.</a:t>
            </a:r>
          </a:p>
          <a:p>
            <a:pPr marL="457200" indent="-457200">
              <a:buFont typeface="+mj-lt"/>
              <a:buAutoNum type="arabicParenR"/>
            </a:pPr>
            <a:r>
              <a:rPr lang="tr-TR" sz="1800" dirty="0"/>
              <a:t>Üye devlet parlamentolarının yasama sürecinde ulusal anayasadan önce AB hukukunu dikkate alma yükümlülüğündedir.</a:t>
            </a:r>
          </a:p>
          <a:p>
            <a:pPr marL="0" indent="0">
              <a:buNone/>
            </a:pPr>
            <a:r>
              <a:rPr lang="tr-TR" sz="1800" dirty="0"/>
              <a:t>BU KARAR DİVANIN MONIST YAKLAŞIMA SAHİP OLDUĞUNU GÖSTERİR.</a:t>
            </a:r>
          </a:p>
          <a:p>
            <a:pPr marL="0" indent="0">
              <a:buNone/>
            </a:pPr>
            <a:r>
              <a:rPr lang="tr-TR" sz="1800" dirty="0"/>
              <a:t>ABIA m. 288 AB Normları Üye Devleler İçin Doğrudan Bağlayıcıdır.</a:t>
            </a:r>
          </a:p>
          <a:p>
            <a:pPr marL="0" indent="0">
              <a:buNone/>
            </a:pPr>
            <a:endParaRPr lang="tr-TR" sz="1800" dirty="0"/>
          </a:p>
        </p:txBody>
      </p:sp>
    </p:spTree>
    <p:extLst>
      <p:ext uri="{BB962C8B-B14F-4D97-AF65-F5344CB8AC3E}">
        <p14:creationId xmlns:p14="http://schemas.microsoft.com/office/powerpoint/2010/main" val="1191922710"/>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4695CDF-81AA-DDCB-7806-5B7DDC49D672}"/>
              </a:ext>
            </a:extLst>
          </p:cNvPr>
          <p:cNvSpPr>
            <a:spLocks noGrp="1"/>
          </p:cNvSpPr>
          <p:nvPr>
            <p:ph type="title"/>
          </p:nvPr>
        </p:nvSpPr>
        <p:spPr/>
        <p:txBody>
          <a:bodyPr/>
          <a:lstStyle/>
          <a:p>
            <a:r>
              <a:rPr lang="tr-TR" b="1" dirty="0"/>
              <a:t>1) Yeterince Açık ve Kesin Olma </a:t>
            </a:r>
          </a:p>
        </p:txBody>
      </p:sp>
      <p:sp>
        <p:nvSpPr>
          <p:cNvPr id="3" name="İçerik Yer Tutucusu 2">
            <a:extLst>
              <a:ext uri="{FF2B5EF4-FFF2-40B4-BE49-F238E27FC236}">
                <a16:creationId xmlns:a16="http://schemas.microsoft.com/office/drawing/2014/main" id="{9A96ED4F-AC8A-F578-1CB7-5238A25FE162}"/>
              </a:ext>
            </a:extLst>
          </p:cNvPr>
          <p:cNvSpPr>
            <a:spLocks noGrp="1"/>
          </p:cNvSpPr>
          <p:nvPr>
            <p:ph idx="1"/>
          </p:nvPr>
        </p:nvSpPr>
        <p:spPr/>
        <p:txBody>
          <a:bodyPr>
            <a:normAutofit fontScale="77500" lnSpcReduction="20000"/>
          </a:bodyPr>
          <a:lstStyle/>
          <a:p>
            <a:pPr marL="0" indent="0">
              <a:buNone/>
            </a:pPr>
            <a:r>
              <a:rPr lang="tr-TR" dirty="0"/>
              <a:t>Bir kural belirsiz ve muğlak gibi gözükebilir, ancak bu, kendiliğinden, o kuralın doğrudan etkili olmasının önüne geçmez:</a:t>
            </a:r>
          </a:p>
          <a:p>
            <a:r>
              <a:rPr lang="tr-TR" dirty="0"/>
              <a:t>ABAD o kuralı yorumlamak için oradadır ve bu yorum gerçekleştikten sonra belirsizlikler de ortadan kalkacaktır.</a:t>
            </a:r>
          </a:p>
          <a:p>
            <a:r>
              <a:rPr lang="tr-TR" dirty="0"/>
              <a:t>Bu belirsizlikler, takdir yetkisinin varlığı nedeniyle ortaya çıkıyorsa o zaman ilgili kural yeterince açık ve kesin olarak kabul görmeyecektir.</a:t>
            </a:r>
          </a:p>
          <a:p>
            <a:r>
              <a:rPr lang="tr-TR" dirty="0"/>
              <a:t>Örnek- AETA </a:t>
            </a:r>
            <a:r>
              <a:rPr lang="tr-TR" dirty="0" err="1"/>
              <a:t>md.</a:t>
            </a:r>
            <a:r>
              <a:rPr lang="tr-TR" dirty="0"/>
              <a:t> 31: </a:t>
            </a:r>
          </a:p>
          <a:p>
            <a:pPr lvl="1"/>
            <a:r>
              <a:rPr lang="tr-TR" dirty="0"/>
              <a:t>“üye devletler, kendi aralarında yeni miktar kısıtlamaları veya eş etkili tedbirler getirmekten kaçınır”. </a:t>
            </a:r>
          </a:p>
          <a:p>
            <a:r>
              <a:rPr lang="tr-TR" dirty="0"/>
              <a:t>Örnek- AETA </a:t>
            </a:r>
            <a:r>
              <a:rPr lang="tr-TR" dirty="0" err="1"/>
              <a:t>md.</a:t>
            </a:r>
            <a:r>
              <a:rPr lang="tr-TR" dirty="0"/>
              <a:t> 32 ve 33: </a:t>
            </a:r>
          </a:p>
          <a:p>
            <a:pPr lvl="1"/>
            <a:r>
              <a:rPr lang="tr-TR" dirty="0"/>
              <a:t>“toplam değer” ve “ulusal üretim” gibi terimlere yer vermektedir. • Üye devletler, bu kavramları hesaplarken alakalı verileri seçmek veya yöntem belirlemek yönünden serbest bırakılmıştır.</a:t>
            </a:r>
          </a:p>
          <a:p>
            <a:r>
              <a:rPr lang="tr-TR" dirty="0"/>
              <a:t>Örnek- 75/442 sayılı Direktif </a:t>
            </a:r>
            <a:r>
              <a:rPr lang="tr-TR" dirty="0" err="1"/>
              <a:t>md.</a:t>
            </a:r>
            <a:r>
              <a:rPr lang="tr-TR" dirty="0"/>
              <a:t> 4:</a:t>
            </a:r>
          </a:p>
          <a:p>
            <a:pPr lvl="1"/>
            <a:r>
              <a:rPr lang="tr-TR" dirty="0"/>
              <a:t>“üye devletler, insan sağlığı tehlikeye atılmaksızın ve çevreye zarar verilmeksizin atıkları yok etmeyi sağlamak için … gerekli önlemleri alır.” 4</a:t>
            </a:r>
          </a:p>
        </p:txBody>
      </p:sp>
    </p:spTree>
    <p:extLst>
      <p:ext uri="{BB962C8B-B14F-4D97-AF65-F5344CB8AC3E}">
        <p14:creationId xmlns:p14="http://schemas.microsoft.com/office/powerpoint/2010/main" val="35897929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9B9368-16DA-7B36-D71F-CCE6BCBBF127}"/>
              </a:ext>
            </a:extLst>
          </p:cNvPr>
          <p:cNvSpPr>
            <a:spLocks noGrp="1"/>
          </p:cNvSpPr>
          <p:nvPr>
            <p:ph type="title"/>
          </p:nvPr>
        </p:nvSpPr>
        <p:spPr/>
        <p:txBody>
          <a:bodyPr/>
          <a:lstStyle/>
          <a:p>
            <a:r>
              <a:rPr lang="tr-TR" b="1" dirty="0"/>
              <a:t>2) Koşulsuz Olma</a:t>
            </a:r>
          </a:p>
        </p:txBody>
      </p:sp>
      <p:sp>
        <p:nvSpPr>
          <p:cNvPr id="3" name="İçerik Yer Tutucusu 2">
            <a:extLst>
              <a:ext uri="{FF2B5EF4-FFF2-40B4-BE49-F238E27FC236}">
                <a16:creationId xmlns:a16="http://schemas.microsoft.com/office/drawing/2014/main" id="{733E9876-2011-86E3-6C47-A4AE6C474707}"/>
              </a:ext>
            </a:extLst>
          </p:cNvPr>
          <p:cNvSpPr>
            <a:spLocks noGrp="1"/>
          </p:cNvSpPr>
          <p:nvPr>
            <p:ph idx="1"/>
          </p:nvPr>
        </p:nvSpPr>
        <p:spPr/>
        <p:txBody>
          <a:bodyPr>
            <a:normAutofit fontScale="77500" lnSpcReduction="20000"/>
          </a:bodyPr>
          <a:lstStyle/>
          <a:p>
            <a:pPr marL="0" indent="0">
              <a:buNone/>
            </a:pPr>
            <a:r>
              <a:rPr lang="tr-TR" dirty="0"/>
              <a:t>Nesnel koşulluluk &amp; Öznel koşulluluk</a:t>
            </a:r>
          </a:p>
          <a:p>
            <a:r>
              <a:rPr lang="tr-TR" dirty="0"/>
              <a:t>İlki doğrudan etkiye engel değildir, ikincisi engeldir.</a:t>
            </a:r>
          </a:p>
          <a:p>
            <a:r>
              <a:rPr lang="tr-TR" dirty="0"/>
              <a:t>Örnek:</a:t>
            </a:r>
          </a:p>
          <a:p>
            <a:pPr lvl="1"/>
            <a:r>
              <a:rPr lang="tr-TR" dirty="0"/>
              <a:t>«Üye devletler, bu Direktifi iki sene içerisinde iç hukukuna aktarmakla yükümlüdür.»</a:t>
            </a:r>
          </a:p>
          <a:p>
            <a:r>
              <a:rPr lang="tr-TR" dirty="0"/>
              <a:t>Hakkın «tamam» olmasına ilişkin takdir yetkisi &amp; «tamam» bir hakkın istisnalarına yönelik takdir yetkisi</a:t>
            </a:r>
          </a:p>
          <a:p>
            <a:pPr lvl="1"/>
            <a:r>
              <a:rPr lang="tr-TR" dirty="0"/>
              <a:t>İlki doğrudan etkiye engeldir, ikincisi engel değildir.</a:t>
            </a:r>
          </a:p>
          <a:p>
            <a:r>
              <a:rPr lang="tr-TR" dirty="0"/>
              <a:t>Örnek- 76/207 sayılı Direktif </a:t>
            </a:r>
            <a:r>
              <a:rPr lang="tr-TR" dirty="0" err="1"/>
              <a:t>md.</a:t>
            </a:r>
            <a:r>
              <a:rPr lang="tr-TR" dirty="0"/>
              <a:t> 6: </a:t>
            </a:r>
          </a:p>
          <a:p>
            <a:pPr lvl="1"/>
            <a:r>
              <a:rPr lang="tr-TR" dirty="0"/>
              <a:t>“üye devletler, eşit muamele ilkesinin kendisine doğru uygulanmadığını düşünen her bireye … yetkili makamlara başvurduktan sonra ilgilinin yargısal süreç yoluyla iddiasını ileri sürebilmesi için gerekli önlemleri iç hukuk düzenlerine koyar.” </a:t>
            </a:r>
          </a:p>
          <a:p>
            <a:r>
              <a:rPr lang="tr-TR" dirty="0"/>
              <a:t>Örnek- ABİHA </a:t>
            </a:r>
            <a:r>
              <a:rPr lang="tr-TR" dirty="0" err="1"/>
              <a:t>md.</a:t>
            </a:r>
            <a:r>
              <a:rPr lang="tr-TR" dirty="0"/>
              <a:t> 45(1 ve 3)’e göre:</a:t>
            </a:r>
          </a:p>
          <a:p>
            <a:pPr lvl="1"/>
            <a:r>
              <a:rPr lang="tr-TR" dirty="0"/>
              <a:t>(1): “Birlik içinde işçilerin serbest dolaşımı sağlanır”.</a:t>
            </a:r>
          </a:p>
          <a:p>
            <a:pPr lvl="1"/>
            <a:r>
              <a:rPr lang="tr-TR" dirty="0"/>
              <a:t>(3): “işçilerin serbest dolaşımı, kamu düzeni, kamu güvenliği ve halk sağlığı gerekçeleriyle getirilen sınırlamalar saklı kalmak kaydıyla” belirli hakları içerir. </a:t>
            </a:r>
          </a:p>
        </p:txBody>
      </p:sp>
    </p:spTree>
    <p:extLst>
      <p:ext uri="{BB962C8B-B14F-4D97-AF65-F5344CB8AC3E}">
        <p14:creationId xmlns:p14="http://schemas.microsoft.com/office/powerpoint/2010/main" val="1571104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FD012F-C6B5-8CAD-8288-EBB2F2FFA5F5}"/>
              </a:ext>
            </a:extLst>
          </p:cNvPr>
          <p:cNvSpPr>
            <a:spLocks noGrp="1"/>
          </p:cNvSpPr>
          <p:nvPr>
            <p:ph type="title"/>
          </p:nvPr>
        </p:nvSpPr>
        <p:spPr/>
        <p:txBody>
          <a:bodyPr/>
          <a:lstStyle/>
          <a:p>
            <a:r>
              <a:rPr lang="tr-TR" b="1" dirty="0"/>
              <a:t>3) Takdir Yetkisinin Yokluğu</a:t>
            </a:r>
          </a:p>
        </p:txBody>
      </p:sp>
      <p:sp>
        <p:nvSpPr>
          <p:cNvPr id="3" name="İçerik Yer Tutucusu 2">
            <a:extLst>
              <a:ext uri="{FF2B5EF4-FFF2-40B4-BE49-F238E27FC236}">
                <a16:creationId xmlns:a16="http://schemas.microsoft.com/office/drawing/2014/main" id="{BF9AA211-4966-FDA9-BEA3-AB2F0E16919D}"/>
              </a:ext>
            </a:extLst>
          </p:cNvPr>
          <p:cNvSpPr>
            <a:spLocks noGrp="1"/>
          </p:cNvSpPr>
          <p:nvPr>
            <p:ph idx="1"/>
          </p:nvPr>
        </p:nvSpPr>
        <p:spPr/>
        <p:txBody>
          <a:bodyPr>
            <a:normAutofit fontScale="92500" lnSpcReduction="10000"/>
          </a:bodyPr>
          <a:lstStyle/>
          <a:p>
            <a:pPr marL="0" indent="0" algn="just">
              <a:buNone/>
            </a:pPr>
            <a:r>
              <a:rPr lang="tr-TR" dirty="0"/>
              <a:t>Bir kural, uygulanması yönünden “takdir </a:t>
            </a:r>
            <a:r>
              <a:rPr lang="tr-TR" dirty="0" err="1"/>
              <a:t>yetkisi”ne</a:t>
            </a:r>
            <a:r>
              <a:rPr lang="tr-TR" dirty="0"/>
              <a:t> yer bırakmamalıdır. </a:t>
            </a:r>
          </a:p>
          <a:p>
            <a:pPr algn="just"/>
            <a:r>
              <a:rPr lang="tr-TR" dirty="0"/>
              <a:t>Örnek- ABİA </a:t>
            </a:r>
            <a:r>
              <a:rPr lang="tr-TR" dirty="0" err="1"/>
              <a:t>md.</a:t>
            </a:r>
            <a:r>
              <a:rPr lang="tr-TR" dirty="0"/>
              <a:t> 49:</a:t>
            </a:r>
          </a:p>
          <a:p>
            <a:pPr lvl="1" algn="just"/>
            <a:r>
              <a:rPr lang="tr-TR" dirty="0"/>
              <a:t>“aşağıda yer alan hükümler çerçevesinde üye devlet uyruklarının diğer bir üye devletin topraklarında iş kurma serbestîsine kısıtlamalar getirilmesi yasaktır”.</a:t>
            </a:r>
          </a:p>
          <a:p>
            <a:pPr lvl="1" algn="just"/>
            <a:r>
              <a:rPr lang="tr-TR" dirty="0"/>
              <a:t>Bu “aşağıda yer alan hükümler” Birlik kurumlarının belirli alanlarda Direktif çıkarmasını da gerektirmektedir.</a:t>
            </a:r>
          </a:p>
          <a:p>
            <a:pPr lvl="1" algn="just"/>
            <a:r>
              <a:rPr lang="tr-TR" dirty="0" err="1"/>
              <a:t>ABAD’a</a:t>
            </a:r>
            <a:r>
              <a:rPr lang="tr-TR" dirty="0"/>
              <a:t> göre bu hüküm doğrudan etkilidir; zira</a:t>
            </a:r>
          </a:p>
          <a:p>
            <a:pPr lvl="2" algn="just"/>
            <a:r>
              <a:rPr lang="tr-TR" dirty="0"/>
              <a:t> Buradaki sonuca erişmek, tedrici önlemlere dayalı bir programın uygulanması ile kolaylaştırılacak ise de bu programa bağlı değildir.</a:t>
            </a:r>
          </a:p>
          <a:p>
            <a:pPr lvl="1" algn="just"/>
            <a:r>
              <a:rPr lang="tr-TR" dirty="0"/>
              <a:t>ABA </a:t>
            </a:r>
            <a:r>
              <a:rPr lang="tr-TR" dirty="0" err="1"/>
              <a:t>md.</a:t>
            </a:r>
            <a:r>
              <a:rPr lang="tr-TR" dirty="0"/>
              <a:t> 4(3) </a:t>
            </a:r>
          </a:p>
          <a:p>
            <a:pPr lvl="2" algn="just"/>
            <a:r>
              <a:rPr lang="tr-TR" dirty="0"/>
              <a:t>Üye devletler, Antlaşmalardan veya Birlik kurumlarının tasarruflarından kaynaklanan yükümlülüklerin yerine getirilmesini sağlamak üzere, genel veya özel her türlü uygun tedbiri alır. Üye devletler, Birliğin görevlerinin yerine getirilmesini kolaylaştırır ve Birliğin hedeflerinin gerçekleştirilmesini tehlikeye düşürebilecek her türlü tedbirden kaçınır.</a:t>
            </a:r>
          </a:p>
        </p:txBody>
      </p:sp>
    </p:spTree>
    <p:extLst>
      <p:ext uri="{BB962C8B-B14F-4D97-AF65-F5344CB8AC3E}">
        <p14:creationId xmlns:p14="http://schemas.microsoft.com/office/powerpoint/2010/main" val="345129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7FCE8B-8615-9E7B-9E33-1A43F4A66C92}"/>
              </a:ext>
            </a:extLst>
          </p:cNvPr>
          <p:cNvSpPr>
            <a:spLocks noGrp="1"/>
          </p:cNvSpPr>
          <p:nvPr>
            <p:ph type="title"/>
          </p:nvPr>
        </p:nvSpPr>
        <p:spPr/>
        <p:txBody>
          <a:bodyPr/>
          <a:lstStyle/>
          <a:p>
            <a:r>
              <a:rPr lang="tr-TR" dirty="0"/>
              <a:t>Doğrudan Etki İlkesinin Temelleri</a:t>
            </a:r>
          </a:p>
        </p:txBody>
      </p:sp>
      <p:sp>
        <p:nvSpPr>
          <p:cNvPr id="3" name="İçerik Yer Tutucusu 2">
            <a:extLst>
              <a:ext uri="{FF2B5EF4-FFF2-40B4-BE49-F238E27FC236}">
                <a16:creationId xmlns:a16="http://schemas.microsoft.com/office/drawing/2014/main" id="{0D7F535D-AA60-C04A-FBB8-5381C8A49EC9}"/>
              </a:ext>
            </a:extLst>
          </p:cNvPr>
          <p:cNvSpPr>
            <a:spLocks noGrp="1"/>
          </p:cNvSpPr>
          <p:nvPr>
            <p:ph idx="1"/>
          </p:nvPr>
        </p:nvSpPr>
        <p:spPr/>
        <p:txBody>
          <a:bodyPr/>
          <a:lstStyle/>
          <a:p>
            <a:pPr marL="0" indent="0">
              <a:buNone/>
            </a:pPr>
            <a:r>
              <a:rPr lang="tr-TR" dirty="0"/>
              <a:t>Doğrudan etki ilkesi neden ortaya çıkmıştır? </a:t>
            </a:r>
          </a:p>
          <a:p>
            <a:pPr marL="0" indent="0">
              <a:buNone/>
            </a:pPr>
            <a:r>
              <a:rPr lang="tr-TR" dirty="0"/>
              <a:t>• AB hukuku “üye devletlerin hukuk sistemlerinin ayrılmaz bir parçası” olduğuna göre </a:t>
            </a:r>
          </a:p>
          <a:p>
            <a:pPr marL="0" indent="0">
              <a:buNone/>
            </a:pPr>
            <a:r>
              <a:rPr lang="tr-TR" dirty="0"/>
              <a:t>• üye devletlerdeki gerçek ve tüzel kişiler, bir nevi ulusal hukuklarını kullanabildikleri gibi, AB hukuku normuna dayanarak da, örneğin ulusal mahkemeleri önünde bu normu ileri sürebilecek midir?</a:t>
            </a:r>
          </a:p>
        </p:txBody>
      </p:sp>
    </p:spTree>
    <p:extLst>
      <p:ext uri="{BB962C8B-B14F-4D97-AF65-F5344CB8AC3E}">
        <p14:creationId xmlns:p14="http://schemas.microsoft.com/office/powerpoint/2010/main" val="268292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B81C35-D3D5-21DF-553A-ABEE1915BC21}"/>
              </a:ext>
            </a:extLst>
          </p:cNvPr>
          <p:cNvSpPr>
            <a:spLocks noGrp="1"/>
          </p:cNvSpPr>
          <p:nvPr>
            <p:ph type="title"/>
          </p:nvPr>
        </p:nvSpPr>
        <p:spPr/>
        <p:txBody>
          <a:bodyPr/>
          <a:lstStyle/>
          <a:p>
            <a:r>
              <a:rPr lang="tr-TR" dirty="0"/>
              <a:t>Kurucu Antlaşmalar (Birincil Hukuk) Yönünden / Doğrudan Etki İlkesinin Temelleri</a:t>
            </a:r>
          </a:p>
        </p:txBody>
      </p:sp>
      <p:sp>
        <p:nvSpPr>
          <p:cNvPr id="3" name="İçerik Yer Tutucusu 2">
            <a:extLst>
              <a:ext uri="{FF2B5EF4-FFF2-40B4-BE49-F238E27FC236}">
                <a16:creationId xmlns:a16="http://schemas.microsoft.com/office/drawing/2014/main" id="{8072336A-FFA9-41C5-4DD1-710A00BA0CE2}"/>
              </a:ext>
            </a:extLst>
          </p:cNvPr>
          <p:cNvSpPr>
            <a:spLocks noGrp="1"/>
          </p:cNvSpPr>
          <p:nvPr>
            <p:ph idx="1"/>
          </p:nvPr>
        </p:nvSpPr>
        <p:spPr/>
        <p:txBody>
          <a:bodyPr>
            <a:normAutofit fontScale="92500" lnSpcReduction="20000"/>
          </a:bodyPr>
          <a:lstStyle/>
          <a:p>
            <a:r>
              <a:rPr lang="tr-TR" dirty="0"/>
              <a:t>Kurucu antlaşmalar, orijinal hâliyle doğrudan etki ile ilgili olarak herhangi bir düzenleme getirmemiştir. </a:t>
            </a:r>
          </a:p>
          <a:p>
            <a:r>
              <a:rPr lang="tr-TR" dirty="0"/>
              <a:t>Doğrudan etki ilkesinin temelleri ABAD tarafından atılmıştır.</a:t>
            </a:r>
          </a:p>
          <a:p>
            <a:r>
              <a:rPr lang="tr-TR" dirty="0"/>
              <a:t>Van </a:t>
            </a:r>
            <a:r>
              <a:rPr lang="tr-TR" dirty="0" err="1"/>
              <a:t>Gend</a:t>
            </a:r>
            <a:r>
              <a:rPr lang="tr-TR" dirty="0"/>
              <a:t> en </a:t>
            </a:r>
            <a:r>
              <a:rPr lang="tr-TR" dirty="0" err="1"/>
              <a:t>Loos</a:t>
            </a:r>
            <a:r>
              <a:rPr lang="tr-TR" dirty="0"/>
              <a:t> Davası (1963) </a:t>
            </a:r>
          </a:p>
          <a:p>
            <a:pPr lvl="1" algn="just"/>
            <a:r>
              <a:rPr lang="tr-TR" dirty="0"/>
              <a:t>Van </a:t>
            </a:r>
            <a:r>
              <a:rPr lang="tr-TR" dirty="0" err="1"/>
              <a:t>Gend</a:t>
            </a:r>
            <a:r>
              <a:rPr lang="tr-TR" dirty="0"/>
              <a:t> en </a:t>
            </a:r>
            <a:r>
              <a:rPr lang="tr-TR" dirty="0" err="1"/>
              <a:t>Loos</a:t>
            </a:r>
            <a:r>
              <a:rPr lang="tr-TR" dirty="0"/>
              <a:t>, Hollanda’daki bir taşıma şirketidir. Bu şirket, 1960 yılında bir miktar kimyasal maddeyi Almanya’dan Hollanda’ya taşımıştır. Bu şirket, bir önceki seferde ithalat vergisi olarak mal değerinin %3’ünü öderken son seferinde %8’ini ödemiştir.</a:t>
            </a:r>
          </a:p>
          <a:p>
            <a:pPr lvl="1" algn="just"/>
            <a:r>
              <a:rPr lang="tr-TR" dirty="0"/>
              <a:t>1960 yürürlük tarihli Ulusal Gümrük Tarifesi ithalat vergisini %8’e çıkarmıştır.</a:t>
            </a:r>
          </a:p>
          <a:p>
            <a:pPr lvl="1" algn="just"/>
            <a:r>
              <a:rPr lang="tr-TR" dirty="0"/>
              <a:t>1958 yürürlük tarihli AETA </a:t>
            </a:r>
            <a:r>
              <a:rPr lang="tr-TR" dirty="0" err="1"/>
              <a:t>md.</a:t>
            </a:r>
            <a:r>
              <a:rPr lang="tr-TR" dirty="0"/>
              <a:t> 12’ye göre: </a:t>
            </a:r>
            <a:r>
              <a:rPr lang="tr-TR" i="1" dirty="0"/>
              <a:t>“Üye devletler, aralarındaki ithalat ve ihracata yeni gümrük vergileri veya eş etkili yükümler koymaktan ve karşılıklı ticari ilişkilerinde halen uygulamakta oldukları vergileri yükseltmekten kaçınır.”</a:t>
            </a:r>
          </a:p>
          <a:p>
            <a:pPr lvl="1" algn="just"/>
            <a:r>
              <a:rPr lang="tr-TR" dirty="0"/>
              <a:t>Van </a:t>
            </a:r>
            <a:r>
              <a:rPr lang="tr-TR" dirty="0" err="1"/>
              <a:t>Gend</a:t>
            </a:r>
            <a:r>
              <a:rPr lang="tr-TR" dirty="0"/>
              <a:t> en </a:t>
            </a:r>
            <a:r>
              <a:rPr lang="tr-TR" dirty="0" err="1"/>
              <a:t>Loos</a:t>
            </a:r>
            <a:r>
              <a:rPr lang="tr-TR" dirty="0"/>
              <a:t> şirketi, konuyu ulusal mahkeme önüne taşımıştır. Bu şirkete göre Ulusal Gümrük Tarifesi AETA </a:t>
            </a:r>
            <a:r>
              <a:rPr lang="tr-TR" dirty="0" err="1"/>
              <a:t>md.</a:t>
            </a:r>
            <a:r>
              <a:rPr lang="tr-TR" dirty="0"/>
              <a:t> 12’ye aykırıdır. • Ulusal mahkeme konuyu ön karar başvurusu ile Adalet Divanına götürmüştür.</a:t>
            </a:r>
          </a:p>
        </p:txBody>
      </p:sp>
    </p:spTree>
    <p:extLst>
      <p:ext uri="{BB962C8B-B14F-4D97-AF65-F5344CB8AC3E}">
        <p14:creationId xmlns:p14="http://schemas.microsoft.com/office/powerpoint/2010/main" val="3328395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EB6547-709B-CC02-BF68-BF947D9DD07D}"/>
              </a:ext>
            </a:extLst>
          </p:cNvPr>
          <p:cNvSpPr>
            <a:spLocks noGrp="1"/>
          </p:cNvSpPr>
          <p:nvPr>
            <p:ph type="title"/>
          </p:nvPr>
        </p:nvSpPr>
        <p:spPr/>
        <p:txBody>
          <a:bodyPr/>
          <a:lstStyle/>
          <a:p>
            <a:r>
              <a:rPr lang="tr-TR" b="1" dirty="0"/>
              <a:t>Van </a:t>
            </a:r>
            <a:r>
              <a:rPr lang="tr-TR" b="1" dirty="0" err="1"/>
              <a:t>Gend</a:t>
            </a:r>
            <a:r>
              <a:rPr lang="tr-TR" b="1" dirty="0"/>
              <a:t> en </a:t>
            </a:r>
            <a:r>
              <a:rPr lang="tr-TR" b="1" dirty="0" err="1"/>
              <a:t>Loos</a:t>
            </a:r>
            <a:r>
              <a:rPr lang="tr-TR" b="1" dirty="0"/>
              <a:t> kararı (1963) Almanya’nın, Hollanda’nın ve Belçika’nın Görüşleri</a:t>
            </a:r>
          </a:p>
        </p:txBody>
      </p:sp>
      <p:sp>
        <p:nvSpPr>
          <p:cNvPr id="3" name="İçerik Yer Tutucusu 2">
            <a:extLst>
              <a:ext uri="{FF2B5EF4-FFF2-40B4-BE49-F238E27FC236}">
                <a16:creationId xmlns:a16="http://schemas.microsoft.com/office/drawing/2014/main" id="{8FAD646C-9A78-4406-6E5E-D70CFDC49054}"/>
              </a:ext>
            </a:extLst>
          </p:cNvPr>
          <p:cNvSpPr>
            <a:spLocks noGrp="1"/>
          </p:cNvSpPr>
          <p:nvPr>
            <p:ph idx="1"/>
          </p:nvPr>
        </p:nvSpPr>
        <p:spPr/>
        <p:txBody>
          <a:bodyPr/>
          <a:lstStyle/>
          <a:p>
            <a:pPr algn="just"/>
            <a:r>
              <a:rPr lang="tr-TR" dirty="0"/>
              <a:t>Kurucu antlaşma, tıpkı diğer uluslararası anlaşmalar gibi, devletler arası bir pakt oluşturur, dolayısıyla etkileri de, tıpkı diğer uluslararası anlaşmalar gibi, ulusal anayasa hukuku uyarınca belirlenmelidir.</a:t>
            </a:r>
          </a:p>
          <a:p>
            <a:pPr algn="just"/>
            <a:r>
              <a:rPr lang="tr-TR" dirty="0"/>
              <a:t>Üye devletler, kurucu antlaşmayı yapanlar sıfatıyla doğrudan etki öngörme niyetini taşımamaktadır.</a:t>
            </a:r>
          </a:p>
          <a:p>
            <a:pPr algn="just"/>
            <a:r>
              <a:rPr lang="tr-TR" dirty="0"/>
              <a:t>Kurucu antlaşma, özel olarak üye devletlerin Birlik hukukunu ihlali ile ilgili olarak ihlal davası açma imkânı öngörmüştür.</a:t>
            </a:r>
          </a:p>
          <a:p>
            <a:pPr algn="just"/>
            <a:r>
              <a:rPr lang="tr-TR" dirty="0"/>
              <a:t>Sonuç olarak, kurucu antlaşma ve hükümleri, bireylerce ulusal mahkemeler önünde ileri sürülebilmek için </a:t>
            </a:r>
            <a:r>
              <a:rPr lang="tr-TR" u="sng" dirty="0"/>
              <a:t>tasarlanmamıştır.</a:t>
            </a:r>
          </a:p>
        </p:txBody>
      </p:sp>
    </p:spTree>
    <p:extLst>
      <p:ext uri="{BB962C8B-B14F-4D97-AF65-F5344CB8AC3E}">
        <p14:creationId xmlns:p14="http://schemas.microsoft.com/office/powerpoint/2010/main" val="193236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B5F657-AC48-EC4B-643B-C80643171CE3}"/>
              </a:ext>
            </a:extLst>
          </p:cNvPr>
          <p:cNvSpPr>
            <a:spLocks noGrp="1"/>
          </p:cNvSpPr>
          <p:nvPr>
            <p:ph type="title"/>
          </p:nvPr>
        </p:nvSpPr>
        <p:spPr/>
        <p:txBody>
          <a:bodyPr/>
          <a:lstStyle/>
          <a:p>
            <a:r>
              <a:rPr lang="tr-TR" b="1" dirty="0"/>
              <a:t>ABAD, </a:t>
            </a:r>
            <a:r>
              <a:rPr lang="tr-TR" b="1" dirty="0" err="1"/>
              <a:t>van</a:t>
            </a:r>
            <a:r>
              <a:rPr lang="tr-TR" b="1" dirty="0"/>
              <a:t> </a:t>
            </a:r>
            <a:r>
              <a:rPr lang="tr-TR" b="1" dirty="0" err="1"/>
              <a:t>Gend</a:t>
            </a:r>
            <a:r>
              <a:rPr lang="tr-TR" b="1" dirty="0"/>
              <a:t> &amp; </a:t>
            </a:r>
            <a:r>
              <a:rPr lang="tr-TR" b="1" dirty="0" err="1"/>
              <a:t>Loos</a:t>
            </a:r>
            <a:r>
              <a:rPr lang="tr-TR" b="1" dirty="0"/>
              <a:t> kararında iki aşamalı bir incelemeye yer vermiştir.</a:t>
            </a:r>
          </a:p>
        </p:txBody>
      </p:sp>
      <p:sp>
        <p:nvSpPr>
          <p:cNvPr id="3" name="İçerik Yer Tutucusu 2">
            <a:extLst>
              <a:ext uri="{FF2B5EF4-FFF2-40B4-BE49-F238E27FC236}">
                <a16:creationId xmlns:a16="http://schemas.microsoft.com/office/drawing/2014/main" id="{B852234B-F630-EADC-43EF-F5442A722FB9}"/>
              </a:ext>
            </a:extLst>
          </p:cNvPr>
          <p:cNvSpPr>
            <a:spLocks noGrp="1"/>
          </p:cNvSpPr>
          <p:nvPr>
            <p:ph idx="1"/>
          </p:nvPr>
        </p:nvSpPr>
        <p:spPr/>
        <p:txBody>
          <a:bodyPr>
            <a:normAutofit fontScale="92500" lnSpcReduction="10000"/>
          </a:bodyPr>
          <a:lstStyle/>
          <a:p>
            <a:pPr marL="571500" indent="-571500">
              <a:buFont typeface="+mj-lt"/>
              <a:buAutoNum type="romanUcPeriod"/>
            </a:pPr>
            <a:r>
              <a:rPr lang="tr-TR" dirty="0"/>
              <a:t>Kurucu antlaşma, bir uluslararası anlaşma olarak, doğrudan etki doğurmaya elverişli midir?</a:t>
            </a:r>
          </a:p>
          <a:p>
            <a:pPr marL="571500" indent="-571500">
              <a:buFont typeface="+mj-lt"/>
              <a:buAutoNum type="romanUcPeriod"/>
            </a:pPr>
            <a:r>
              <a:rPr lang="tr-TR" dirty="0"/>
              <a:t>İlgili hüküm doğrudan etkili midir?</a:t>
            </a:r>
          </a:p>
          <a:p>
            <a:pPr marL="0" indent="0">
              <a:buNone/>
            </a:pPr>
            <a:r>
              <a:rPr lang="tr-TR" b="1" dirty="0"/>
              <a:t>Cevap I</a:t>
            </a:r>
            <a:r>
              <a:rPr lang="tr-TR" dirty="0"/>
              <a:t>:Kurucu antlaşma, anlaşmanın hükümlerinin “ruhu, sistematiği ve lâfzı” dikkate alındığında doğrudan etki doğurmaya elverişlidir; çünkü</a:t>
            </a:r>
          </a:p>
          <a:p>
            <a:pPr lvl="1" algn="just">
              <a:buFont typeface="Wingdings" panose="05000000000000000000" pitchFamily="2" charset="2"/>
              <a:buChar char="ü"/>
            </a:pPr>
            <a:r>
              <a:rPr lang="tr-TR" dirty="0"/>
              <a:t>Kurucu antlaşma ortak pazar kurmayı hedefler.</a:t>
            </a:r>
          </a:p>
          <a:p>
            <a:pPr lvl="1" algn="just">
              <a:buFont typeface="Wingdings" panose="05000000000000000000" pitchFamily="2" charset="2"/>
              <a:buChar char="ü"/>
            </a:pPr>
            <a:r>
              <a:rPr lang="tr-TR" dirty="0"/>
              <a:t>Kurucu antlaşmanın dibacesi hükümetlerin yanı sıra halklardan bahsetmektedir. </a:t>
            </a:r>
          </a:p>
          <a:p>
            <a:pPr lvl="1" algn="just">
              <a:buFont typeface="Wingdings" panose="05000000000000000000" pitchFamily="2" charset="2"/>
              <a:buChar char="ü"/>
            </a:pPr>
            <a:r>
              <a:rPr lang="tr-TR" dirty="0"/>
              <a:t>[AB] kurumları, devredilen yetkileri kullanarak hem üye devletleri </a:t>
            </a:r>
            <a:r>
              <a:rPr lang="tr-TR" dirty="0" err="1"/>
              <a:t>hemvatandaşlarını</a:t>
            </a:r>
            <a:r>
              <a:rPr lang="tr-TR" dirty="0"/>
              <a:t> etkileyen işlemler yapabilmektedir.</a:t>
            </a:r>
          </a:p>
          <a:p>
            <a:pPr lvl="1" algn="just">
              <a:buFont typeface="Wingdings" panose="05000000000000000000" pitchFamily="2" charset="2"/>
              <a:buChar char="ü"/>
            </a:pPr>
            <a:r>
              <a:rPr lang="tr-TR" dirty="0"/>
              <a:t>Kurucu antlaşmanın getirdiği ön karar prosedürü, kurucu antlaşmanın üye devletlerin mahkemelerinde aynı şekilde yorumlanmasını teminat altına almak için tasarlandığına göre üye devletler, Birlik hukukunun kendi vatandaşlarınca ulusal mahkemede ileri sürülebileceğini kabul etmiş olsa gerekir.</a:t>
            </a:r>
          </a:p>
        </p:txBody>
      </p:sp>
    </p:spTree>
    <p:extLst>
      <p:ext uri="{BB962C8B-B14F-4D97-AF65-F5344CB8AC3E}">
        <p14:creationId xmlns:p14="http://schemas.microsoft.com/office/powerpoint/2010/main" val="116805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DB5F657-AC48-EC4B-643B-C80643171CE3}"/>
              </a:ext>
            </a:extLst>
          </p:cNvPr>
          <p:cNvSpPr>
            <a:spLocks noGrp="1"/>
          </p:cNvSpPr>
          <p:nvPr>
            <p:ph type="title"/>
          </p:nvPr>
        </p:nvSpPr>
        <p:spPr/>
        <p:txBody>
          <a:bodyPr/>
          <a:lstStyle/>
          <a:p>
            <a:r>
              <a:rPr lang="tr-TR" b="1" dirty="0"/>
              <a:t>ABAD, </a:t>
            </a:r>
            <a:r>
              <a:rPr lang="tr-TR" b="1" dirty="0" err="1"/>
              <a:t>van</a:t>
            </a:r>
            <a:r>
              <a:rPr lang="tr-TR" b="1" dirty="0"/>
              <a:t> </a:t>
            </a:r>
            <a:r>
              <a:rPr lang="tr-TR" b="1" dirty="0" err="1"/>
              <a:t>Gend</a:t>
            </a:r>
            <a:r>
              <a:rPr lang="tr-TR" b="1" dirty="0"/>
              <a:t> &amp; </a:t>
            </a:r>
            <a:r>
              <a:rPr lang="tr-TR" b="1" dirty="0" err="1"/>
              <a:t>Loos</a:t>
            </a:r>
            <a:r>
              <a:rPr lang="tr-TR" b="1" dirty="0"/>
              <a:t> kararında iki aşamalı bir incelemeye yer vermiştir.</a:t>
            </a:r>
          </a:p>
        </p:txBody>
      </p:sp>
      <p:sp>
        <p:nvSpPr>
          <p:cNvPr id="3" name="İçerik Yer Tutucusu 2">
            <a:extLst>
              <a:ext uri="{FF2B5EF4-FFF2-40B4-BE49-F238E27FC236}">
                <a16:creationId xmlns:a16="http://schemas.microsoft.com/office/drawing/2014/main" id="{B852234B-F630-EADC-43EF-F5442A722FB9}"/>
              </a:ext>
            </a:extLst>
          </p:cNvPr>
          <p:cNvSpPr>
            <a:spLocks noGrp="1"/>
          </p:cNvSpPr>
          <p:nvPr>
            <p:ph idx="1"/>
          </p:nvPr>
        </p:nvSpPr>
        <p:spPr/>
        <p:txBody>
          <a:bodyPr>
            <a:normAutofit lnSpcReduction="10000"/>
          </a:bodyPr>
          <a:lstStyle/>
          <a:p>
            <a:pPr marL="571500" indent="-571500">
              <a:buFont typeface="+mj-lt"/>
              <a:buAutoNum type="romanUcPeriod"/>
            </a:pPr>
            <a:r>
              <a:rPr lang="tr-TR" dirty="0"/>
              <a:t>Kurucu antlaşma, bir uluslararası anlaşma olarak, doğrudan etki doğurmaya elverişli midir?</a:t>
            </a:r>
          </a:p>
          <a:p>
            <a:pPr marL="571500" indent="-571500">
              <a:buFont typeface="+mj-lt"/>
              <a:buAutoNum type="romanUcPeriod"/>
            </a:pPr>
            <a:r>
              <a:rPr lang="tr-TR" dirty="0"/>
              <a:t>İlgili hüküm doğrudan etkili midir?</a:t>
            </a:r>
          </a:p>
          <a:p>
            <a:pPr marL="0" indent="0">
              <a:buNone/>
            </a:pPr>
            <a:r>
              <a:rPr lang="tr-TR" b="1" dirty="0"/>
              <a:t>Cevap II</a:t>
            </a:r>
            <a:r>
              <a:rPr lang="tr-TR" dirty="0"/>
              <a:t>: İlgili madde doğrudan etkilidir; çünkü:</a:t>
            </a:r>
          </a:p>
          <a:p>
            <a:pPr lvl="1">
              <a:buFont typeface="Wingdings" panose="05000000000000000000" pitchFamily="2" charset="2"/>
              <a:buChar char="ü"/>
            </a:pPr>
            <a:r>
              <a:rPr lang="tr-TR" dirty="0"/>
              <a:t>ilgili maddenin lâfzı, “olumlu değil, olumsuz bir yükümlülüğü içeren açık ve koşulsuz bir yasaklama getirmektedir” ve ilgili maddenin uygulanışı, “üye devletlerce yapılması gerekli herhangi bir yasal girişime gereksinim göstermemektedir”. </a:t>
            </a:r>
          </a:p>
          <a:p>
            <a:pPr marL="457200" lvl="1" indent="0">
              <a:buNone/>
            </a:pPr>
            <a:r>
              <a:rPr lang="tr-TR" dirty="0"/>
              <a:t>Sonuç olarak: </a:t>
            </a:r>
          </a:p>
          <a:p>
            <a:pPr lvl="1">
              <a:buFont typeface="Wingdings" panose="05000000000000000000" pitchFamily="2" charset="2"/>
              <a:buChar char="ü"/>
            </a:pPr>
            <a:r>
              <a:rPr lang="tr-TR" dirty="0"/>
              <a:t>İlgili madde doğrudan etkili olup “ulusal mahkemelerce korunması gereken bireysel haklar yaratan” bir hükümdür.</a:t>
            </a:r>
          </a:p>
        </p:txBody>
      </p:sp>
    </p:spTree>
    <p:extLst>
      <p:ext uri="{BB962C8B-B14F-4D97-AF65-F5344CB8AC3E}">
        <p14:creationId xmlns:p14="http://schemas.microsoft.com/office/powerpoint/2010/main" val="2585464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35C151-C507-EF6E-C880-A58C08ABB48E}"/>
              </a:ext>
            </a:extLst>
          </p:cNvPr>
          <p:cNvSpPr>
            <a:spLocks noGrp="1"/>
          </p:cNvSpPr>
          <p:nvPr>
            <p:ph type="title"/>
          </p:nvPr>
        </p:nvSpPr>
        <p:spPr/>
        <p:txBody>
          <a:bodyPr/>
          <a:lstStyle/>
          <a:p>
            <a:r>
              <a:rPr lang="tr-TR" b="1" dirty="0"/>
              <a:t>Kurucu Antlaşmalar (Birincil Hukuk) Yönünden / Doğrudan Etki İlkesinin Temelleri</a:t>
            </a:r>
          </a:p>
        </p:txBody>
      </p:sp>
      <p:sp>
        <p:nvSpPr>
          <p:cNvPr id="3" name="İçerik Yer Tutucusu 2">
            <a:extLst>
              <a:ext uri="{FF2B5EF4-FFF2-40B4-BE49-F238E27FC236}">
                <a16:creationId xmlns:a16="http://schemas.microsoft.com/office/drawing/2014/main" id="{6F06D922-2207-6E7D-46DD-56853977C3C4}"/>
              </a:ext>
            </a:extLst>
          </p:cNvPr>
          <p:cNvSpPr>
            <a:spLocks noGrp="1"/>
          </p:cNvSpPr>
          <p:nvPr>
            <p:ph idx="1"/>
          </p:nvPr>
        </p:nvSpPr>
        <p:spPr/>
        <p:txBody>
          <a:bodyPr/>
          <a:lstStyle/>
          <a:p>
            <a:pPr marL="0" indent="0">
              <a:buNone/>
            </a:pPr>
            <a:r>
              <a:rPr lang="tr-TR" dirty="0"/>
              <a:t>Doğrudan etkinin koşulları, sonraki kararlar ile şu şekilde yerleşiklik kazanmıştır:</a:t>
            </a:r>
          </a:p>
          <a:p>
            <a:pPr marL="0" indent="0">
              <a:buNone/>
            </a:pPr>
            <a:r>
              <a:rPr lang="tr-TR" dirty="0"/>
              <a:t>Bir kural, şu koşullar altında doğrudan etkili kabul edilir:</a:t>
            </a:r>
          </a:p>
          <a:p>
            <a:pPr marL="514350" indent="-514350">
              <a:buFont typeface="+mj-lt"/>
              <a:buAutoNum type="arabicPeriod"/>
            </a:pPr>
            <a:r>
              <a:rPr lang="tr-TR" dirty="0"/>
              <a:t>yeterince açık ve kesin ise,</a:t>
            </a:r>
          </a:p>
          <a:p>
            <a:pPr marL="514350" indent="-514350">
              <a:buFont typeface="+mj-lt"/>
              <a:buAutoNum type="arabicPeriod"/>
            </a:pPr>
            <a:r>
              <a:rPr lang="tr-TR" dirty="0"/>
              <a:t>koşulsuz ise,</a:t>
            </a:r>
          </a:p>
          <a:p>
            <a:pPr marL="514350" indent="-514350">
              <a:buFont typeface="+mj-lt"/>
              <a:buAutoNum type="arabicPeriod"/>
            </a:pPr>
            <a:r>
              <a:rPr lang="tr-TR" dirty="0"/>
              <a:t> uygulanması ya da etkisi yönünden Birlik kurumları veya üye devletlerce önlem alınmasını gerektirmiyorsa, yani takdir hakkına yer bırakmıyorsa.</a:t>
            </a:r>
          </a:p>
        </p:txBody>
      </p:sp>
    </p:spTree>
    <p:extLst>
      <p:ext uri="{BB962C8B-B14F-4D97-AF65-F5344CB8AC3E}">
        <p14:creationId xmlns:p14="http://schemas.microsoft.com/office/powerpoint/2010/main" val="15420445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973</TotalTime>
  <Words>2958</Words>
  <Application>Microsoft Office PowerPoint</Application>
  <PresentationFormat>Geniş ekran</PresentationFormat>
  <Paragraphs>210</Paragraphs>
  <Slides>32</Slides>
  <Notes>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32</vt:i4>
      </vt:variant>
    </vt:vector>
  </HeadingPairs>
  <TitlesOfParts>
    <vt:vector size="38" baseType="lpstr">
      <vt:lpstr>Arial</vt:lpstr>
      <vt:lpstr>Calibri</vt:lpstr>
      <vt:lpstr>Calibri Light</vt:lpstr>
      <vt:lpstr>Tw Cen MT</vt:lpstr>
      <vt:lpstr>Wingdings</vt:lpstr>
      <vt:lpstr>Office Teması</vt:lpstr>
      <vt:lpstr>ABAD KARARLARINDA AB HUKUKUN ÖZELLİKLERİ*</vt:lpstr>
      <vt:lpstr>Case 106/77, Finanze dello Stato v. Simmenthal SPA, 1978 </vt:lpstr>
      <vt:lpstr>Ulusal mahkemeler AB hukukuna öncelik vermelidir.</vt:lpstr>
      <vt:lpstr>Doğrudan Etki İlkesinin Temelleri</vt:lpstr>
      <vt:lpstr>Kurucu Antlaşmalar (Birincil Hukuk) Yönünden / Doğrudan Etki İlkesinin Temelleri</vt:lpstr>
      <vt:lpstr>Van Gend en Loos kararı (1963) Almanya’nın, Hollanda’nın ve Belçika’nın Görüşleri</vt:lpstr>
      <vt:lpstr>ABAD, van Gend &amp; Loos kararında iki aşamalı bir incelemeye yer vermiştir.</vt:lpstr>
      <vt:lpstr>ABAD, van Gend &amp; Loos kararında iki aşamalı bir incelemeye yer vermiştir.</vt:lpstr>
      <vt:lpstr>Kurucu Antlaşmalar (Birincil Hukuk) Yönünden / Doğrudan Etki İlkesinin Temelleri</vt:lpstr>
      <vt:lpstr>Kurucu Antlaşmalar (Birincil Hukuk) Yönünden / Dikey ve Yatay İlişkiler Yönünden</vt:lpstr>
      <vt:lpstr>Defrenne Davası (1975-1976)</vt:lpstr>
      <vt:lpstr>Defrenne Davası (1975-1976)</vt:lpstr>
      <vt:lpstr>AB Hukukunun Genel İlkeleri Yönünden</vt:lpstr>
      <vt:lpstr>Mangold Davası (2004-2005)</vt:lpstr>
      <vt:lpstr>Mangold Davası (2004-2005)</vt:lpstr>
      <vt:lpstr>Tüzük Yönünden</vt:lpstr>
      <vt:lpstr>Muñoz Davası (2000-2002)</vt:lpstr>
      <vt:lpstr>Muñoz Davası (2000-2002)</vt:lpstr>
      <vt:lpstr>Direktif Yönünden</vt:lpstr>
      <vt:lpstr>Direktif Yönünden</vt:lpstr>
      <vt:lpstr>van Duyn Davası (1974)</vt:lpstr>
      <vt:lpstr>van Duyn Davası (1974)</vt:lpstr>
      <vt:lpstr>ABAD, sonraki kararları ile direktiflerin doğrudan etki doğurmaya elverişliliği ile ilgili iki ek argüman daha kullanmıştır:</vt:lpstr>
      <vt:lpstr>Marshall Davası (1984-1986)</vt:lpstr>
      <vt:lpstr>Marshall Davası (1984-1986)</vt:lpstr>
      <vt:lpstr>Karar Yönünden</vt:lpstr>
      <vt:lpstr>AB’nin Uluslararası Anlaşmaları Yönünden</vt:lpstr>
      <vt:lpstr>AB’nin Uluslararası Anlaşmaları Yönünden</vt:lpstr>
      <vt:lpstr>Doğrudan Etki İlkesinin Koşulları</vt:lpstr>
      <vt:lpstr>1) Yeterince Açık ve Kesin Olma </vt:lpstr>
      <vt:lpstr>2) Koşulsuz Olma</vt:lpstr>
      <vt:lpstr>3) Takdir Yetkisinin Yokluğu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ABAD KARARLARINDA AB HUKUKUN ÖZELLİKLERİ*</dc:title>
  <dc:creator>Fatih Serbest</dc:creator>
  <cp:lastModifiedBy>Fatih Serbest</cp:lastModifiedBy>
  <cp:revision>1</cp:revision>
  <dcterms:created xsi:type="dcterms:W3CDTF">2022-12-04T14:58:06Z</dcterms:created>
  <dcterms:modified xsi:type="dcterms:W3CDTF">2022-12-05T07:11:55Z</dcterms:modified>
</cp:coreProperties>
</file>