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56" r:id="rId2"/>
    <p:sldId id="257" r:id="rId3"/>
    <p:sldId id="265" r:id="rId4"/>
    <p:sldId id="263" r:id="rId5"/>
    <p:sldId id="266" r:id="rId6"/>
    <p:sldId id="258" r:id="rId7"/>
    <p:sldId id="259" r:id="rId8"/>
    <p:sldId id="260" r:id="rId9"/>
    <p:sldId id="261" r:id="rId10"/>
    <p:sldId id="262"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5"/>
    <p:restoredTop sz="94655"/>
  </p:normalViewPr>
  <p:slideViewPr>
    <p:cSldViewPr snapToGrid="0" snapToObjects="1">
      <p:cViewPr varScale="1">
        <p:scale>
          <a:sx n="82" d="100"/>
          <a:sy n="82" d="100"/>
        </p:scale>
        <p:origin x="69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821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3194571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347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1355486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19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F4544EE-5280-9044-B32C-D52EF1A68648}" type="datetimeFigureOut">
              <a:rPr lang="tr-TR" smtClean="0"/>
              <a:t>5.12.2022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423959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24128" y="2967788"/>
            <a:ext cx="475488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a:t>Asıl metin stillerini düzenlemek için tıklayın</a:t>
            </a:r>
          </a:p>
        </p:txBody>
      </p:sp>
      <p:sp>
        <p:nvSpPr>
          <p:cNvPr id="6" name="Content Placeholder 5"/>
          <p:cNvSpPr>
            <a:spLocks noGrp="1"/>
          </p:cNvSpPr>
          <p:nvPr>
            <p:ph sz="quarter" idx="4"/>
          </p:nvPr>
        </p:nvSpPr>
        <p:spPr>
          <a:xfrm>
            <a:off x="5990888" y="2967788"/>
            <a:ext cx="475488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F4544EE-5280-9044-B32C-D52EF1A68648}" type="datetimeFigureOut">
              <a:rPr lang="tr-TR" smtClean="0"/>
              <a:t>5.12.2022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3753141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F4544EE-5280-9044-B32C-D52EF1A68648}" type="datetimeFigureOut">
              <a:rPr lang="tr-TR" smtClean="0"/>
              <a:t>5.12.2022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3164126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544EE-5280-9044-B32C-D52EF1A68648}" type="datetimeFigureOut">
              <a:rPr lang="tr-TR" smtClean="0"/>
              <a:t>5.12.2022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306373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a:t>Asıl başlık stilini düzenlemek için tıklayın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4544EE-5280-9044-B32C-D52EF1A68648}" type="datetimeFigureOut">
              <a:rPr lang="tr-TR" smtClean="0"/>
              <a:t>5.12.2022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275488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4544EE-5280-9044-B32C-D52EF1A68648}" type="datetimeFigureOut">
              <a:rPr lang="tr-TR" smtClean="0"/>
              <a:t>5.12.2022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B93A2C-75AF-FF4E-96BA-796AE8E3E1E4}"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41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F4544EE-5280-9044-B32C-D52EF1A68648}" type="datetimeFigureOut">
              <a:rPr lang="tr-TR" smtClean="0"/>
              <a:t>5.12.2022</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DB93A2C-75AF-FF4E-96BA-796AE8E3E1E4}"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10872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a:t>Sendikaların Faaliyetleri </a:t>
            </a:r>
          </a:p>
        </p:txBody>
      </p:sp>
      <p:sp>
        <p:nvSpPr>
          <p:cNvPr id="3" name="Alt Konu Başlığı 2"/>
          <p:cNvSpPr>
            <a:spLocks noGrp="1"/>
          </p:cNvSpPr>
          <p:nvPr>
            <p:ph type="subTitle" idx="1"/>
          </p:nvPr>
        </p:nvSpPr>
        <p:spPr/>
        <p:txBody>
          <a:bodyPr/>
          <a:lstStyle/>
          <a:p>
            <a:r>
              <a:rPr lang="tr-TR" dirty="0"/>
              <a:t>HAFTA 12</a:t>
            </a:r>
          </a:p>
        </p:txBody>
      </p:sp>
    </p:spTree>
    <p:extLst>
      <p:ext uri="{BB962C8B-B14F-4D97-AF65-F5344CB8AC3E}">
        <p14:creationId xmlns:p14="http://schemas.microsoft.com/office/powerpoint/2010/main" val="1927810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Faaliyetlerinin Durdurulması ve Sona Ermesi</a:t>
            </a:r>
            <a:r>
              <a:rPr lang="tr-TR" dirty="0">
                <a:effectLst/>
              </a:rPr>
              <a:t> </a:t>
            </a:r>
            <a:endParaRPr lang="tr-TR" dirty="0"/>
          </a:p>
        </p:txBody>
      </p:sp>
      <p:sp>
        <p:nvSpPr>
          <p:cNvPr id="3" name="İçerik Yer Tutucusu 2"/>
          <p:cNvSpPr>
            <a:spLocks noGrp="1"/>
          </p:cNvSpPr>
          <p:nvPr>
            <p:ph idx="1"/>
          </p:nvPr>
        </p:nvSpPr>
        <p:spPr/>
        <p:txBody>
          <a:bodyPr>
            <a:normAutofit/>
          </a:bodyPr>
          <a:lstStyle/>
          <a:p>
            <a:r>
              <a:rPr lang="tr-TR" dirty="0"/>
              <a:t>Faaliyetin durdurulması nedenleri; 1. Kuruluşun tüzüğünün veya 6356 sayılı Kanunun 7.maddesinde sayılan belgelerin içerdikleri bilgilerin kanuna aykırılığının tespit edilmesi ya da 6356 sayılı Kanunda öngörülen kuruluş şartlarının sağlanmadığının anlaşılması hâlinde ilgili valilik kanuna aykırılık veya eksikliklerin bir ay içinde giderilmesini ister. Bu süre içinde kanuna aykırılığın veya eksikliğin giderilmemesi hâlinde, Bakanlığın veya ilgili valiliğin başvurusu üzerine mahkeme, gerekli gördüğü takdirde kurucuları da dinleyerek üç iş günü içinde kuruluşun faaliyetinin durdurulmasına karar verebilir. Mahkeme kanuna aykırılığın veya eksikliğin giderilmesi için altmış günü aşmayan bir süre verir.</a:t>
            </a:r>
            <a:r>
              <a:rPr lang="tr-TR" dirty="0">
                <a:effectLst/>
              </a:rPr>
              <a:t> </a:t>
            </a:r>
            <a:endParaRPr lang="tr-TR" dirty="0"/>
          </a:p>
        </p:txBody>
      </p:sp>
    </p:spTree>
    <p:extLst>
      <p:ext uri="{BB962C8B-B14F-4D97-AF65-F5344CB8AC3E}">
        <p14:creationId xmlns:p14="http://schemas.microsoft.com/office/powerpoint/2010/main" val="1492047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KURULUŞLARIN KAPATILMASI VE SONA ERMESİ</a:t>
            </a:r>
          </a:p>
        </p:txBody>
      </p:sp>
      <p:sp>
        <p:nvSpPr>
          <p:cNvPr id="3" name="İçerik Yer Tutucusu 2"/>
          <p:cNvSpPr>
            <a:spLocks noGrp="1"/>
          </p:cNvSpPr>
          <p:nvPr>
            <p:ph idx="1"/>
          </p:nvPr>
        </p:nvSpPr>
        <p:spPr/>
        <p:txBody>
          <a:bodyPr/>
          <a:lstStyle/>
          <a:p>
            <a:pPr algn="just"/>
            <a:r>
              <a:rPr lang="tr-TR" dirty="0"/>
              <a:t>Anayasada belirtilen Cumhuriyetin niteliklerine ve demokratik esaslara aykırı faaliyetlerde bulunan kuruluş, merkezlerinin bulunduğu yer Cumhuriyet Başsavcısının talebi üzerine mahkeme kararı ile kapatılır. Aykırı davranış bireysel olarak yöneticiler tarafından gerçekleştirildiği takdirde, mahkemece sadece o yöneticilerin görevine son verilmesine karar verilir.</a:t>
            </a:r>
          </a:p>
          <a:p>
            <a:pPr algn="just"/>
            <a:r>
              <a:rPr lang="tr-TR" dirty="0"/>
              <a:t>Bu nedenlere dayalı olarak açılan davalar nedeniyle mahkeme, yargılama süresince talep üzerine veya resen kuruluşun faaliyetlerinin durdurulmasına ve yöneticilerinin geçici olarak görevden alınmasına karar verebilir.</a:t>
            </a:r>
          </a:p>
          <a:p>
            <a:endParaRPr lang="tr-TR" dirty="0"/>
          </a:p>
        </p:txBody>
      </p:sp>
    </p:spTree>
    <p:extLst>
      <p:ext uri="{BB962C8B-B14F-4D97-AF65-F5344CB8AC3E}">
        <p14:creationId xmlns:p14="http://schemas.microsoft.com/office/powerpoint/2010/main" val="986212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KURULUŞLARIN FAALİYETLERİNİN ÇERÇEVESİ</a:t>
            </a:r>
          </a:p>
        </p:txBody>
      </p:sp>
      <p:sp>
        <p:nvSpPr>
          <p:cNvPr id="3" name="İçerik Yer Tutucusu 2"/>
          <p:cNvSpPr>
            <a:spLocks noGrp="1"/>
          </p:cNvSpPr>
          <p:nvPr>
            <p:ph idx="1"/>
          </p:nvPr>
        </p:nvSpPr>
        <p:spPr/>
        <p:txBody>
          <a:bodyPr/>
          <a:lstStyle/>
          <a:p>
            <a:pPr marL="457200" indent="-457200">
              <a:buFont typeface="+mj-lt"/>
              <a:buAutoNum type="arabicPeriod"/>
            </a:pPr>
            <a:r>
              <a:rPr lang="tr-TR" dirty="0"/>
              <a:t>Tüzük ve amaç doğrultusunda faaliyet</a:t>
            </a:r>
          </a:p>
          <a:p>
            <a:pPr marL="457200" indent="-457200">
              <a:buFont typeface="+mj-lt"/>
              <a:buAutoNum type="arabicPeriod"/>
            </a:pPr>
            <a:r>
              <a:rPr lang="tr-TR" dirty="0"/>
              <a:t>Faaliyetten yararlandırmanda eşitlik, ayrım yasaklarına uyma ve toplumsan cinsiyet eşitliğini gözetme</a:t>
            </a:r>
          </a:p>
          <a:p>
            <a:pPr marL="457200" indent="-457200">
              <a:buFont typeface="+mj-lt"/>
              <a:buAutoNum type="arabicPeriod"/>
            </a:pPr>
            <a:r>
              <a:rPr lang="tr-TR" dirty="0"/>
              <a:t>Faaliyetlerden üye olmayanların yararlanmasının kuruluşun iznine bağlı olması</a:t>
            </a:r>
          </a:p>
        </p:txBody>
      </p:sp>
    </p:spTree>
    <p:extLst>
      <p:ext uri="{BB962C8B-B14F-4D97-AF65-F5344CB8AC3E}">
        <p14:creationId xmlns:p14="http://schemas.microsoft.com/office/powerpoint/2010/main" val="161786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KURULUŞLARa</a:t>
            </a:r>
            <a:r>
              <a:rPr lang="tr-TR" dirty="0"/>
              <a:t> serbest faaliyetler</a:t>
            </a:r>
          </a:p>
        </p:txBody>
      </p:sp>
      <p:sp>
        <p:nvSpPr>
          <p:cNvPr id="3" name="İçerik Yer Tutucusu 2"/>
          <p:cNvSpPr>
            <a:spLocks noGrp="1"/>
          </p:cNvSpPr>
          <p:nvPr>
            <p:ph idx="1"/>
          </p:nvPr>
        </p:nvSpPr>
        <p:spPr/>
        <p:txBody>
          <a:bodyPr>
            <a:normAutofit fontScale="92500" lnSpcReduction="20000"/>
          </a:bodyPr>
          <a:lstStyle/>
          <a:p>
            <a:r>
              <a:rPr lang="tr-TR" dirty="0"/>
              <a:t>ÇALIŞMA HAYATINA İLİŞKİN FAALİYETLERİ: Toplu Pazarlık Düzenine İlişkin Olanlar </a:t>
            </a:r>
          </a:p>
          <a:p>
            <a:r>
              <a:rPr lang="tr-TR" dirty="0"/>
              <a:t>YARGILAMA ALANINDAKİ FALİYETLERİ: </a:t>
            </a:r>
          </a:p>
          <a:p>
            <a:r>
              <a:rPr lang="tr-TR" dirty="0"/>
              <a:t>1. Sendika ve konfederasyonların kolektif nitelikli dava hakları </a:t>
            </a:r>
          </a:p>
          <a:p>
            <a:r>
              <a:rPr lang="tr-TR" dirty="0"/>
              <a:t>2. Sendikaların üyelerini temsilen bireysel nitelikli dava hakları </a:t>
            </a:r>
          </a:p>
          <a:p>
            <a:r>
              <a:rPr lang="tr-TR" dirty="0"/>
              <a:t>İŞYERİ SENDİKA TEMSİLCİSİ ATAMA </a:t>
            </a:r>
          </a:p>
          <a:p>
            <a:r>
              <a:rPr lang="tr-TR" dirty="0"/>
              <a:t>Kuruluşların doğal afetlerde yardım yapması</a:t>
            </a:r>
          </a:p>
          <a:p>
            <a:r>
              <a:rPr lang="tr-TR" dirty="0"/>
              <a:t>İşveren sendikalarının dayanışma ve yardım fonu oluşturması</a:t>
            </a:r>
          </a:p>
          <a:p>
            <a:r>
              <a:rPr lang="tr-TR" dirty="0"/>
              <a:t>Sendikaların grev ve lokavt yardımları yapması</a:t>
            </a:r>
          </a:p>
          <a:p>
            <a:r>
              <a:rPr lang="tr-TR" dirty="0"/>
              <a:t>Kuruluşların eğitim amaçlı yardımlar yapması</a:t>
            </a:r>
          </a:p>
          <a:p>
            <a:r>
              <a:rPr lang="tr-TR" dirty="0"/>
              <a:t>Kuruluşların sanayi ve ticaret kuruluşlarına yatırım yapması</a:t>
            </a:r>
          </a:p>
        </p:txBody>
      </p:sp>
    </p:spTree>
    <p:extLst>
      <p:ext uri="{BB962C8B-B14F-4D97-AF65-F5344CB8AC3E}">
        <p14:creationId xmlns:p14="http://schemas.microsoft.com/office/powerpoint/2010/main" val="3713352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SOSYAL VE EKONOMİK FAALİYETLERİ </a:t>
            </a:r>
          </a:p>
        </p:txBody>
      </p:sp>
      <p:sp>
        <p:nvSpPr>
          <p:cNvPr id="3" name="İçerik Yer Tutucusu 2"/>
          <p:cNvSpPr>
            <a:spLocks noGrp="1"/>
          </p:cNvSpPr>
          <p:nvPr>
            <p:ph idx="1"/>
          </p:nvPr>
        </p:nvSpPr>
        <p:spPr/>
        <p:txBody>
          <a:bodyPr/>
          <a:lstStyle/>
          <a:p>
            <a:r>
              <a:rPr lang="tr-TR" dirty="0"/>
              <a:t>1. Çalışma yaşamı ile ilgili kurullara temsilci gönderme </a:t>
            </a:r>
          </a:p>
          <a:p>
            <a:r>
              <a:rPr lang="tr-TR" dirty="0"/>
              <a:t>2. Mesleki amaçlı kurs, konferans ve seminer düzenleme</a:t>
            </a:r>
          </a:p>
          <a:p>
            <a:r>
              <a:rPr lang="tr-TR" dirty="0"/>
              <a:t>3. Sanayi ve Ticaret Kuruluşlarına Yatırımlar Yapma </a:t>
            </a:r>
          </a:p>
          <a:p>
            <a:r>
              <a:rPr lang="tr-TR" dirty="0"/>
              <a:t>4. Doğal Afet Durumlarında Yardım Yapma</a:t>
            </a:r>
          </a:p>
          <a:p>
            <a:r>
              <a:rPr lang="tr-TR" dirty="0"/>
              <a:t>5. Üyelerine Yardım Yapma </a:t>
            </a:r>
          </a:p>
        </p:txBody>
      </p:sp>
    </p:spTree>
    <p:extLst>
      <p:ext uri="{BB962C8B-B14F-4D97-AF65-F5344CB8AC3E}">
        <p14:creationId xmlns:p14="http://schemas.microsoft.com/office/powerpoint/2010/main" val="894374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AF450E-8977-063C-DE9A-E7742FEBC89F}"/>
              </a:ext>
            </a:extLst>
          </p:cNvPr>
          <p:cNvSpPr>
            <a:spLocks noGrp="1"/>
          </p:cNvSpPr>
          <p:nvPr>
            <p:ph type="title"/>
          </p:nvPr>
        </p:nvSpPr>
        <p:spPr/>
        <p:txBody>
          <a:bodyPr>
            <a:normAutofit/>
          </a:bodyPr>
          <a:lstStyle/>
          <a:p>
            <a:r>
              <a:rPr lang="tr-TR" dirty="0"/>
              <a:t>Faaliyetlerdeki ve gelir/giderlerdeki yasaklar</a:t>
            </a:r>
          </a:p>
        </p:txBody>
      </p:sp>
      <p:sp>
        <p:nvSpPr>
          <p:cNvPr id="3" name="İçerik Yer Tutucusu 2">
            <a:extLst>
              <a:ext uri="{FF2B5EF4-FFF2-40B4-BE49-F238E27FC236}">
                <a16:creationId xmlns:a16="http://schemas.microsoft.com/office/drawing/2014/main" id="{C00AC069-9007-FD04-530B-43BA38F6DB7C}"/>
              </a:ext>
            </a:extLst>
          </p:cNvPr>
          <p:cNvSpPr>
            <a:spLocks noGrp="1"/>
          </p:cNvSpPr>
          <p:nvPr>
            <p:ph idx="1"/>
          </p:nvPr>
        </p:nvSpPr>
        <p:spPr/>
        <p:txBody>
          <a:bodyPr/>
          <a:lstStyle/>
          <a:p>
            <a:pPr marL="457200" indent="-457200">
              <a:buFont typeface="+mj-lt"/>
              <a:buAutoNum type="arabicPeriod"/>
            </a:pPr>
            <a:r>
              <a:rPr lang="tr-TR" dirty="0"/>
              <a:t>Kuruluşların amaç dışı faaliyet yasağı</a:t>
            </a:r>
          </a:p>
          <a:p>
            <a:pPr marL="457200" indent="-457200">
              <a:buFont typeface="+mj-lt"/>
              <a:buAutoNum type="arabicPeriod"/>
            </a:pPr>
            <a:r>
              <a:rPr lang="tr-TR" dirty="0"/>
              <a:t>Siyasi partilere ilişkin yasaklar</a:t>
            </a:r>
          </a:p>
          <a:p>
            <a:pPr marL="457200" indent="-457200">
              <a:buFont typeface="+mj-lt"/>
              <a:buAutoNum type="arabicPeriod"/>
            </a:pPr>
            <a:r>
              <a:rPr lang="tr-TR" dirty="0"/>
              <a:t>İşçi ve işveren kuruluşlarının birbirleriyle ilişkilerindeki yasaklar</a:t>
            </a:r>
          </a:p>
          <a:p>
            <a:pPr marL="457200" indent="-457200">
              <a:buFont typeface="+mj-lt"/>
              <a:buAutoNum type="arabicPeriod"/>
            </a:pPr>
            <a:r>
              <a:rPr lang="tr-TR" dirty="0"/>
              <a:t>Kuruluşların yardım ve bağış almasına ilişkin yasaklar</a:t>
            </a:r>
          </a:p>
        </p:txBody>
      </p:sp>
    </p:spTree>
    <p:extLst>
      <p:ext uri="{BB962C8B-B14F-4D97-AF65-F5344CB8AC3E}">
        <p14:creationId xmlns:p14="http://schemas.microsoft.com/office/powerpoint/2010/main" val="2757479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aşlık 8"/>
          <p:cNvSpPr>
            <a:spLocks noGrp="1"/>
          </p:cNvSpPr>
          <p:nvPr>
            <p:ph type="title"/>
          </p:nvPr>
        </p:nvSpPr>
        <p:spPr/>
        <p:txBody>
          <a:bodyPr/>
          <a:lstStyle/>
          <a:p>
            <a:r>
              <a:rPr lang="tr-TR" dirty="0"/>
              <a:t>Sendika ve Konfederasyonların Denetimi ve </a:t>
            </a:r>
            <a:r>
              <a:rPr lang="tr-TR" dirty="0" err="1"/>
              <a:t>şeffalık</a:t>
            </a:r>
            <a:endParaRPr lang="tr-TR" dirty="0"/>
          </a:p>
        </p:txBody>
      </p:sp>
      <p:sp>
        <p:nvSpPr>
          <p:cNvPr id="10" name="İçerik Yer Tutucusu 9"/>
          <p:cNvSpPr>
            <a:spLocks noGrp="1"/>
          </p:cNvSpPr>
          <p:nvPr>
            <p:ph idx="1"/>
          </p:nvPr>
        </p:nvSpPr>
        <p:spPr/>
        <p:txBody>
          <a:bodyPr>
            <a:normAutofit/>
          </a:bodyPr>
          <a:lstStyle/>
          <a:p>
            <a:r>
              <a:rPr lang="tr-TR" dirty="0"/>
              <a:t>1. Dış Denetim: Kuruluşların gelir ve giderlerine ilişkin mali denetimleri, en geç iki yılda bir 1/6/1989 tarihli ve 3568 sayılı Serbest Muhasebeci Mali Müşavirlik ve Yeminli Mali Müşavirlik Kanununa göre denetim yetkisine sahip yeminli mali müşavirlerce yapılır. Bu denetimin yapılmış olması, denetleme kurulunun yükümlülüğünü ortadan kaldırmaz.</a:t>
            </a:r>
            <a:r>
              <a:rPr lang="tr-TR" dirty="0">
                <a:effectLst/>
              </a:rPr>
              <a:t> </a:t>
            </a:r>
          </a:p>
          <a:p>
            <a:r>
              <a:rPr lang="tr-TR" dirty="0"/>
              <a:t>2.İç Denetim: Kuruluşların denetimi, kanun ve kuruluşun tüzük hükümlerine göre denetleme kurulları tarafından yapılır. Denetimde, yönetim ve işleyişin, gelir, gider ve bilançoların ve bunlarla ilgili işlemlerin kanun, tüzük ve genel kurul kararlarına uygunluğu incelenir.</a:t>
            </a:r>
          </a:p>
          <a:p>
            <a:endParaRPr lang="tr-TR" dirty="0"/>
          </a:p>
        </p:txBody>
      </p:sp>
      <p:sp>
        <p:nvSpPr>
          <p:cNvPr id="4" name="Dikdörtgen 3"/>
          <p:cNvSpPr/>
          <p:nvPr/>
        </p:nvSpPr>
        <p:spPr>
          <a:xfrm>
            <a:off x="4059448" y="3244334"/>
            <a:ext cx="295274" cy="369332"/>
          </a:xfrm>
          <a:prstGeom prst="rect">
            <a:avLst/>
          </a:prstGeom>
        </p:spPr>
        <p:txBody>
          <a:bodyPr wrap="none">
            <a:spAutoFit/>
          </a:bodyPr>
          <a:lstStyle/>
          <a:p>
            <a:r>
              <a:rPr lang="tr-TR" dirty="0"/>
              <a:t>, </a:t>
            </a:r>
          </a:p>
        </p:txBody>
      </p:sp>
    </p:spTree>
    <p:extLst>
      <p:ext uri="{BB962C8B-B14F-4D97-AF65-F5344CB8AC3E}">
        <p14:creationId xmlns:p14="http://schemas.microsoft.com/office/powerpoint/2010/main" val="2124868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Kuruluşların denetimi ve şeffaflık</a:t>
            </a:r>
          </a:p>
        </p:txBody>
      </p:sp>
      <p:sp>
        <p:nvSpPr>
          <p:cNvPr id="3" name="İçerik Yer Tutucusu 2"/>
          <p:cNvSpPr>
            <a:spLocks noGrp="1"/>
          </p:cNvSpPr>
          <p:nvPr>
            <p:ph idx="1"/>
          </p:nvPr>
        </p:nvSpPr>
        <p:spPr/>
        <p:txBody>
          <a:bodyPr/>
          <a:lstStyle/>
          <a:p>
            <a:pPr algn="just"/>
            <a:r>
              <a:rPr lang="tr-TR" dirty="0"/>
              <a:t>Kuruluşlar; faaliyet, dış denetim ve denetleme kurulu raporları ile genel kurul kararlarını uygun vasıtalarla derhâl yayınlar.</a:t>
            </a:r>
          </a:p>
          <a:p>
            <a:pPr algn="just"/>
            <a:r>
              <a:rPr lang="tr-TR" dirty="0"/>
              <a:t>Kuruluşların ve şubelerin kurucu ve yöneticileri, kendileri, eşleri ve velayetleri altında bulunan çocuklarına ait mal bildirimlerini 19/4/1990 tarihli ve 3628 sayılı Mal Bildiriminde Bulunulması, Rüşvet ve Yolsuzluklarla Mücadele Kanunu ve ilgili yönetmeliklere göre vermek zorundadır.</a:t>
            </a:r>
          </a:p>
          <a:p>
            <a:endParaRPr lang="tr-TR" dirty="0"/>
          </a:p>
        </p:txBody>
      </p:sp>
    </p:spTree>
    <p:extLst>
      <p:ext uri="{BB962C8B-B14F-4D97-AF65-F5344CB8AC3E}">
        <p14:creationId xmlns:p14="http://schemas.microsoft.com/office/powerpoint/2010/main" val="12703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Sendika ve Konfederasyonların Gelir ve Giderleri</a:t>
            </a:r>
          </a:p>
        </p:txBody>
      </p:sp>
      <p:sp>
        <p:nvSpPr>
          <p:cNvPr id="3" name="İçerik Yer Tutucusu 2"/>
          <p:cNvSpPr>
            <a:spLocks noGrp="1"/>
          </p:cNvSpPr>
          <p:nvPr>
            <p:ph idx="1"/>
          </p:nvPr>
        </p:nvSpPr>
        <p:spPr/>
        <p:txBody>
          <a:bodyPr>
            <a:normAutofit/>
          </a:bodyPr>
          <a:lstStyle/>
          <a:p>
            <a:r>
              <a:rPr lang="tr-TR" dirty="0"/>
              <a:t> Kuruluşların gelirleri;</a:t>
            </a:r>
          </a:p>
          <a:p>
            <a:r>
              <a:rPr lang="tr-TR" dirty="0"/>
              <a:t>a) Üyelik ve dayanışma aidatları,</a:t>
            </a:r>
          </a:p>
          <a:p>
            <a:r>
              <a:rPr lang="tr-TR" dirty="0"/>
              <a:t>b) Tüzüklerine göre yapabilecekleri faaliyetlerden sağlanacak gelirler,</a:t>
            </a:r>
          </a:p>
          <a:p>
            <a:r>
              <a:rPr lang="tr-TR" dirty="0"/>
              <a:t>c) Bağışlar,</a:t>
            </a:r>
          </a:p>
          <a:p>
            <a:r>
              <a:rPr lang="tr-TR" dirty="0"/>
              <a:t>ç) Mal varlığı gelirleri, mal varlığı değerlerinin devir, temlik ve satışlarından doğan kazançlardan ibarettir.</a:t>
            </a:r>
          </a:p>
          <a:p>
            <a:r>
              <a:rPr lang="tr-TR" dirty="0"/>
              <a:t>***Kuruluşlar; kamu kurum ve kuruluşları, siyasi partiler, esnaf ve küçük sanatkâr kuruluşları ile kamu kurumu niteliğindeki meslek kuruluşlarından yardım ve bağış alamaz.</a:t>
            </a:r>
            <a:r>
              <a:rPr lang="tr-TR" dirty="0">
                <a:effectLst/>
              </a:rPr>
              <a:t> </a:t>
            </a:r>
            <a:endParaRPr lang="tr-TR" dirty="0"/>
          </a:p>
        </p:txBody>
      </p:sp>
    </p:spTree>
    <p:extLst>
      <p:ext uri="{BB962C8B-B14F-4D97-AF65-F5344CB8AC3E}">
        <p14:creationId xmlns:p14="http://schemas.microsoft.com/office/powerpoint/2010/main" val="912793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KURULUŞLARIN GİDERLERİ</a:t>
            </a:r>
          </a:p>
        </p:txBody>
      </p:sp>
      <p:sp>
        <p:nvSpPr>
          <p:cNvPr id="3" name="İçerik Yer Tutucusu 2"/>
          <p:cNvSpPr>
            <a:spLocks noGrp="1"/>
          </p:cNvSpPr>
          <p:nvPr>
            <p:ph idx="1"/>
          </p:nvPr>
        </p:nvSpPr>
        <p:spPr/>
        <p:txBody>
          <a:bodyPr>
            <a:normAutofit/>
          </a:bodyPr>
          <a:lstStyle/>
          <a:p>
            <a:r>
              <a:rPr lang="tr-TR" dirty="0"/>
              <a:t>Kuruluşların giderleri;</a:t>
            </a:r>
          </a:p>
          <a:p>
            <a:r>
              <a:rPr lang="tr-TR" dirty="0"/>
              <a:t>1. Görevlilerine ödenen meblağlar</a:t>
            </a:r>
          </a:p>
          <a:p>
            <a:r>
              <a:rPr lang="tr-TR" dirty="0"/>
              <a:t>2. Sendikanın olağan faaliyetini sürdürmek için gerekli olan ve idari nitelikteki harcamalar (kira, ısınma masrafları </a:t>
            </a:r>
            <a:r>
              <a:rPr lang="tr-TR" dirty="0" err="1"/>
              <a:t>vs</a:t>
            </a:r>
            <a:r>
              <a:rPr lang="tr-TR" dirty="0"/>
              <a:t>) </a:t>
            </a:r>
          </a:p>
          <a:p>
            <a:r>
              <a:rPr lang="tr-TR" dirty="0"/>
              <a:t>Kuruluşlar, gelirlerini 6356 sayılı Kanunda ve kendi tüzüklerinde gösterilen faaliyetleri dışında kullanamaz veya bağışlayamaz.</a:t>
            </a:r>
          </a:p>
          <a:p>
            <a:r>
              <a:rPr lang="tr-TR" dirty="0"/>
              <a:t>Kuruluşlar; yönetim kurulu kararıyla ve nakit mevcudunun yüzde onunu aşmamak kaydıyla yurt içi ve yurt dışındaki doğal afet bölgelerine doğrudan veya yetkili makamlar aracılığıyla konut, eğitim ve sağlık tesisleri kurulması amacıyla kamu kurum ve kuruluşlarına ayni ve nakdî yardımda bulunabilir.</a:t>
            </a:r>
          </a:p>
          <a:p>
            <a:endParaRPr lang="tr-TR" dirty="0"/>
          </a:p>
        </p:txBody>
      </p:sp>
    </p:spTree>
    <p:extLst>
      <p:ext uri="{BB962C8B-B14F-4D97-AF65-F5344CB8AC3E}">
        <p14:creationId xmlns:p14="http://schemas.microsoft.com/office/powerpoint/2010/main" val="1838361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34</TotalTime>
  <Words>676</Words>
  <Application>Microsoft Office PowerPoint</Application>
  <PresentationFormat>Geniş ekran</PresentationFormat>
  <Paragraphs>53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Tw Cen MT</vt:lpstr>
      <vt:lpstr>Tw Cen MT Condensed</vt:lpstr>
      <vt:lpstr>Wingdings 3</vt:lpstr>
      <vt:lpstr>İntegral</vt:lpstr>
      <vt:lpstr>Sendikaların Faaliyetleri </vt:lpstr>
      <vt:lpstr>KURULUŞLARIN FAALİYETLERİNİN ÇERÇEVESİ</vt:lpstr>
      <vt:lpstr>KURULUŞLARa serbest faaliyetler</vt:lpstr>
      <vt:lpstr>SOSYAL VE EKONOMİK FAALİYETLERİ </vt:lpstr>
      <vt:lpstr>Faaliyetlerdeki ve gelir/giderlerdeki yasaklar</vt:lpstr>
      <vt:lpstr>Sendika ve Konfederasyonların Denetimi ve şeffalık</vt:lpstr>
      <vt:lpstr>Kuruluşların denetimi ve şeffaflık</vt:lpstr>
      <vt:lpstr>Sendika ve Konfederasyonların Gelir ve Giderleri</vt:lpstr>
      <vt:lpstr>KURULUŞLARIN GİDERLERİ</vt:lpstr>
      <vt:lpstr>Faaliyetlerinin Durdurulması ve Sona Ermesi </vt:lpstr>
      <vt:lpstr>KURULUŞLARIN KAPATILMASI VE SONA ERMESİ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Sendikaların Faaliyetleri </dc:title>
  <dc:creator>Microsoft Office Kullanıcısı</dc:creator>
  <cp:lastModifiedBy>Fatih Serbest</cp:lastModifiedBy>
  <cp:revision>5</cp:revision>
  <dcterms:created xsi:type="dcterms:W3CDTF">2018-02-08T17:43:44Z</dcterms:created>
  <dcterms:modified xsi:type="dcterms:W3CDTF">2022-12-05T09:29:58Z</dcterms:modified>
</cp:coreProperties>
</file>