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4" r:id="rId9"/>
    <p:sldId id="266" r:id="rId10"/>
    <p:sldId id="267" r:id="rId11"/>
    <p:sldId id="268" r:id="rId12"/>
    <p:sldId id="269" r:id="rId13"/>
    <p:sldId id="270" r:id="rId14"/>
    <p:sldId id="263" r:id="rId15"/>
    <p:sldId id="265" r:id="rId16"/>
    <p:sldId id="271" r:id="rId17"/>
    <p:sldId id="274" r:id="rId18"/>
    <p:sldId id="280" r:id="rId19"/>
    <p:sldId id="275" r:id="rId20"/>
    <p:sldId id="276" r:id="rId21"/>
    <p:sldId id="277" r:id="rId22"/>
    <p:sldId id="278" r:id="rId23"/>
    <p:sldId id="279" r:id="rId24"/>
    <p:sldId id="290" r:id="rId25"/>
    <p:sldId id="291" r:id="rId26"/>
    <p:sldId id="281" r:id="rId27"/>
    <p:sldId id="284" r:id="rId28"/>
    <p:sldId id="285" r:id="rId29"/>
    <p:sldId id="289" r:id="rId30"/>
    <p:sldId id="287" r:id="rId31"/>
    <p:sldId id="286" r:id="rId32"/>
    <p:sldId id="288" r:id="rId33"/>
    <p:sldId id="293" r:id="rId34"/>
    <p:sldId id="294"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6" d="100"/>
          <a:sy n="66" d="100"/>
        </p:scale>
        <p:origin x="667" y="3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BC11D-738C-46DE-A7AA-D46A5F51FE00}" type="datetimeFigureOut">
              <a:rPr lang="tr-TR" smtClean="0"/>
              <a:t>10.03.2022</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F5057-2E22-4D3E-8650-5E4253747CE5}" type="slidenum">
              <a:rPr lang="tr-TR" smtClean="0"/>
              <a:t>‹#›</a:t>
            </a:fld>
            <a:endParaRPr lang="tr-TR"/>
          </a:p>
        </p:txBody>
      </p:sp>
    </p:spTree>
    <p:extLst>
      <p:ext uri="{BB962C8B-B14F-4D97-AF65-F5344CB8AC3E}">
        <p14:creationId xmlns:p14="http://schemas.microsoft.com/office/powerpoint/2010/main" val="3304820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Son yıllarda “Duygusal zeka” daha çok önem verilen ve ele alınan bir kavram haline gelmiştir. Bunun nedeni hayatta başarı ve mutluluğun yakalanabilmesinde belirli bir IQ düzeyinin yanı sıra, EQ’ya da sahip olmanın gerekliliğinin artık tartışmasız olarak kabul edilmesidir. Araştırmalara göre duygusal zekası yüksek olan bireyler, aile ve sosyal çevrelerinde iyi ilişkiler kurabilen, başarıyı daha kolay yakalayabilen, daha fazla üretebilen ve kariyerinde daha hızlı yükselebilen kişilerdir. • Duygusal zeka, bireylerin öncelikle kendi duygularını anlayabilme, empati kurabilme, motivasyon artırma ve özgüven duygusunu geliştirme olanağı tanıyan bir kavramdır. Bundan dolayı da günümüzde duygusal zekanın geliştirilmesi konusuna verilen önem giderek artmaktadır.</a:t>
            </a:r>
          </a:p>
        </p:txBody>
      </p:sp>
      <p:sp>
        <p:nvSpPr>
          <p:cNvPr id="4" name="Slide Number Placeholder 3"/>
          <p:cNvSpPr>
            <a:spLocks noGrp="1"/>
          </p:cNvSpPr>
          <p:nvPr>
            <p:ph type="sldNum" sz="quarter" idx="5"/>
          </p:nvPr>
        </p:nvSpPr>
        <p:spPr/>
        <p:txBody>
          <a:bodyPr/>
          <a:lstStyle/>
          <a:p>
            <a:fld id="{486F5057-2E22-4D3E-8650-5E4253747CE5}" type="slidenum">
              <a:rPr lang="tr-TR" smtClean="0"/>
              <a:t>17</a:t>
            </a:fld>
            <a:endParaRPr lang="tr-TR"/>
          </a:p>
        </p:txBody>
      </p:sp>
    </p:spTree>
    <p:extLst>
      <p:ext uri="{BB962C8B-B14F-4D97-AF65-F5344CB8AC3E}">
        <p14:creationId xmlns:p14="http://schemas.microsoft.com/office/powerpoint/2010/main" val="1658526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2559E-F9B1-4F78-8160-D7831E9053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5F9E5F8B-062C-4487-83DD-70495FE430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3C62A6E2-8604-437A-AEE3-0AA58A482851}"/>
              </a:ext>
            </a:extLst>
          </p:cNvPr>
          <p:cNvSpPr>
            <a:spLocks noGrp="1"/>
          </p:cNvSpPr>
          <p:nvPr>
            <p:ph type="dt" sz="half" idx="10"/>
          </p:nvPr>
        </p:nvSpPr>
        <p:spPr/>
        <p:txBody>
          <a:bodyPr/>
          <a:lstStyle/>
          <a:p>
            <a:fld id="{0ABBB902-CD4C-42C0-BEFA-1B88649A29F1}" type="datetimeFigureOut">
              <a:rPr lang="tr-TR" smtClean="0"/>
              <a:t>10.03.2022</a:t>
            </a:fld>
            <a:endParaRPr lang="tr-TR"/>
          </a:p>
        </p:txBody>
      </p:sp>
      <p:sp>
        <p:nvSpPr>
          <p:cNvPr id="5" name="Footer Placeholder 4">
            <a:extLst>
              <a:ext uri="{FF2B5EF4-FFF2-40B4-BE49-F238E27FC236}">
                <a16:creationId xmlns:a16="http://schemas.microsoft.com/office/drawing/2014/main" id="{C098B999-A576-4B82-9B67-242526B3CAA9}"/>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F7261BAA-A013-45A4-AA66-E466F58D5D89}"/>
              </a:ext>
            </a:extLst>
          </p:cNvPr>
          <p:cNvSpPr>
            <a:spLocks noGrp="1"/>
          </p:cNvSpPr>
          <p:nvPr>
            <p:ph type="sldNum" sz="quarter" idx="12"/>
          </p:nvPr>
        </p:nvSpPr>
        <p:spPr/>
        <p:txBody>
          <a:bodyPr/>
          <a:lstStyle/>
          <a:p>
            <a:fld id="{D23E0BD7-72BE-431F-9FE4-7CFCFF1A5927}" type="slidenum">
              <a:rPr lang="tr-TR" smtClean="0"/>
              <a:t>‹#›</a:t>
            </a:fld>
            <a:endParaRPr lang="tr-TR"/>
          </a:p>
        </p:txBody>
      </p:sp>
    </p:spTree>
    <p:extLst>
      <p:ext uri="{BB962C8B-B14F-4D97-AF65-F5344CB8AC3E}">
        <p14:creationId xmlns:p14="http://schemas.microsoft.com/office/powerpoint/2010/main" val="1907750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BDEE-A2A0-41C2-9928-E091F54D98CC}"/>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EE059F41-4F32-4884-8AA6-EF86AD1A8D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C85FF450-79FD-48D3-8793-02255CB74D4F}"/>
              </a:ext>
            </a:extLst>
          </p:cNvPr>
          <p:cNvSpPr>
            <a:spLocks noGrp="1"/>
          </p:cNvSpPr>
          <p:nvPr>
            <p:ph type="dt" sz="half" idx="10"/>
          </p:nvPr>
        </p:nvSpPr>
        <p:spPr/>
        <p:txBody>
          <a:bodyPr/>
          <a:lstStyle/>
          <a:p>
            <a:fld id="{0ABBB902-CD4C-42C0-BEFA-1B88649A29F1}" type="datetimeFigureOut">
              <a:rPr lang="tr-TR" smtClean="0"/>
              <a:t>10.03.2022</a:t>
            </a:fld>
            <a:endParaRPr lang="tr-TR"/>
          </a:p>
        </p:txBody>
      </p:sp>
      <p:sp>
        <p:nvSpPr>
          <p:cNvPr id="5" name="Footer Placeholder 4">
            <a:extLst>
              <a:ext uri="{FF2B5EF4-FFF2-40B4-BE49-F238E27FC236}">
                <a16:creationId xmlns:a16="http://schemas.microsoft.com/office/drawing/2014/main" id="{3C11A10B-5A22-4F64-AC8D-5A829EC10005}"/>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7BD405C9-6E3D-439C-B98A-5A50A42ACC9D}"/>
              </a:ext>
            </a:extLst>
          </p:cNvPr>
          <p:cNvSpPr>
            <a:spLocks noGrp="1"/>
          </p:cNvSpPr>
          <p:nvPr>
            <p:ph type="sldNum" sz="quarter" idx="12"/>
          </p:nvPr>
        </p:nvSpPr>
        <p:spPr/>
        <p:txBody>
          <a:bodyPr/>
          <a:lstStyle/>
          <a:p>
            <a:fld id="{D23E0BD7-72BE-431F-9FE4-7CFCFF1A5927}" type="slidenum">
              <a:rPr lang="tr-TR" smtClean="0"/>
              <a:t>‹#›</a:t>
            </a:fld>
            <a:endParaRPr lang="tr-TR"/>
          </a:p>
        </p:txBody>
      </p:sp>
    </p:spTree>
    <p:extLst>
      <p:ext uri="{BB962C8B-B14F-4D97-AF65-F5344CB8AC3E}">
        <p14:creationId xmlns:p14="http://schemas.microsoft.com/office/powerpoint/2010/main" val="419394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CB8AC3-F308-4547-AF99-861F177B8F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4CC4D5A2-977F-4093-9139-9181D83101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5A10F7DC-168B-441B-802B-FA33BA39CCC3}"/>
              </a:ext>
            </a:extLst>
          </p:cNvPr>
          <p:cNvSpPr>
            <a:spLocks noGrp="1"/>
          </p:cNvSpPr>
          <p:nvPr>
            <p:ph type="dt" sz="half" idx="10"/>
          </p:nvPr>
        </p:nvSpPr>
        <p:spPr/>
        <p:txBody>
          <a:bodyPr/>
          <a:lstStyle/>
          <a:p>
            <a:fld id="{0ABBB902-CD4C-42C0-BEFA-1B88649A29F1}" type="datetimeFigureOut">
              <a:rPr lang="tr-TR" smtClean="0"/>
              <a:t>10.03.2022</a:t>
            </a:fld>
            <a:endParaRPr lang="tr-TR"/>
          </a:p>
        </p:txBody>
      </p:sp>
      <p:sp>
        <p:nvSpPr>
          <p:cNvPr id="5" name="Footer Placeholder 4">
            <a:extLst>
              <a:ext uri="{FF2B5EF4-FFF2-40B4-BE49-F238E27FC236}">
                <a16:creationId xmlns:a16="http://schemas.microsoft.com/office/drawing/2014/main" id="{C0D08A53-5638-4255-8E43-D413DE83DC7D}"/>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94245066-FF79-4BDC-889E-2E743E2BF655}"/>
              </a:ext>
            </a:extLst>
          </p:cNvPr>
          <p:cNvSpPr>
            <a:spLocks noGrp="1"/>
          </p:cNvSpPr>
          <p:nvPr>
            <p:ph type="sldNum" sz="quarter" idx="12"/>
          </p:nvPr>
        </p:nvSpPr>
        <p:spPr/>
        <p:txBody>
          <a:bodyPr/>
          <a:lstStyle/>
          <a:p>
            <a:fld id="{D23E0BD7-72BE-431F-9FE4-7CFCFF1A5927}" type="slidenum">
              <a:rPr lang="tr-TR" smtClean="0"/>
              <a:t>‹#›</a:t>
            </a:fld>
            <a:endParaRPr lang="tr-TR"/>
          </a:p>
        </p:txBody>
      </p:sp>
    </p:spTree>
    <p:extLst>
      <p:ext uri="{BB962C8B-B14F-4D97-AF65-F5344CB8AC3E}">
        <p14:creationId xmlns:p14="http://schemas.microsoft.com/office/powerpoint/2010/main" val="2974173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E55B0-4E3E-4D6C-A7D5-DED7B734932D}"/>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0A3165C0-CEE8-44CC-80DA-9A968297A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03671210-5D78-4049-BFF3-F6C328BA7C49}"/>
              </a:ext>
            </a:extLst>
          </p:cNvPr>
          <p:cNvSpPr>
            <a:spLocks noGrp="1"/>
          </p:cNvSpPr>
          <p:nvPr>
            <p:ph type="dt" sz="half" idx="10"/>
          </p:nvPr>
        </p:nvSpPr>
        <p:spPr/>
        <p:txBody>
          <a:bodyPr/>
          <a:lstStyle/>
          <a:p>
            <a:fld id="{0ABBB902-CD4C-42C0-BEFA-1B88649A29F1}" type="datetimeFigureOut">
              <a:rPr lang="tr-TR" smtClean="0"/>
              <a:t>10.03.2022</a:t>
            </a:fld>
            <a:endParaRPr lang="tr-TR"/>
          </a:p>
        </p:txBody>
      </p:sp>
      <p:sp>
        <p:nvSpPr>
          <p:cNvPr id="5" name="Footer Placeholder 4">
            <a:extLst>
              <a:ext uri="{FF2B5EF4-FFF2-40B4-BE49-F238E27FC236}">
                <a16:creationId xmlns:a16="http://schemas.microsoft.com/office/drawing/2014/main" id="{CA806F75-AFB1-4A73-8ADC-8EA3B62AE0F1}"/>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81709150-272F-45C7-9C8C-19A2C339A154}"/>
              </a:ext>
            </a:extLst>
          </p:cNvPr>
          <p:cNvSpPr>
            <a:spLocks noGrp="1"/>
          </p:cNvSpPr>
          <p:nvPr>
            <p:ph type="sldNum" sz="quarter" idx="12"/>
          </p:nvPr>
        </p:nvSpPr>
        <p:spPr/>
        <p:txBody>
          <a:bodyPr/>
          <a:lstStyle/>
          <a:p>
            <a:fld id="{D23E0BD7-72BE-431F-9FE4-7CFCFF1A5927}" type="slidenum">
              <a:rPr lang="tr-TR" smtClean="0"/>
              <a:t>‹#›</a:t>
            </a:fld>
            <a:endParaRPr lang="tr-TR"/>
          </a:p>
        </p:txBody>
      </p:sp>
    </p:spTree>
    <p:extLst>
      <p:ext uri="{BB962C8B-B14F-4D97-AF65-F5344CB8AC3E}">
        <p14:creationId xmlns:p14="http://schemas.microsoft.com/office/powerpoint/2010/main" val="134861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632F-AF1E-48B8-961E-C472653332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EE1C4710-1F1D-4A49-8449-329A2B784F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15B1B4-56D8-4738-B6E8-B03EFEFBB71F}"/>
              </a:ext>
            </a:extLst>
          </p:cNvPr>
          <p:cNvSpPr>
            <a:spLocks noGrp="1"/>
          </p:cNvSpPr>
          <p:nvPr>
            <p:ph type="dt" sz="half" idx="10"/>
          </p:nvPr>
        </p:nvSpPr>
        <p:spPr/>
        <p:txBody>
          <a:bodyPr/>
          <a:lstStyle/>
          <a:p>
            <a:fld id="{0ABBB902-CD4C-42C0-BEFA-1B88649A29F1}" type="datetimeFigureOut">
              <a:rPr lang="tr-TR" smtClean="0"/>
              <a:t>10.03.2022</a:t>
            </a:fld>
            <a:endParaRPr lang="tr-TR"/>
          </a:p>
        </p:txBody>
      </p:sp>
      <p:sp>
        <p:nvSpPr>
          <p:cNvPr id="5" name="Footer Placeholder 4">
            <a:extLst>
              <a:ext uri="{FF2B5EF4-FFF2-40B4-BE49-F238E27FC236}">
                <a16:creationId xmlns:a16="http://schemas.microsoft.com/office/drawing/2014/main" id="{144B6A94-931C-4F33-83A8-28E9531CCCC2}"/>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F1B0DA10-5776-4A13-86C3-CC09496691F6}"/>
              </a:ext>
            </a:extLst>
          </p:cNvPr>
          <p:cNvSpPr>
            <a:spLocks noGrp="1"/>
          </p:cNvSpPr>
          <p:nvPr>
            <p:ph type="sldNum" sz="quarter" idx="12"/>
          </p:nvPr>
        </p:nvSpPr>
        <p:spPr/>
        <p:txBody>
          <a:bodyPr/>
          <a:lstStyle/>
          <a:p>
            <a:fld id="{D23E0BD7-72BE-431F-9FE4-7CFCFF1A5927}" type="slidenum">
              <a:rPr lang="tr-TR" smtClean="0"/>
              <a:t>‹#›</a:t>
            </a:fld>
            <a:endParaRPr lang="tr-TR"/>
          </a:p>
        </p:txBody>
      </p:sp>
    </p:spTree>
    <p:extLst>
      <p:ext uri="{BB962C8B-B14F-4D97-AF65-F5344CB8AC3E}">
        <p14:creationId xmlns:p14="http://schemas.microsoft.com/office/powerpoint/2010/main" val="1200218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B695D-BF69-4416-9277-862C3263258C}"/>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2799B78B-CEAE-45DE-A065-E90E881F8C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FEB54E10-19D1-4246-B36C-FA7CAC7A1A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C9E827EA-F1F7-4C62-88F6-825F283872A5}"/>
              </a:ext>
            </a:extLst>
          </p:cNvPr>
          <p:cNvSpPr>
            <a:spLocks noGrp="1"/>
          </p:cNvSpPr>
          <p:nvPr>
            <p:ph type="dt" sz="half" idx="10"/>
          </p:nvPr>
        </p:nvSpPr>
        <p:spPr/>
        <p:txBody>
          <a:bodyPr/>
          <a:lstStyle/>
          <a:p>
            <a:fld id="{0ABBB902-CD4C-42C0-BEFA-1B88649A29F1}" type="datetimeFigureOut">
              <a:rPr lang="tr-TR" smtClean="0"/>
              <a:t>10.03.2022</a:t>
            </a:fld>
            <a:endParaRPr lang="tr-TR"/>
          </a:p>
        </p:txBody>
      </p:sp>
      <p:sp>
        <p:nvSpPr>
          <p:cNvPr id="6" name="Footer Placeholder 5">
            <a:extLst>
              <a:ext uri="{FF2B5EF4-FFF2-40B4-BE49-F238E27FC236}">
                <a16:creationId xmlns:a16="http://schemas.microsoft.com/office/drawing/2014/main" id="{D849978B-9847-43D7-B9BC-2CD21C31392E}"/>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8B04AA65-9043-4379-80C3-24E976453FDB}"/>
              </a:ext>
            </a:extLst>
          </p:cNvPr>
          <p:cNvSpPr>
            <a:spLocks noGrp="1"/>
          </p:cNvSpPr>
          <p:nvPr>
            <p:ph type="sldNum" sz="quarter" idx="12"/>
          </p:nvPr>
        </p:nvSpPr>
        <p:spPr/>
        <p:txBody>
          <a:bodyPr/>
          <a:lstStyle/>
          <a:p>
            <a:fld id="{D23E0BD7-72BE-431F-9FE4-7CFCFF1A5927}" type="slidenum">
              <a:rPr lang="tr-TR" smtClean="0"/>
              <a:t>‹#›</a:t>
            </a:fld>
            <a:endParaRPr lang="tr-TR"/>
          </a:p>
        </p:txBody>
      </p:sp>
    </p:spTree>
    <p:extLst>
      <p:ext uri="{BB962C8B-B14F-4D97-AF65-F5344CB8AC3E}">
        <p14:creationId xmlns:p14="http://schemas.microsoft.com/office/powerpoint/2010/main" val="239247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D5DC9-BCC0-4EFD-AD95-ED9C8622BB43}"/>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CF190491-9A09-4CC5-8B3C-2DDF3D5D80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FCB99F-F414-45F0-9219-E46344685A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C133B6B5-3413-47D1-9B7F-B30D2A3198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28117D-779C-4AEE-B119-DE472042EF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C01C0BC6-7397-434D-9B80-0FC64FE75CD8}"/>
              </a:ext>
            </a:extLst>
          </p:cNvPr>
          <p:cNvSpPr>
            <a:spLocks noGrp="1"/>
          </p:cNvSpPr>
          <p:nvPr>
            <p:ph type="dt" sz="half" idx="10"/>
          </p:nvPr>
        </p:nvSpPr>
        <p:spPr/>
        <p:txBody>
          <a:bodyPr/>
          <a:lstStyle/>
          <a:p>
            <a:fld id="{0ABBB902-CD4C-42C0-BEFA-1B88649A29F1}" type="datetimeFigureOut">
              <a:rPr lang="tr-TR" smtClean="0"/>
              <a:t>10.03.2022</a:t>
            </a:fld>
            <a:endParaRPr lang="tr-TR"/>
          </a:p>
        </p:txBody>
      </p:sp>
      <p:sp>
        <p:nvSpPr>
          <p:cNvPr id="8" name="Footer Placeholder 7">
            <a:extLst>
              <a:ext uri="{FF2B5EF4-FFF2-40B4-BE49-F238E27FC236}">
                <a16:creationId xmlns:a16="http://schemas.microsoft.com/office/drawing/2014/main" id="{AC58DEAA-D4F6-4A88-A9B6-C485823E74DC}"/>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F32C1EE1-BEA0-4DA3-A5AB-35D0B6D3865C}"/>
              </a:ext>
            </a:extLst>
          </p:cNvPr>
          <p:cNvSpPr>
            <a:spLocks noGrp="1"/>
          </p:cNvSpPr>
          <p:nvPr>
            <p:ph type="sldNum" sz="quarter" idx="12"/>
          </p:nvPr>
        </p:nvSpPr>
        <p:spPr/>
        <p:txBody>
          <a:bodyPr/>
          <a:lstStyle/>
          <a:p>
            <a:fld id="{D23E0BD7-72BE-431F-9FE4-7CFCFF1A5927}" type="slidenum">
              <a:rPr lang="tr-TR" smtClean="0"/>
              <a:t>‹#›</a:t>
            </a:fld>
            <a:endParaRPr lang="tr-TR"/>
          </a:p>
        </p:txBody>
      </p:sp>
    </p:spTree>
    <p:extLst>
      <p:ext uri="{BB962C8B-B14F-4D97-AF65-F5344CB8AC3E}">
        <p14:creationId xmlns:p14="http://schemas.microsoft.com/office/powerpoint/2010/main" val="148349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7DE5-6B57-425B-9B8D-33ADFB4AC8F4}"/>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09793607-3EC3-44CD-BC24-65C252A091BA}"/>
              </a:ext>
            </a:extLst>
          </p:cNvPr>
          <p:cNvSpPr>
            <a:spLocks noGrp="1"/>
          </p:cNvSpPr>
          <p:nvPr>
            <p:ph type="dt" sz="half" idx="10"/>
          </p:nvPr>
        </p:nvSpPr>
        <p:spPr/>
        <p:txBody>
          <a:bodyPr/>
          <a:lstStyle/>
          <a:p>
            <a:fld id="{0ABBB902-CD4C-42C0-BEFA-1B88649A29F1}" type="datetimeFigureOut">
              <a:rPr lang="tr-TR" smtClean="0"/>
              <a:t>10.03.2022</a:t>
            </a:fld>
            <a:endParaRPr lang="tr-TR"/>
          </a:p>
        </p:txBody>
      </p:sp>
      <p:sp>
        <p:nvSpPr>
          <p:cNvPr id="4" name="Footer Placeholder 3">
            <a:extLst>
              <a:ext uri="{FF2B5EF4-FFF2-40B4-BE49-F238E27FC236}">
                <a16:creationId xmlns:a16="http://schemas.microsoft.com/office/drawing/2014/main" id="{A064E303-FC0F-4D96-90F0-809E7BA1F695}"/>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907AD23B-7332-4449-B0C1-B440A67AC49B}"/>
              </a:ext>
            </a:extLst>
          </p:cNvPr>
          <p:cNvSpPr>
            <a:spLocks noGrp="1"/>
          </p:cNvSpPr>
          <p:nvPr>
            <p:ph type="sldNum" sz="quarter" idx="12"/>
          </p:nvPr>
        </p:nvSpPr>
        <p:spPr/>
        <p:txBody>
          <a:bodyPr/>
          <a:lstStyle/>
          <a:p>
            <a:fld id="{D23E0BD7-72BE-431F-9FE4-7CFCFF1A5927}" type="slidenum">
              <a:rPr lang="tr-TR" smtClean="0"/>
              <a:t>‹#›</a:t>
            </a:fld>
            <a:endParaRPr lang="tr-TR"/>
          </a:p>
        </p:txBody>
      </p:sp>
    </p:spTree>
    <p:extLst>
      <p:ext uri="{BB962C8B-B14F-4D97-AF65-F5344CB8AC3E}">
        <p14:creationId xmlns:p14="http://schemas.microsoft.com/office/powerpoint/2010/main" val="231756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363DFA-98AE-4B0E-87CA-82163C6F4AE4}"/>
              </a:ext>
            </a:extLst>
          </p:cNvPr>
          <p:cNvSpPr>
            <a:spLocks noGrp="1"/>
          </p:cNvSpPr>
          <p:nvPr>
            <p:ph type="dt" sz="half" idx="10"/>
          </p:nvPr>
        </p:nvSpPr>
        <p:spPr/>
        <p:txBody>
          <a:bodyPr/>
          <a:lstStyle/>
          <a:p>
            <a:fld id="{0ABBB902-CD4C-42C0-BEFA-1B88649A29F1}" type="datetimeFigureOut">
              <a:rPr lang="tr-TR" smtClean="0"/>
              <a:t>10.03.2022</a:t>
            </a:fld>
            <a:endParaRPr lang="tr-TR"/>
          </a:p>
        </p:txBody>
      </p:sp>
      <p:sp>
        <p:nvSpPr>
          <p:cNvPr id="3" name="Footer Placeholder 2">
            <a:extLst>
              <a:ext uri="{FF2B5EF4-FFF2-40B4-BE49-F238E27FC236}">
                <a16:creationId xmlns:a16="http://schemas.microsoft.com/office/drawing/2014/main" id="{CB1D92AA-EC83-4E62-8288-7FAF9C79BE8D}"/>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601AAD5E-667F-4FB6-9234-97FF7C2896B6}"/>
              </a:ext>
            </a:extLst>
          </p:cNvPr>
          <p:cNvSpPr>
            <a:spLocks noGrp="1"/>
          </p:cNvSpPr>
          <p:nvPr>
            <p:ph type="sldNum" sz="quarter" idx="12"/>
          </p:nvPr>
        </p:nvSpPr>
        <p:spPr/>
        <p:txBody>
          <a:bodyPr/>
          <a:lstStyle/>
          <a:p>
            <a:fld id="{D23E0BD7-72BE-431F-9FE4-7CFCFF1A5927}" type="slidenum">
              <a:rPr lang="tr-TR" smtClean="0"/>
              <a:t>‹#›</a:t>
            </a:fld>
            <a:endParaRPr lang="tr-TR"/>
          </a:p>
        </p:txBody>
      </p:sp>
    </p:spTree>
    <p:extLst>
      <p:ext uri="{BB962C8B-B14F-4D97-AF65-F5344CB8AC3E}">
        <p14:creationId xmlns:p14="http://schemas.microsoft.com/office/powerpoint/2010/main" val="4289130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1D8FE-9BF1-44AF-B990-B20FA85B28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7A7A6395-D0AA-41FF-A5F3-75BC0E8899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A84391C5-C967-44F9-AD0F-5A5C184209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0102CC-F2AB-4E74-A610-DD3234FA46C0}"/>
              </a:ext>
            </a:extLst>
          </p:cNvPr>
          <p:cNvSpPr>
            <a:spLocks noGrp="1"/>
          </p:cNvSpPr>
          <p:nvPr>
            <p:ph type="dt" sz="half" idx="10"/>
          </p:nvPr>
        </p:nvSpPr>
        <p:spPr/>
        <p:txBody>
          <a:bodyPr/>
          <a:lstStyle/>
          <a:p>
            <a:fld id="{0ABBB902-CD4C-42C0-BEFA-1B88649A29F1}" type="datetimeFigureOut">
              <a:rPr lang="tr-TR" smtClean="0"/>
              <a:t>10.03.2022</a:t>
            </a:fld>
            <a:endParaRPr lang="tr-TR"/>
          </a:p>
        </p:txBody>
      </p:sp>
      <p:sp>
        <p:nvSpPr>
          <p:cNvPr id="6" name="Footer Placeholder 5">
            <a:extLst>
              <a:ext uri="{FF2B5EF4-FFF2-40B4-BE49-F238E27FC236}">
                <a16:creationId xmlns:a16="http://schemas.microsoft.com/office/drawing/2014/main" id="{90CC09A1-A90B-4EEB-AE5B-C66E9F2C7F11}"/>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D8984639-BECC-4CC3-A319-AAE1BBF1BF8B}"/>
              </a:ext>
            </a:extLst>
          </p:cNvPr>
          <p:cNvSpPr>
            <a:spLocks noGrp="1"/>
          </p:cNvSpPr>
          <p:nvPr>
            <p:ph type="sldNum" sz="quarter" idx="12"/>
          </p:nvPr>
        </p:nvSpPr>
        <p:spPr/>
        <p:txBody>
          <a:bodyPr/>
          <a:lstStyle/>
          <a:p>
            <a:fld id="{D23E0BD7-72BE-431F-9FE4-7CFCFF1A5927}" type="slidenum">
              <a:rPr lang="tr-TR" smtClean="0"/>
              <a:t>‹#›</a:t>
            </a:fld>
            <a:endParaRPr lang="tr-TR"/>
          </a:p>
        </p:txBody>
      </p:sp>
    </p:spTree>
    <p:extLst>
      <p:ext uri="{BB962C8B-B14F-4D97-AF65-F5344CB8AC3E}">
        <p14:creationId xmlns:p14="http://schemas.microsoft.com/office/powerpoint/2010/main" val="3957833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045D2-B9E8-4A56-92D2-302A27609A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0BBDDF8B-282C-4CDA-8F51-21F4DC8797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7FE1C757-1F1F-424F-A4DB-9831032985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E894D8-49F8-403B-B261-373A76EBF780}"/>
              </a:ext>
            </a:extLst>
          </p:cNvPr>
          <p:cNvSpPr>
            <a:spLocks noGrp="1"/>
          </p:cNvSpPr>
          <p:nvPr>
            <p:ph type="dt" sz="half" idx="10"/>
          </p:nvPr>
        </p:nvSpPr>
        <p:spPr/>
        <p:txBody>
          <a:bodyPr/>
          <a:lstStyle/>
          <a:p>
            <a:fld id="{0ABBB902-CD4C-42C0-BEFA-1B88649A29F1}" type="datetimeFigureOut">
              <a:rPr lang="tr-TR" smtClean="0"/>
              <a:t>10.03.2022</a:t>
            </a:fld>
            <a:endParaRPr lang="tr-TR"/>
          </a:p>
        </p:txBody>
      </p:sp>
      <p:sp>
        <p:nvSpPr>
          <p:cNvPr id="6" name="Footer Placeholder 5">
            <a:extLst>
              <a:ext uri="{FF2B5EF4-FFF2-40B4-BE49-F238E27FC236}">
                <a16:creationId xmlns:a16="http://schemas.microsoft.com/office/drawing/2014/main" id="{D06C7DF6-2A8B-40EF-8D33-677A0CA0C921}"/>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420D04B9-9E11-4F5E-88BB-B5BD4CC64331}"/>
              </a:ext>
            </a:extLst>
          </p:cNvPr>
          <p:cNvSpPr>
            <a:spLocks noGrp="1"/>
          </p:cNvSpPr>
          <p:nvPr>
            <p:ph type="sldNum" sz="quarter" idx="12"/>
          </p:nvPr>
        </p:nvSpPr>
        <p:spPr/>
        <p:txBody>
          <a:bodyPr/>
          <a:lstStyle/>
          <a:p>
            <a:fld id="{D23E0BD7-72BE-431F-9FE4-7CFCFF1A5927}" type="slidenum">
              <a:rPr lang="tr-TR" smtClean="0"/>
              <a:t>‹#›</a:t>
            </a:fld>
            <a:endParaRPr lang="tr-TR"/>
          </a:p>
        </p:txBody>
      </p:sp>
    </p:spTree>
    <p:extLst>
      <p:ext uri="{BB962C8B-B14F-4D97-AF65-F5344CB8AC3E}">
        <p14:creationId xmlns:p14="http://schemas.microsoft.com/office/powerpoint/2010/main" val="3943796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D4F29B-7D5D-42F0-815A-4A34AC9F1F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29E8C50A-7F02-43E8-BBAF-083F46CFA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A1932C82-5B5D-4D0F-84C4-12BB6920CE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BB902-CD4C-42C0-BEFA-1B88649A29F1}" type="datetimeFigureOut">
              <a:rPr lang="tr-TR" smtClean="0"/>
              <a:t>10.03.2022</a:t>
            </a:fld>
            <a:endParaRPr lang="tr-TR"/>
          </a:p>
        </p:txBody>
      </p:sp>
      <p:sp>
        <p:nvSpPr>
          <p:cNvPr id="5" name="Footer Placeholder 4">
            <a:extLst>
              <a:ext uri="{FF2B5EF4-FFF2-40B4-BE49-F238E27FC236}">
                <a16:creationId xmlns:a16="http://schemas.microsoft.com/office/drawing/2014/main" id="{EA1D3DF1-370C-46D8-B283-C12E0F6B7C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CEEACA1B-AFC7-4D58-BFD9-1CE82FFEA0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E0BD7-72BE-431F-9FE4-7CFCFF1A5927}" type="slidenum">
              <a:rPr lang="tr-TR" smtClean="0"/>
              <a:t>‹#›</a:t>
            </a:fld>
            <a:endParaRPr lang="tr-TR"/>
          </a:p>
        </p:txBody>
      </p:sp>
    </p:spTree>
    <p:extLst>
      <p:ext uri="{BB962C8B-B14F-4D97-AF65-F5344CB8AC3E}">
        <p14:creationId xmlns:p14="http://schemas.microsoft.com/office/powerpoint/2010/main" val="1992722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8BCE-6BBF-4682-A68D-020FD0FB56AA}"/>
              </a:ext>
            </a:extLst>
          </p:cNvPr>
          <p:cNvSpPr>
            <a:spLocks noGrp="1"/>
          </p:cNvSpPr>
          <p:nvPr>
            <p:ph type="ctrTitle"/>
          </p:nvPr>
        </p:nvSpPr>
        <p:spPr/>
        <p:txBody>
          <a:bodyPr/>
          <a:lstStyle/>
          <a:p>
            <a:r>
              <a:rPr lang="tr-TR" dirty="0"/>
              <a:t>ZEKA VE KİŞİLİK</a:t>
            </a:r>
          </a:p>
        </p:txBody>
      </p:sp>
      <p:sp>
        <p:nvSpPr>
          <p:cNvPr id="3" name="Subtitle 2">
            <a:extLst>
              <a:ext uri="{FF2B5EF4-FFF2-40B4-BE49-F238E27FC236}">
                <a16:creationId xmlns:a16="http://schemas.microsoft.com/office/drawing/2014/main" id="{9EE33C2A-D1E2-48A7-8DE6-32B99A49DBC2}"/>
              </a:ext>
            </a:extLst>
          </p:cNvPr>
          <p:cNvSpPr>
            <a:spLocks noGrp="1"/>
          </p:cNvSpPr>
          <p:nvPr>
            <p:ph type="subTitle" idx="1"/>
          </p:nvPr>
        </p:nvSpPr>
        <p:spPr/>
        <p:txBody>
          <a:bodyPr>
            <a:normAutofit lnSpcReduction="10000"/>
          </a:bodyPr>
          <a:lstStyle/>
          <a:p>
            <a:r>
              <a:rPr lang="tr-TR" dirty="0"/>
              <a:t>Dr. Öğr. Üyesi Fatih Serbest</a:t>
            </a:r>
          </a:p>
          <a:p>
            <a:r>
              <a:rPr lang="tr-TR" dirty="0"/>
              <a:t>Hukuk Fakültesi Öğrencileri İçin Kariyer Planma Dersi</a:t>
            </a:r>
          </a:p>
          <a:p>
            <a:pPr marL="457200" indent="-457200">
              <a:buAutoNum type="arabicPeriod" startAt="2"/>
            </a:pPr>
            <a:r>
              <a:rPr lang="tr-TR" dirty="0"/>
              <a:t>Hafta</a:t>
            </a:r>
          </a:p>
          <a:p>
            <a:r>
              <a:rPr lang="tr-TR" dirty="0"/>
              <a:t>11.03.2022</a:t>
            </a:r>
          </a:p>
        </p:txBody>
      </p:sp>
    </p:spTree>
    <p:extLst>
      <p:ext uri="{BB962C8B-B14F-4D97-AF65-F5344CB8AC3E}">
        <p14:creationId xmlns:p14="http://schemas.microsoft.com/office/powerpoint/2010/main" val="2452339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2" name="Isosceles Triangle 5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1F673370-E89F-4034-8234-17515904DB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957" y="643467"/>
            <a:ext cx="7428086" cy="5571065"/>
          </a:xfrm>
          <a:prstGeom prst="rect">
            <a:avLst/>
          </a:prstGeom>
          <a:ln>
            <a:noFill/>
          </a:ln>
        </p:spPr>
      </p:pic>
      <p:sp>
        <p:nvSpPr>
          <p:cNvPr id="54" name="Isosceles Triangle 5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349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Isosceles Triangle 6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 application&#10;&#10;Description automatically generated">
            <a:extLst>
              <a:ext uri="{FF2B5EF4-FFF2-40B4-BE49-F238E27FC236}">
                <a16:creationId xmlns:a16="http://schemas.microsoft.com/office/drawing/2014/main" id="{3A933CF2-A194-4B15-93F1-BF22A523D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957" y="643467"/>
            <a:ext cx="7428086" cy="5571065"/>
          </a:xfrm>
          <a:prstGeom prst="rect">
            <a:avLst/>
          </a:prstGeom>
          <a:ln>
            <a:noFill/>
          </a:ln>
        </p:spPr>
      </p:pic>
      <p:sp>
        <p:nvSpPr>
          <p:cNvPr id="71" name="Isosceles Triangle 7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0959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Isosceles Triangle 85">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etter&#10;&#10;Description automatically generated">
            <a:extLst>
              <a:ext uri="{FF2B5EF4-FFF2-40B4-BE49-F238E27FC236}">
                <a16:creationId xmlns:a16="http://schemas.microsoft.com/office/drawing/2014/main" id="{2199D4AE-3FD9-43B6-B873-B117585C2A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957" y="643467"/>
            <a:ext cx="7428086" cy="5571065"/>
          </a:xfrm>
          <a:prstGeom prst="rect">
            <a:avLst/>
          </a:prstGeom>
          <a:ln>
            <a:noFill/>
          </a:ln>
        </p:spPr>
      </p:pic>
      <p:sp>
        <p:nvSpPr>
          <p:cNvPr id="88" name="Isosceles Triangle 87">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9539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3" name="Isosceles Triangle 10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10;&#10;Description automatically generated">
            <a:extLst>
              <a:ext uri="{FF2B5EF4-FFF2-40B4-BE49-F238E27FC236}">
                <a16:creationId xmlns:a16="http://schemas.microsoft.com/office/drawing/2014/main" id="{4F6F7197-8999-4951-A774-61AF0D302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957" y="643467"/>
            <a:ext cx="7428086" cy="5571065"/>
          </a:xfrm>
          <a:prstGeom prst="rect">
            <a:avLst/>
          </a:prstGeom>
          <a:ln>
            <a:noFill/>
          </a:ln>
        </p:spPr>
      </p:pic>
      <p:sp>
        <p:nvSpPr>
          <p:cNvPr id="105" name="Isosceles Triangle 10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127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AD85F899-948A-4585-8793-9067B498A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957" y="643467"/>
            <a:ext cx="7428086"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887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2" name="Isosceles Triangle 5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application, email&#10;&#10;Description automatically generated">
            <a:extLst>
              <a:ext uri="{FF2B5EF4-FFF2-40B4-BE49-F238E27FC236}">
                <a16:creationId xmlns:a16="http://schemas.microsoft.com/office/drawing/2014/main" id="{E42DD050-9ADF-47F8-9D1A-0916FB81A6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957" y="643467"/>
            <a:ext cx="7428086" cy="5571065"/>
          </a:xfrm>
          <a:prstGeom prst="rect">
            <a:avLst/>
          </a:prstGeom>
          <a:ln>
            <a:noFill/>
          </a:ln>
        </p:spPr>
      </p:pic>
      <p:sp>
        <p:nvSpPr>
          <p:cNvPr id="54" name="Isosceles Triangle 5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4243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5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 application, email&#10;&#10;Description automatically generated">
            <a:extLst>
              <a:ext uri="{FF2B5EF4-FFF2-40B4-BE49-F238E27FC236}">
                <a16:creationId xmlns:a16="http://schemas.microsoft.com/office/drawing/2014/main" id="{581BF0E5-EB52-4598-B584-2EB5D33833B6}"/>
              </a:ext>
            </a:extLst>
          </p:cNvPr>
          <p:cNvPicPr>
            <a:picLocks noChangeAspect="1"/>
          </p:cNvPicPr>
          <p:nvPr/>
        </p:nvPicPr>
        <p:blipFill rotWithShape="1">
          <a:blip r:embed="rId2">
            <a:extLst>
              <a:ext uri="{28A0092B-C50C-407E-A947-70E740481C1C}">
                <a14:useLocalDpi xmlns:a14="http://schemas.microsoft.com/office/drawing/2010/main" val="0"/>
              </a:ext>
            </a:extLst>
          </a:blip>
          <a:srcRect t="599" b="26435"/>
          <a:stretch/>
        </p:blipFill>
        <p:spPr>
          <a:xfrm>
            <a:off x="307775" y="261437"/>
            <a:ext cx="11576450" cy="6335126"/>
          </a:xfrm>
          <a:prstGeom prst="rect">
            <a:avLst/>
          </a:prstGeom>
        </p:spPr>
      </p:pic>
    </p:spTree>
    <p:extLst>
      <p:ext uri="{BB962C8B-B14F-4D97-AF65-F5344CB8AC3E}">
        <p14:creationId xmlns:p14="http://schemas.microsoft.com/office/powerpoint/2010/main" val="4119888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E055-3618-4AD3-AD84-8901748E2BCE}"/>
              </a:ext>
            </a:extLst>
          </p:cNvPr>
          <p:cNvSpPr>
            <a:spLocks noGrp="1"/>
          </p:cNvSpPr>
          <p:nvPr>
            <p:ph type="title"/>
          </p:nvPr>
        </p:nvSpPr>
        <p:spPr/>
        <p:txBody>
          <a:bodyPr/>
          <a:lstStyle/>
          <a:p>
            <a:r>
              <a:rPr lang="tr-TR" b="1" dirty="0"/>
              <a:t>Duygusal Zeka Nedir?</a:t>
            </a:r>
          </a:p>
        </p:txBody>
      </p:sp>
      <p:sp>
        <p:nvSpPr>
          <p:cNvPr id="7" name="Content Placeholder 6">
            <a:extLst>
              <a:ext uri="{FF2B5EF4-FFF2-40B4-BE49-F238E27FC236}">
                <a16:creationId xmlns:a16="http://schemas.microsoft.com/office/drawing/2014/main" id="{4FB29FE1-BB9D-44DA-A534-CED6133CB1C4}"/>
              </a:ext>
            </a:extLst>
          </p:cNvPr>
          <p:cNvSpPr>
            <a:spLocks noGrp="1"/>
          </p:cNvSpPr>
          <p:nvPr>
            <p:ph idx="1"/>
          </p:nvPr>
        </p:nvSpPr>
        <p:spPr/>
        <p:txBody>
          <a:bodyPr/>
          <a:lstStyle/>
          <a:p>
            <a:pPr marL="0" indent="0" algn="just">
              <a:buNone/>
            </a:pPr>
            <a:r>
              <a:rPr lang="tr-TR" dirty="0"/>
              <a:t>Kişinin kendi duygularını anlaması, </a:t>
            </a:r>
          </a:p>
          <a:p>
            <a:pPr marL="0" indent="0" algn="just">
              <a:buNone/>
            </a:pPr>
            <a:r>
              <a:rPr lang="tr-TR" dirty="0"/>
              <a:t>başkalarının duygularına empati </a:t>
            </a:r>
          </a:p>
          <a:p>
            <a:pPr marL="0" indent="0" algn="just">
              <a:buNone/>
            </a:pPr>
            <a:r>
              <a:rPr lang="tr-TR" dirty="0"/>
              <a:t>beslemesi ve duygularını yaşamını </a:t>
            </a:r>
          </a:p>
          <a:p>
            <a:pPr marL="0" indent="0" algn="just">
              <a:buNone/>
            </a:pPr>
            <a:r>
              <a:rPr lang="tr-TR" dirty="0"/>
              <a:t>zenginleştirecek biçimde düzenleye-</a:t>
            </a:r>
          </a:p>
          <a:p>
            <a:pPr marL="0" indent="0" algn="just">
              <a:buNone/>
            </a:pPr>
            <a:r>
              <a:rPr lang="tr-TR" dirty="0"/>
              <a:t>bilme yetisidir. Buna göre, bireyin</a:t>
            </a:r>
          </a:p>
          <a:p>
            <a:pPr marL="0" indent="0" algn="just">
              <a:buNone/>
            </a:pPr>
            <a:r>
              <a:rPr lang="tr-TR" dirty="0"/>
              <a:t>hayattaki başarısı kendi duygularını </a:t>
            </a:r>
          </a:p>
          <a:p>
            <a:pPr marL="0" indent="0" algn="just">
              <a:buNone/>
            </a:pPr>
            <a:r>
              <a:rPr lang="tr-TR" dirty="0"/>
              <a:t>dengeleyebilme ve yönetebilme </a:t>
            </a:r>
          </a:p>
          <a:p>
            <a:pPr marL="0" indent="0" algn="just">
              <a:buNone/>
            </a:pPr>
            <a:r>
              <a:rPr lang="tr-TR" dirty="0"/>
              <a:t>başarısına bağlı olmaktadır.</a:t>
            </a:r>
          </a:p>
        </p:txBody>
      </p:sp>
      <p:pic>
        <p:nvPicPr>
          <p:cNvPr id="9" name="Picture 8" descr="Chart&#10;&#10;Description automatically generated">
            <a:extLst>
              <a:ext uri="{FF2B5EF4-FFF2-40B4-BE49-F238E27FC236}">
                <a16:creationId xmlns:a16="http://schemas.microsoft.com/office/drawing/2014/main" id="{773D8021-29E9-4392-95B1-70F87EA38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35724"/>
            <a:ext cx="5806911" cy="5622276"/>
          </a:xfrm>
          <a:prstGeom prst="rect">
            <a:avLst/>
          </a:prstGeom>
        </p:spPr>
      </p:pic>
    </p:spTree>
    <p:extLst>
      <p:ext uri="{BB962C8B-B14F-4D97-AF65-F5344CB8AC3E}">
        <p14:creationId xmlns:p14="http://schemas.microsoft.com/office/powerpoint/2010/main" val="3418098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D52A1-B4B7-4613-A2A7-E46D0F653EAB}"/>
              </a:ext>
            </a:extLst>
          </p:cNvPr>
          <p:cNvSpPr>
            <a:spLocks noGrp="1"/>
          </p:cNvSpPr>
          <p:nvPr>
            <p:ph type="title"/>
          </p:nvPr>
        </p:nvSpPr>
        <p:spPr/>
        <p:txBody>
          <a:bodyPr/>
          <a:lstStyle/>
          <a:p>
            <a:r>
              <a:rPr lang="tr-TR" b="1" dirty="0"/>
              <a:t>Duygusal Zekanın Önemi</a:t>
            </a:r>
          </a:p>
        </p:txBody>
      </p:sp>
      <p:sp>
        <p:nvSpPr>
          <p:cNvPr id="3" name="Content Placeholder 2">
            <a:extLst>
              <a:ext uri="{FF2B5EF4-FFF2-40B4-BE49-F238E27FC236}">
                <a16:creationId xmlns:a16="http://schemas.microsoft.com/office/drawing/2014/main" id="{D28C3734-C5C7-4216-A300-90218F7543A6}"/>
              </a:ext>
            </a:extLst>
          </p:cNvPr>
          <p:cNvSpPr>
            <a:spLocks noGrp="1"/>
          </p:cNvSpPr>
          <p:nvPr>
            <p:ph idx="1"/>
          </p:nvPr>
        </p:nvSpPr>
        <p:spPr/>
        <p:txBody>
          <a:bodyPr/>
          <a:lstStyle/>
          <a:p>
            <a:pPr marL="0" indent="0" algn="just">
              <a:buNone/>
            </a:pPr>
            <a:r>
              <a:rPr lang="tr-TR" sz="2800" dirty="0"/>
              <a:t>Kuşkusuz insanlar bu beş alandaki yetenekleri açısından farklılık gösterirler. Örneğin bazılarımız kolaylıkla kendi kaygılarını yatıştırabilirken, başkalarının kaygılarını yatıştırma konusunda oldukça beceriksiz olabilir. Yetenek düzeyimizin temelinde hiç kuşkusuz sinir sistemimiz bulunur ancak beyin olağanüstü bir esneklikte, sürekli öğrenen bir organdır. Duygusal becerilerdeki aksaklıklar telafi edilebilir. Duygusal zeka becerilerinin % 50’si doğuştan gelse de, öğrenilebilir becerilerdir.</a:t>
            </a:r>
            <a:endParaRPr lang="en-US" sz="2800" dirty="0"/>
          </a:p>
          <a:p>
            <a:pPr marL="0" indent="0">
              <a:buNone/>
            </a:pPr>
            <a:endParaRPr lang="tr-TR" dirty="0"/>
          </a:p>
        </p:txBody>
      </p:sp>
    </p:spTree>
    <p:extLst>
      <p:ext uri="{BB962C8B-B14F-4D97-AF65-F5344CB8AC3E}">
        <p14:creationId xmlns:p14="http://schemas.microsoft.com/office/powerpoint/2010/main" val="1552081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E8484-0B8B-4649-AF17-352F1A363F65}"/>
              </a:ext>
            </a:extLst>
          </p:cNvPr>
          <p:cNvSpPr>
            <a:spLocks noGrp="1"/>
          </p:cNvSpPr>
          <p:nvPr>
            <p:ph type="title"/>
          </p:nvPr>
        </p:nvSpPr>
        <p:spPr>
          <a:xfrm>
            <a:off x="648929" y="629266"/>
            <a:ext cx="3505495" cy="1622321"/>
          </a:xfrm>
        </p:spPr>
        <p:txBody>
          <a:bodyPr>
            <a:normAutofit fontScale="90000"/>
          </a:bodyPr>
          <a:lstStyle/>
          <a:p>
            <a:r>
              <a:rPr lang="tr-TR" b="1" dirty="0"/>
              <a:t>Kendini Tanıma (Özbilinç)</a:t>
            </a:r>
          </a:p>
        </p:txBody>
      </p:sp>
      <p:sp>
        <p:nvSpPr>
          <p:cNvPr id="9" name="Content Placeholder 8">
            <a:extLst>
              <a:ext uri="{FF2B5EF4-FFF2-40B4-BE49-F238E27FC236}">
                <a16:creationId xmlns:a16="http://schemas.microsoft.com/office/drawing/2014/main" id="{8EB17691-5801-4065-BE43-49BB67E7715F}"/>
              </a:ext>
            </a:extLst>
          </p:cNvPr>
          <p:cNvSpPr>
            <a:spLocks noGrp="1"/>
          </p:cNvSpPr>
          <p:nvPr>
            <p:ph idx="1"/>
          </p:nvPr>
        </p:nvSpPr>
        <p:spPr>
          <a:xfrm>
            <a:off x="157316" y="2104104"/>
            <a:ext cx="4481739" cy="3598606"/>
          </a:xfrm>
        </p:spPr>
        <p:txBody>
          <a:bodyPr>
            <a:noAutofit/>
          </a:bodyPr>
          <a:lstStyle/>
          <a:p>
            <a:pPr marL="0" indent="0" algn="just">
              <a:buNone/>
            </a:pPr>
            <a:r>
              <a:rPr lang="tr-TR" sz="2000" dirty="0"/>
              <a:t>Özbilinç kısaca bireyin ruh halinin ve o ruh hali hakkındaki düşüncelerinin farkında olabilmesidir. Özbilinçli birey, duygusal hayatı hakkında belli bir anlayışa sahiptir. Özerk, kendi sınırından emin, hayata olumlu bir gözle bakabilen, kötü bir ruh haline girdiğinde bile bunu dert edinip kafasına takmayan ve kısa bir süre içinde kendini bu durumdan kurtarabilen bir yapıya sahiptir. Kişisel bütünlük kavramı özbilincin kalesi olarak adlandırılmaktadır.</a:t>
            </a:r>
            <a:endParaRPr lang="en-US" sz="2000" dirty="0"/>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25480E6D-3BF8-498C-AE85-23E4A5D949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862" y="974500"/>
            <a:ext cx="6019331" cy="4905753"/>
          </a:xfrm>
          <a:prstGeom prst="rect">
            <a:avLst/>
          </a:prstGeom>
          <a:effectLst/>
        </p:spPr>
      </p:pic>
    </p:spTree>
    <p:extLst>
      <p:ext uri="{BB962C8B-B14F-4D97-AF65-F5344CB8AC3E}">
        <p14:creationId xmlns:p14="http://schemas.microsoft.com/office/powerpoint/2010/main" val="3569202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DA67-1820-4121-9C00-E31ACC9D4FBE}"/>
              </a:ext>
            </a:extLst>
          </p:cNvPr>
          <p:cNvSpPr>
            <a:spLocks noGrp="1"/>
          </p:cNvSpPr>
          <p:nvPr>
            <p:ph type="title"/>
          </p:nvPr>
        </p:nvSpPr>
        <p:spPr/>
        <p:txBody>
          <a:bodyPr/>
          <a:lstStyle/>
          <a:p>
            <a:pPr algn="ctr"/>
            <a:r>
              <a:rPr lang="tr-TR" b="1" dirty="0"/>
              <a:t>Bunları Biliyor Musunuz?</a:t>
            </a:r>
            <a:br>
              <a:rPr lang="tr-TR" b="1" dirty="0"/>
            </a:br>
            <a:r>
              <a:rPr lang="tr-TR" b="1" dirty="0"/>
              <a:t>Zekâ ve Kişilik</a:t>
            </a:r>
          </a:p>
        </p:txBody>
      </p:sp>
      <p:sp>
        <p:nvSpPr>
          <p:cNvPr id="3" name="Content Placeholder 2">
            <a:extLst>
              <a:ext uri="{FF2B5EF4-FFF2-40B4-BE49-F238E27FC236}">
                <a16:creationId xmlns:a16="http://schemas.microsoft.com/office/drawing/2014/main" id="{4CA6C6B4-764C-4F54-B873-7FB8F09CF23B}"/>
              </a:ext>
            </a:extLst>
          </p:cNvPr>
          <p:cNvSpPr>
            <a:spLocks noGrp="1"/>
          </p:cNvSpPr>
          <p:nvPr>
            <p:ph idx="1"/>
          </p:nvPr>
        </p:nvSpPr>
        <p:spPr/>
        <p:txBody>
          <a:bodyPr>
            <a:normAutofit fontScale="92500" lnSpcReduction="10000"/>
          </a:bodyPr>
          <a:lstStyle/>
          <a:p>
            <a:pPr marL="0" indent="0" algn="just">
              <a:buNone/>
            </a:pPr>
            <a:r>
              <a:rPr lang="tr-TR" dirty="0"/>
              <a:t>Bu dersin amacı zeka ve kişilik kavramlarını yakından tanıyarak, hukuk fakültesi öğrencilerinin kariyer planları ve meslek tercihler için somut adımlar atabilmelerine olanak sağlamaktır.</a:t>
            </a:r>
          </a:p>
          <a:p>
            <a:pPr marL="0" indent="0" algn="just">
              <a:buNone/>
            </a:pPr>
            <a:endParaRPr lang="tr-TR" dirty="0"/>
          </a:p>
          <a:p>
            <a:pPr marL="0" indent="0">
              <a:buNone/>
            </a:pPr>
            <a:r>
              <a:rPr lang="tr-TR" dirty="0"/>
              <a:t>Mezun olunca ne iş yapacağım?</a:t>
            </a:r>
          </a:p>
          <a:p>
            <a:pPr lvl="1">
              <a:buFont typeface="Wingdings" panose="05000000000000000000" pitchFamily="2" charset="2"/>
              <a:buChar char="ü"/>
            </a:pPr>
            <a:r>
              <a:rPr lang="tr-TR" dirty="0"/>
              <a:t>Avukat</a:t>
            </a:r>
          </a:p>
          <a:p>
            <a:pPr lvl="1">
              <a:buFont typeface="Wingdings" panose="05000000000000000000" pitchFamily="2" charset="2"/>
              <a:buChar char="ü"/>
            </a:pPr>
            <a:r>
              <a:rPr lang="tr-TR" dirty="0"/>
              <a:t>Hakim </a:t>
            </a:r>
          </a:p>
          <a:p>
            <a:pPr lvl="1">
              <a:buFont typeface="Wingdings" panose="05000000000000000000" pitchFamily="2" charset="2"/>
              <a:buChar char="ü"/>
            </a:pPr>
            <a:r>
              <a:rPr lang="tr-TR" dirty="0"/>
              <a:t>Savcı</a:t>
            </a:r>
          </a:p>
          <a:p>
            <a:pPr lvl="1">
              <a:buFont typeface="Wingdings" panose="05000000000000000000" pitchFamily="2" charset="2"/>
              <a:buChar char="ü"/>
            </a:pPr>
            <a:r>
              <a:rPr lang="tr-TR" dirty="0"/>
              <a:t>Noter</a:t>
            </a:r>
          </a:p>
          <a:p>
            <a:pPr lvl="1">
              <a:buFont typeface="Wingdings" panose="05000000000000000000" pitchFamily="2" charset="2"/>
              <a:buChar char="ü"/>
            </a:pPr>
            <a:r>
              <a:rPr lang="tr-TR" dirty="0"/>
              <a:t>Kaymakam</a:t>
            </a:r>
          </a:p>
          <a:p>
            <a:pPr lvl="1">
              <a:buFont typeface="Wingdings" panose="05000000000000000000" pitchFamily="2" charset="2"/>
              <a:buChar char="ü"/>
            </a:pPr>
            <a:r>
              <a:rPr lang="tr-TR" dirty="0"/>
              <a:t>Bürokrat</a:t>
            </a:r>
          </a:p>
          <a:p>
            <a:pPr lvl="1">
              <a:buFont typeface="Wingdings" panose="05000000000000000000" pitchFamily="2" charset="2"/>
              <a:buChar char="ü"/>
            </a:pPr>
            <a:r>
              <a:rPr lang="tr-TR" dirty="0"/>
              <a:t>Diğer</a:t>
            </a:r>
          </a:p>
          <a:p>
            <a:pPr marL="0" indent="0">
              <a:buNone/>
            </a:pPr>
            <a:endParaRPr lang="tr-TR" dirty="0"/>
          </a:p>
        </p:txBody>
      </p:sp>
    </p:spTree>
    <p:extLst>
      <p:ext uri="{BB962C8B-B14F-4D97-AF65-F5344CB8AC3E}">
        <p14:creationId xmlns:p14="http://schemas.microsoft.com/office/powerpoint/2010/main" val="4016349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E8484-0B8B-4649-AF17-352F1A363F65}"/>
              </a:ext>
            </a:extLst>
          </p:cNvPr>
          <p:cNvSpPr>
            <a:spLocks noGrp="1"/>
          </p:cNvSpPr>
          <p:nvPr>
            <p:ph type="title"/>
          </p:nvPr>
        </p:nvSpPr>
        <p:spPr>
          <a:xfrm>
            <a:off x="649347" y="481783"/>
            <a:ext cx="3505495" cy="1622321"/>
          </a:xfrm>
        </p:spPr>
        <p:txBody>
          <a:bodyPr>
            <a:normAutofit fontScale="90000"/>
          </a:bodyPr>
          <a:lstStyle/>
          <a:p>
            <a:r>
              <a:rPr lang="tr-TR" b="1" dirty="0"/>
              <a:t>Duyguları Yönetebilme (Özdenetim)</a:t>
            </a:r>
          </a:p>
        </p:txBody>
      </p:sp>
      <p:sp>
        <p:nvSpPr>
          <p:cNvPr id="9" name="Content Placeholder 8">
            <a:extLst>
              <a:ext uri="{FF2B5EF4-FFF2-40B4-BE49-F238E27FC236}">
                <a16:creationId xmlns:a16="http://schemas.microsoft.com/office/drawing/2014/main" id="{8EB17691-5801-4065-BE43-49BB67E7715F}"/>
              </a:ext>
            </a:extLst>
          </p:cNvPr>
          <p:cNvSpPr>
            <a:spLocks noGrp="1"/>
          </p:cNvSpPr>
          <p:nvPr>
            <p:ph idx="1"/>
          </p:nvPr>
        </p:nvSpPr>
        <p:spPr>
          <a:xfrm>
            <a:off x="197593" y="2281647"/>
            <a:ext cx="4441463" cy="3598606"/>
          </a:xfrm>
        </p:spPr>
        <p:txBody>
          <a:bodyPr>
            <a:noAutofit/>
          </a:bodyPr>
          <a:lstStyle/>
          <a:p>
            <a:pPr marL="0" indent="0" algn="just">
              <a:buNone/>
            </a:pPr>
            <a:r>
              <a:rPr lang="tr-TR" sz="2000" dirty="0"/>
              <a:t>Bunun anlamı bireylerin ne tutkularının kölesi olmaları ne de duygularını bastırmalarıdır. Yani duyguları dengeli ve uyumlu biçimde ortaya koyabilmektir. Özdenetim, duyguları yapılan işi engellemek yerine kolaylaştıracak şekilde idare etmek, vicdanlı olmak ve hedeflere ulaşmak için bir zevkin tatminini erteleyebilmektir.</a:t>
            </a:r>
            <a:endParaRPr lang="en-US" sz="2000" dirty="0"/>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25480E6D-3BF8-498C-AE85-23E4A5D949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862" y="974500"/>
            <a:ext cx="6019331" cy="4905753"/>
          </a:xfrm>
          <a:prstGeom prst="rect">
            <a:avLst/>
          </a:prstGeom>
          <a:effectLst/>
        </p:spPr>
      </p:pic>
    </p:spTree>
    <p:extLst>
      <p:ext uri="{BB962C8B-B14F-4D97-AF65-F5344CB8AC3E}">
        <p14:creationId xmlns:p14="http://schemas.microsoft.com/office/powerpoint/2010/main" val="643046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E8484-0B8B-4649-AF17-352F1A363F65}"/>
              </a:ext>
            </a:extLst>
          </p:cNvPr>
          <p:cNvSpPr>
            <a:spLocks noGrp="1"/>
          </p:cNvSpPr>
          <p:nvPr>
            <p:ph type="title"/>
          </p:nvPr>
        </p:nvSpPr>
        <p:spPr>
          <a:xfrm>
            <a:off x="649347" y="481783"/>
            <a:ext cx="3335913" cy="1453697"/>
          </a:xfrm>
        </p:spPr>
        <p:txBody>
          <a:bodyPr>
            <a:normAutofit fontScale="90000"/>
          </a:bodyPr>
          <a:lstStyle/>
          <a:p>
            <a:r>
              <a:rPr lang="tr-TR" sz="4400" b="1" dirty="0"/>
              <a:t>Başkalarının Duygularını Anlayabilme</a:t>
            </a:r>
            <a:endParaRPr lang="tr-TR" b="1" dirty="0"/>
          </a:p>
        </p:txBody>
      </p:sp>
      <p:sp>
        <p:nvSpPr>
          <p:cNvPr id="9" name="Content Placeholder 8">
            <a:extLst>
              <a:ext uri="{FF2B5EF4-FFF2-40B4-BE49-F238E27FC236}">
                <a16:creationId xmlns:a16="http://schemas.microsoft.com/office/drawing/2014/main" id="{8EB17691-5801-4065-BE43-49BB67E7715F}"/>
              </a:ext>
            </a:extLst>
          </p:cNvPr>
          <p:cNvSpPr>
            <a:spLocks noGrp="1"/>
          </p:cNvSpPr>
          <p:nvPr>
            <p:ph idx="1"/>
          </p:nvPr>
        </p:nvSpPr>
        <p:spPr>
          <a:xfrm>
            <a:off x="197593" y="2026920"/>
            <a:ext cx="4441463" cy="3853333"/>
          </a:xfrm>
        </p:spPr>
        <p:txBody>
          <a:bodyPr>
            <a:noAutofit/>
          </a:bodyPr>
          <a:lstStyle/>
          <a:p>
            <a:pPr marL="0" indent="0" algn="just">
              <a:buNone/>
            </a:pPr>
            <a:r>
              <a:rPr lang="tr-TR" sz="2000" dirty="0"/>
              <a:t>Kişinin karşısındaki bireylerin duygu ve düşüncelerini sözlü veya sözsüz iletişimle anlayabilme, ihtiyacı olan kişilere duygusal anlamda destek olabilme ve başkalarının duyguları/davranışları arasındaki bağlantıyı kurabilme becerisidir. Empati becerisine sahip bireyler, başkalarının bakış açılarını kavrayabilen iyi bir dinleyici olmanın yanı sıra, dile getirilemeyen duyguları da sezebilen, ne zaman, nerede ve ne kadar konuşmaları gerektiğini bilen ve kendilerini başkalarının yerine koyarak onları anlayabilen bireylerdir.</a:t>
            </a:r>
            <a:endParaRPr lang="en-US" sz="2000" dirty="0"/>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25480E6D-3BF8-498C-AE85-23E4A5D949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862" y="974500"/>
            <a:ext cx="6019331" cy="4905753"/>
          </a:xfrm>
          <a:prstGeom prst="rect">
            <a:avLst/>
          </a:prstGeom>
          <a:effectLst/>
        </p:spPr>
      </p:pic>
    </p:spTree>
    <p:extLst>
      <p:ext uri="{BB962C8B-B14F-4D97-AF65-F5344CB8AC3E}">
        <p14:creationId xmlns:p14="http://schemas.microsoft.com/office/powerpoint/2010/main" val="1094165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E8484-0B8B-4649-AF17-352F1A363F65}"/>
              </a:ext>
            </a:extLst>
          </p:cNvPr>
          <p:cNvSpPr>
            <a:spLocks noGrp="1"/>
          </p:cNvSpPr>
          <p:nvPr>
            <p:ph type="title"/>
          </p:nvPr>
        </p:nvSpPr>
        <p:spPr>
          <a:xfrm>
            <a:off x="649347" y="481783"/>
            <a:ext cx="3505495" cy="1622321"/>
          </a:xfrm>
        </p:spPr>
        <p:txBody>
          <a:bodyPr>
            <a:normAutofit/>
          </a:bodyPr>
          <a:lstStyle/>
          <a:p>
            <a:r>
              <a:rPr lang="tr-TR" sz="4400" b="1" dirty="0"/>
              <a:t>Motivasyon</a:t>
            </a:r>
            <a:endParaRPr lang="tr-TR" b="1" dirty="0"/>
          </a:p>
        </p:txBody>
      </p:sp>
      <p:sp>
        <p:nvSpPr>
          <p:cNvPr id="9" name="Content Placeholder 8">
            <a:extLst>
              <a:ext uri="{FF2B5EF4-FFF2-40B4-BE49-F238E27FC236}">
                <a16:creationId xmlns:a16="http://schemas.microsoft.com/office/drawing/2014/main" id="{8EB17691-5801-4065-BE43-49BB67E7715F}"/>
              </a:ext>
            </a:extLst>
          </p:cNvPr>
          <p:cNvSpPr>
            <a:spLocks noGrp="1"/>
          </p:cNvSpPr>
          <p:nvPr>
            <p:ph idx="1"/>
          </p:nvPr>
        </p:nvSpPr>
        <p:spPr>
          <a:xfrm>
            <a:off x="197593" y="2281647"/>
            <a:ext cx="4441463" cy="3598606"/>
          </a:xfrm>
        </p:spPr>
        <p:txBody>
          <a:bodyPr>
            <a:noAutofit/>
          </a:bodyPr>
          <a:lstStyle/>
          <a:p>
            <a:pPr marL="0" indent="0" algn="just">
              <a:buNone/>
            </a:pPr>
            <a:r>
              <a:rPr lang="tr-TR" sz="2000" dirty="0"/>
              <a:t>Bireyin kendini motive edebilmesi dışarıdan yapılan bir etkinin ürünü değil, yapabileceğine inanç ve başarma isteği ile kendi içinde yarattığı doğal bir güdüdür. Birey içindeki başarı güdüsünü ortaya çıkarabilir, olumlu düşünebilir, insiyatif kullanabilir ve sorumluluk alabilirse yani olumlu duygularını harekete geçirebilirse içsel motivasyonunu sağlayabilecektir.</a:t>
            </a:r>
            <a:endParaRPr lang="en-US" sz="2000" dirty="0"/>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25480E6D-3BF8-498C-AE85-23E4A5D949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862" y="974500"/>
            <a:ext cx="6019331" cy="4905753"/>
          </a:xfrm>
          <a:prstGeom prst="rect">
            <a:avLst/>
          </a:prstGeom>
          <a:effectLst/>
        </p:spPr>
      </p:pic>
    </p:spTree>
    <p:extLst>
      <p:ext uri="{BB962C8B-B14F-4D97-AF65-F5344CB8AC3E}">
        <p14:creationId xmlns:p14="http://schemas.microsoft.com/office/powerpoint/2010/main" val="3243956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E8484-0B8B-4649-AF17-352F1A363F65}"/>
              </a:ext>
            </a:extLst>
          </p:cNvPr>
          <p:cNvSpPr>
            <a:spLocks noGrp="1"/>
          </p:cNvSpPr>
          <p:nvPr>
            <p:ph type="title"/>
          </p:nvPr>
        </p:nvSpPr>
        <p:spPr>
          <a:xfrm>
            <a:off x="683602" y="0"/>
            <a:ext cx="3471240" cy="1601660"/>
          </a:xfrm>
        </p:spPr>
        <p:txBody>
          <a:bodyPr>
            <a:normAutofit/>
          </a:bodyPr>
          <a:lstStyle/>
          <a:p>
            <a:r>
              <a:rPr lang="tr-TR" b="1" dirty="0"/>
              <a:t>Sosyal Beceriler</a:t>
            </a:r>
          </a:p>
        </p:txBody>
      </p:sp>
      <p:sp>
        <p:nvSpPr>
          <p:cNvPr id="9" name="Content Placeholder 8">
            <a:extLst>
              <a:ext uri="{FF2B5EF4-FFF2-40B4-BE49-F238E27FC236}">
                <a16:creationId xmlns:a16="http://schemas.microsoft.com/office/drawing/2014/main" id="{8EB17691-5801-4065-BE43-49BB67E7715F}"/>
              </a:ext>
            </a:extLst>
          </p:cNvPr>
          <p:cNvSpPr>
            <a:spLocks noGrp="1"/>
          </p:cNvSpPr>
          <p:nvPr>
            <p:ph idx="1"/>
          </p:nvPr>
        </p:nvSpPr>
        <p:spPr>
          <a:xfrm>
            <a:off x="81775" y="1601660"/>
            <a:ext cx="4314965" cy="5103002"/>
          </a:xfrm>
        </p:spPr>
        <p:txBody>
          <a:bodyPr>
            <a:noAutofit/>
          </a:bodyPr>
          <a:lstStyle/>
          <a:p>
            <a:pPr marL="0" indent="0" algn="just">
              <a:buNone/>
            </a:pPr>
            <a:r>
              <a:rPr lang="tr-TR" sz="2000" dirty="0"/>
              <a:t>Sosyal beceriler, bireylerin karşılıklı ilişkilerini etkili bir şekilde yönetebilme becerisi olarak tanımlanabilmektedir. Bu bir anlamda diğer duygusal zeka yeteneklerinin bir sonucudur. Zira kendi duygu ve düşüncelerini bilen ve aynı zamanda başkalarının duygularını da anlayabilen bireyler, insan ilişkilerinde de başarılı ve etkili olacaklardır. </a:t>
            </a:r>
          </a:p>
          <a:p>
            <a:pPr marL="0" indent="0" algn="just">
              <a:buNone/>
            </a:pPr>
            <a:r>
              <a:rPr lang="tr-TR" sz="2000" dirty="0"/>
              <a:t>Sosyal becerileri yüksek olan bireyler, çevrelerindeki kişilerle rahat bağlantı kurabilmekte, onların tepkilerini ve hislerini akıllıca okuyabilmekte, onları yönlendirebilmekte ve ortaya çıkan tartışmaların yönetbilmektedir.</a:t>
            </a:r>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25480E6D-3BF8-498C-AE85-23E4A5D949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862" y="974500"/>
            <a:ext cx="6019331" cy="4905753"/>
          </a:xfrm>
          <a:prstGeom prst="rect">
            <a:avLst/>
          </a:prstGeom>
          <a:effectLst/>
        </p:spPr>
      </p:pic>
    </p:spTree>
    <p:extLst>
      <p:ext uri="{BB962C8B-B14F-4D97-AF65-F5344CB8AC3E}">
        <p14:creationId xmlns:p14="http://schemas.microsoft.com/office/powerpoint/2010/main" val="2942788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99848-FB1C-4D6C-BC1A-A512E1FABA9D}"/>
              </a:ext>
            </a:extLst>
          </p:cNvPr>
          <p:cNvSpPr>
            <a:spLocks noGrp="1"/>
          </p:cNvSpPr>
          <p:nvPr>
            <p:ph type="title"/>
          </p:nvPr>
        </p:nvSpPr>
        <p:spPr/>
        <p:txBody>
          <a:bodyPr/>
          <a:lstStyle/>
          <a:p>
            <a:r>
              <a:rPr lang="tr-TR" b="1" dirty="0"/>
              <a:t>Zeka ve Kariyer</a:t>
            </a:r>
          </a:p>
        </p:txBody>
      </p:sp>
      <p:sp>
        <p:nvSpPr>
          <p:cNvPr id="3" name="Content Placeholder 2">
            <a:extLst>
              <a:ext uri="{FF2B5EF4-FFF2-40B4-BE49-F238E27FC236}">
                <a16:creationId xmlns:a16="http://schemas.microsoft.com/office/drawing/2014/main" id="{6B81CFEC-7F6F-4CD4-B4E6-75071F0F23F9}"/>
              </a:ext>
            </a:extLst>
          </p:cNvPr>
          <p:cNvSpPr>
            <a:spLocks noGrp="1"/>
          </p:cNvSpPr>
          <p:nvPr>
            <p:ph idx="1"/>
          </p:nvPr>
        </p:nvSpPr>
        <p:spPr/>
        <p:txBody>
          <a:bodyPr/>
          <a:lstStyle/>
          <a:p>
            <a:pPr marL="0" indent="0" algn="just">
              <a:buNone/>
            </a:pPr>
            <a:r>
              <a:rPr lang="tr-TR" dirty="0"/>
              <a:t>Duygular ve duygusal zeka kullanımı hukuk alanında oldukça etkili olmaktadır. Hukukçuların olumlu bir duygu durumuna sahip olması, kariyerini geliştirmesinde ve iş performansını artırmasında etkidir. </a:t>
            </a:r>
          </a:p>
          <a:p>
            <a:pPr marL="0" indent="0" algn="just">
              <a:buNone/>
            </a:pPr>
            <a:r>
              <a:rPr lang="tr-TR" dirty="0"/>
              <a:t>Duygusal zekası yüksek bireyler duyguları doğru bir şekilde tanımlayıp anlayabildikleri için iş yaşamı içerisinde kariyer hedeflerine daha rahat bir şekilde ulaşma fırsatı yakalar. </a:t>
            </a:r>
          </a:p>
          <a:p>
            <a:pPr marL="0" indent="0" algn="just">
              <a:buNone/>
            </a:pPr>
            <a:r>
              <a:rPr lang="tr-TR" dirty="0"/>
              <a:t>Duygusal zekası yüksek, işi yürütme becerisine sahip, kariyer odaklı hedefleri olan bireyler günlük hayatta da görev bilinci, duyguların doğru yönetimi anlayışına sahip oldukları için yaşamdan daha fazla doyum elde edebilir.</a:t>
            </a:r>
          </a:p>
        </p:txBody>
      </p:sp>
    </p:spTree>
    <p:extLst>
      <p:ext uri="{BB962C8B-B14F-4D97-AF65-F5344CB8AC3E}">
        <p14:creationId xmlns:p14="http://schemas.microsoft.com/office/powerpoint/2010/main" val="711635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99848-FB1C-4D6C-BC1A-A512E1FABA9D}"/>
              </a:ext>
            </a:extLst>
          </p:cNvPr>
          <p:cNvSpPr>
            <a:spLocks noGrp="1"/>
          </p:cNvSpPr>
          <p:nvPr>
            <p:ph type="title"/>
          </p:nvPr>
        </p:nvSpPr>
        <p:spPr/>
        <p:txBody>
          <a:bodyPr/>
          <a:lstStyle/>
          <a:p>
            <a:r>
              <a:rPr lang="tr-TR" b="1" dirty="0"/>
              <a:t>Zeka ve Kariyer</a:t>
            </a:r>
          </a:p>
        </p:txBody>
      </p:sp>
      <p:sp>
        <p:nvSpPr>
          <p:cNvPr id="3" name="Content Placeholder 2">
            <a:extLst>
              <a:ext uri="{FF2B5EF4-FFF2-40B4-BE49-F238E27FC236}">
                <a16:creationId xmlns:a16="http://schemas.microsoft.com/office/drawing/2014/main" id="{6B81CFEC-7F6F-4CD4-B4E6-75071F0F23F9}"/>
              </a:ext>
            </a:extLst>
          </p:cNvPr>
          <p:cNvSpPr>
            <a:spLocks noGrp="1"/>
          </p:cNvSpPr>
          <p:nvPr>
            <p:ph idx="1"/>
          </p:nvPr>
        </p:nvSpPr>
        <p:spPr/>
        <p:txBody>
          <a:bodyPr/>
          <a:lstStyle/>
          <a:p>
            <a:pPr marL="0" indent="0" algn="just">
              <a:buNone/>
            </a:pPr>
            <a:r>
              <a:rPr lang="tr-TR" dirty="0"/>
              <a:t>Duygusal zekanın kaygı ve endişe durumlarının yönetimi açısından önemli olduğu, kariyer planlaması yapılırken yenilikçi ve cesur kararların verilmesinde pozitif yönde etkileri olduğu ortaya konulmuştur. </a:t>
            </a:r>
          </a:p>
          <a:p>
            <a:pPr marL="0" indent="0" algn="just">
              <a:buNone/>
            </a:pPr>
            <a:r>
              <a:rPr lang="tr-TR" dirty="0"/>
              <a:t>Duygusal zeka kavramının hukuk alanında daha etkin bir şekilde ele alınması avukatların, hakimlerin ve savcıların kendilerini yaptıkları işe daha çok vermeleri ve çalışma ortamları içerisinde kendilerine yeni kariyer planları oluşmaları açısından önemlidir. Hukuk mesleğinde planlarına ulaşmayı hedefleyerek, özveriyle çalışan hukukçular, gelecek kariyer planlarını önceden belirledikleri için gündelik yaşamlarında da yaşam doyumuna ulaşırlar. </a:t>
            </a:r>
          </a:p>
        </p:txBody>
      </p:sp>
    </p:spTree>
    <p:extLst>
      <p:ext uri="{BB962C8B-B14F-4D97-AF65-F5344CB8AC3E}">
        <p14:creationId xmlns:p14="http://schemas.microsoft.com/office/powerpoint/2010/main" val="369531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4820E2FA-6684-46CE-8E67-33B8A4BCF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85343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459D0-5DA5-4AFA-8B1A-D71EEFCA3F3C}"/>
              </a:ext>
            </a:extLst>
          </p:cNvPr>
          <p:cNvSpPr>
            <a:spLocks noGrp="1"/>
          </p:cNvSpPr>
          <p:nvPr>
            <p:ph type="title"/>
          </p:nvPr>
        </p:nvSpPr>
        <p:spPr/>
        <p:txBody>
          <a:bodyPr/>
          <a:lstStyle/>
          <a:p>
            <a:r>
              <a:rPr lang="tr-TR" b="1" dirty="0"/>
              <a:t>Kişilik Nedir?</a:t>
            </a:r>
          </a:p>
        </p:txBody>
      </p:sp>
      <p:sp>
        <p:nvSpPr>
          <p:cNvPr id="3" name="Content Placeholder 2">
            <a:extLst>
              <a:ext uri="{FF2B5EF4-FFF2-40B4-BE49-F238E27FC236}">
                <a16:creationId xmlns:a16="http://schemas.microsoft.com/office/drawing/2014/main" id="{E2D4D6DF-73BE-4247-A196-614C9E81E729}"/>
              </a:ext>
            </a:extLst>
          </p:cNvPr>
          <p:cNvSpPr>
            <a:spLocks noGrp="1"/>
          </p:cNvSpPr>
          <p:nvPr>
            <p:ph idx="1"/>
          </p:nvPr>
        </p:nvSpPr>
        <p:spPr/>
        <p:txBody>
          <a:bodyPr/>
          <a:lstStyle/>
          <a:p>
            <a:r>
              <a:rPr lang="tr-TR" dirty="0"/>
              <a:t>Kişilik, bireyin doğuştan getirdiği ve yaşantı sonucu kazandığı, onu diğer bireylerden ayıran özelliklerin tamamı olarak tanımlanabilir.</a:t>
            </a:r>
          </a:p>
          <a:p>
            <a:r>
              <a:rPr lang="tr-TR" dirty="0"/>
              <a:t>McCrae ve Costa (1989), kişiliği, bireyin farklı durumlarda ortaya koyduğu davranışları açıklayan,sürekliliği olan, kişilerarası, duygusal, motivasyonel, deneyime dayalı etkileşim tarzı olarak tanımlamıştır.</a:t>
            </a:r>
          </a:p>
          <a:p>
            <a:r>
              <a:rPr lang="tr-TR" dirty="0"/>
              <a:t>Kişiliğin tanımlanmasına ve ölçülmesine yönelik olarak pek çok kuramcının farklı görüşleri bulunmaktadır. </a:t>
            </a:r>
          </a:p>
          <a:p>
            <a:r>
              <a:rPr lang="tr-TR" dirty="0"/>
              <a:t>Beş faktör kişilik modeli kişiliğin değerlendirilmesinde sıklıkla kullanılan bir yaklaşımdır.</a:t>
            </a:r>
          </a:p>
        </p:txBody>
      </p:sp>
    </p:spTree>
    <p:extLst>
      <p:ext uri="{BB962C8B-B14F-4D97-AF65-F5344CB8AC3E}">
        <p14:creationId xmlns:p14="http://schemas.microsoft.com/office/powerpoint/2010/main" val="2940843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AF8F36-871F-4CCC-818F-5B1CFD384B86}"/>
              </a:ext>
            </a:extLst>
          </p:cNvPr>
          <p:cNvSpPr>
            <a:spLocks noGrp="1"/>
          </p:cNvSpPr>
          <p:nvPr>
            <p:ph type="title"/>
          </p:nvPr>
        </p:nvSpPr>
        <p:spPr>
          <a:xfrm>
            <a:off x="1136397" y="502020"/>
            <a:ext cx="5323715" cy="1072137"/>
          </a:xfrm>
        </p:spPr>
        <p:txBody>
          <a:bodyPr vert="horz" lIns="91440" tIns="45720" rIns="91440" bIns="45720" rtlCol="0" anchor="b">
            <a:normAutofit/>
          </a:bodyPr>
          <a:lstStyle/>
          <a:p>
            <a:r>
              <a:rPr lang="tr-TR" sz="4400" b="1" dirty="0"/>
              <a:t>Dışadönüklük</a:t>
            </a:r>
            <a:endParaRPr lang="en-US" sz="4400" b="1" kern="1200" dirty="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166D88AD-70B9-4F2F-BC69-23CCB366627D}"/>
              </a:ext>
            </a:extLst>
          </p:cNvPr>
          <p:cNvSpPr>
            <a:spLocks noGrp="1"/>
          </p:cNvSpPr>
          <p:nvPr>
            <p:ph type="body" sz="half" idx="2"/>
          </p:nvPr>
        </p:nvSpPr>
        <p:spPr>
          <a:xfrm>
            <a:off x="1136397" y="1786175"/>
            <a:ext cx="6886833" cy="4569805"/>
          </a:xfrm>
        </p:spPr>
        <p:txBody>
          <a:bodyPr vert="horz" lIns="91440" tIns="45720" rIns="91440" bIns="45720" rtlCol="0" anchor="t">
            <a:noAutofit/>
          </a:bodyPr>
          <a:lstStyle/>
          <a:p>
            <a:r>
              <a:rPr lang="tr-TR" sz="2400" dirty="0"/>
              <a:t>Enerjik, konuşkan, sıcakkanlı, heyecanlı ve coşkulu ve sosyal olma gibi özelliklerden oluşmaktadır. </a:t>
            </a:r>
          </a:p>
          <a:p>
            <a:r>
              <a:rPr lang="tr-TR" sz="2400" dirty="0"/>
              <a:t>Dışadönüklük düzeyi yüksek bireyler insanlarla kolay ilişki kurabilen, insanlarla olmayı seven, işbirliğine yatkın, sempatik bireyler olarak değerlendirilmektedir. </a:t>
            </a:r>
          </a:p>
          <a:p>
            <a:r>
              <a:rPr lang="tr-TR" sz="2400" dirty="0"/>
              <a:t>Dışadönüklük düzeyi düşük olan, bir başka deyişle, içe dönük olan bireyler ise içine kapanık, sosyalleşmeyi sevmeyen, insanlara karşı mesafeli duran, sessiz kalmaya eğilimli, utangaç ve tutuk bireyler olarak değerlendirilmektedir.</a:t>
            </a:r>
          </a:p>
          <a:p>
            <a:r>
              <a:rPr lang="tr-TR" sz="2400" dirty="0"/>
              <a:t> Ayrıca dışadönük kişilik özelliği yüksek bireylerin ödüle karşı duyarlı oldukları belirtilmiştir</a:t>
            </a:r>
            <a:endParaRPr lang="en-US" sz="2400" dirty="0"/>
          </a:p>
        </p:txBody>
      </p:sp>
      <p:sp>
        <p:nvSpPr>
          <p:cNvPr id="26" name="Rectangle 2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Diagram&#10;&#10;Description automatically generated">
            <a:extLst>
              <a:ext uri="{FF2B5EF4-FFF2-40B4-BE49-F238E27FC236}">
                <a16:creationId xmlns:a16="http://schemas.microsoft.com/office/drawing/2014/main" id="{F2C6EEEF-41C2-425E-9062-3B16E15F84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63308" y="2523222"/>
            <a:ext cx="3612569" cy="3300425"/>
          </a:xfrm>
          <a:prstGeom prst="rect">
            <a:avLst/>
          </a:prstGeom>
        </p:spPr>
      </p:pic>
    </p:spTree>
    <p:extLst>
      <p:ext uri="{BB962C8B-B14F-4D97-AF65-F5344CB8AC3E}">
        <p14:creationId xmlns:p14="http://schemas.microsoft.com/office/powerpoint/2010/main" val="1208885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AF8F36-871F-4CCC-818F-5B1CFD384B86}"/>
              </a:ext>
            </a:extLst>
          </p:cNvPr>
          <p:cNvSpPr>
            <a:spLocks noGrp="1"/>
          </p:cNvSpPr>
          <p:nvPr>
            <p:ph type="title"/>
          </p:nvPr>
        </p:nvSpPr>
        <p:spPr>
          <a:xfrm>
            <a:off x="1136397" y="502020"/>
            <a:ext cx="5323715" cy="1072137"/>
          </a:xfrm>
        </p:spPr>
        <p:txBody>
          <a:bodyPr vert="horz" lIns="91440" tIns="45720" rIns="91440" bIns="45720" rtlCol="0" anchor="b">
            <a:normAutofit/>
          </a:bodyPr>
          <a:lstStyle/>
          <a:p>
            <a:r>
              <a:rPr lang="tr-TR" sz="4400" b="1" kern="1200" dirty="0">
                <a:solidFill>
                  <a:schemeClr val="tx1"/>
                </a:solidFill>
                <a:latin typeface="+mj-lt"/>
                <a:ea typeface="+mj-ea"/>
                <a:cs typeface="+mj-cs"/>
              </a:rPr>
              <a:t>Uyumluluk</a:t>
            </a:r>
            <a:endParaRPr lang="en-US" sz="4400" b="1" kern="1200" dirty="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166D88AD-70B9-4F2F-BC69-23CCB366627D}"/>
              </a:ext>
            </a:extLst>
          </p:cNvPr>
          <p:cNvSpPr>
            <a:spLocks noGrp="1"/>
          </p:cNvSpPr>
          <p:nvPr>
            <p:ph type="body" sz="half" idx="2"/>
          </p:nvPr>
        </p:nvSpPr>
        <p:spPr>
          <a:xfrm>
            <a:off x="1136397" y="1786175"/>
            <a:ext cx="6886833" cy="4569805"/>
          </a:xfrm>
        </p:spPr>
        <p:txBody>
          <a:bodyPr vert="horz" lIns="91440" tIns="45720" rIns="91440" bIns="45720" rtlCol="0" anchor="t">
            <a:noAutofit/>
          </a:bodyPr>
          <a:lstStyle/>
          <a:p>
            <a:pPr algn="just"/>
            <a:r>
              <a:rPr lang="tr-TR" sz="2800" dirty="0"/>
              <a:t>Bu boyutu oluşturan kişilik özellikleri olarak ise yardımseverlik, bağışlayıcılık, nazik, hoşgörülü, saygılı ve esneklik gibi özellikler sıralanabilir. </a:t>
            </a:r>
          </a:p>
          <a:p>
            <a:pPr algn="just"/>
            <a:r>
              <a:rPr lang="tr-TR" sz="2800" dirty="0"/>
              <a:t>Uyumluluk düzeyi yüksek olan bireyler diğer insanları seven, verici ve merhametli bireyler olarak değerlendirilmektedir. </a:t>
            </a:r>
          </a:p>
          <a:p>
            <a:pPr algn="just"/>
            <a:r>
              <a:rPr lang="tr-TR" sz="2800" dirty="0"/>
              <a:t>Uyumluluk düzeyi düşük olan bireyler ise kindar, kibirli, inatçı, rekabetçi, geçimsiz, uzlaşması zor bireyler olarak değerlendirilmektedir.</a:t>
            </a:r>
            <a:endParaRPr lang="en-US" sz="2400" dirty="0"/>
          </a:p>
        </p:txBody>
      </p:sp>
      <p:sp>
        <p:nvSpPr>
          <p:cNvPr id="26" name="Rectangle 2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Diagram&#10;&#10;Description automatically generated">
            <a:extLst>
              <a:ext uri="{FF2B5EF4-FFF2-40B4-BE49-F238E27FC236}">
                <a16:creationId xmlns:a16="http://schemas.microsoft.com/office/drawing/2014/main" id="{F2C6EEEF-41C2-425E-9062-3B16E15F84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63308" y="2523222"/>
            <a:ext cx="3612569" cy="3300425"/>
          </a:xfrm>
          <a:prstGeom prst="rect">
            <a:avLst/>
          </a:prstGeom>
        </p:spPr>
      </p:pic>
    </p:spTree>
    <p:extLst>
      <p:ext uri="{BB962C8B-B14F-4D97-AF65-F5344CB8AC3E}">
        <p14:creationId xmlns:p14="http://schemas.microsoft.com/office/powerpoint/2010/main" val="3854139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E3F3-52E2-422A-A1C7-63F9CBE15C99}"/>
              </a:ext>
            </a:extLst>
          </p:cNvPr>
          <p:cNvSpPr>
            <a:spLocks noGrp="1"/>
          </p:cNvSpPr>
          <p:nvPr>
            <p:ph type="title"/>
          </p:nvPr>
        </p:nvSpPr>
        <p:spPr/>
        <p:txBody>
          <a:bodyPr/>
          <a:lstStyle/>
          <a:p>
            <a:r>
              <a:rPr lang="tr-TR" dirty="0"/>
              <a:t>Zeka Nedir?</a:t>
            </a:r>
          </a:p>
        </p:txBody>
      </p:sp>
      <p:pic>
        <p:nvPicPr>
          <p:cNvPr id="4" name="Picture 3" descr="Text&#10;&#10;Description automatically generated">
            <a:extLst>
              <a:ext uri="{FF2B5EF4-FFF2-40B4-BE49-F238E27FC236}">
                <a16:creationId xmlns:a16="http://schemas.microsoft.com/office/drawing/2014/main" id="{FBDEFD95-BBA2-4CD3-8338-E6B11CF59E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76098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AF8F36-871F-4CCC-818F-5B1CFD384B86}"/>
              </a:ext>
            </a:extLst>
          </p:cNvPr>
          <p:cNvSpPr>
            <a:spLocks noGrp="1"/>
          </p:cNvSpPr>
          <p:nvPr>
            <p:ph type="title"/>
          </p:nvPr>
        </p:nvSpPr>
        <p:spPr>
          <a:xfrm>
            <a:off x="1136397" y="502020"/>
            <a:ext cx="5323715" cy="1072137"/>
          </a:xfrm>
        </p:spPr>
        <p:txBody>
          <a:bodyPr vert="horz" lIns="91440" tIns="45720" rIns="91440" bIns="45720" rtlCol="0" anchor="b">
            <a:normAutofit/>
          </a:bodyPr>
          <a:lstStyle/>
          <a:p>
            <a:r>
              <a:rPr lang="tr-TR" sz="4400" b="1" dirty="0"/>
              <a:t>Sorumluluk</a:t>
            </a:r>
            <a:endParaRPr lang="en-US" sz="4400" b="1" kern="1200" dirty="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166D88AD-70B9-4F2F-BC69-23CCB366627D}"/>
              </a:ext>
            </a:extLst>
          </p:cNvPr>
          <p:cNvSpPr>
            <a:spLocks noGrp="1"/>
          </p:cNvSpPr>
          <p:nvPr>
            <p:ph type="body" sz="half" idx="2"/>
          </p:nvPr>
        </p:nvSpPr>
        <p:spPr>
          <a:xfrm>
            <a:off x="1136397" y="1786175"/>
            <a:ext cx="6886833" cy="4569805"/>
          </a:xfrm>
        </p:spPr>
        <p:txBody>
          <a:bodyPr vert="horz" lIns="91440" tIns="45720" rIns="91440" bIns="45720" rtlCol="0" anchor="t">
            <a:noAutofit/>
          </a:bodyPr>
          <a:lstStyle/>
          <a:p>
            <a:pPr algn="just"/>
            <a:r>
              <a:rPr lang="tr-TR" sz="2800" dirty="0"/>
              <a:t>Disiplinli olma, görev bilinci, sorumluluk sahibi olma, düzenlilik, özenli ve dikkatli olma gibi özelliklerden oluşmaktadır. </a:t>
            </a:r>
          </a:p>
          <a:p>
            <a:pPr algn="just"/>
            <a:r>
              <a:rPr lang="tr-TR" sz="2800" dirty="0"/>
              <a:t>Sorumluluk düzeyi yüksek bireyler, başarılı olmaya eğilimli, azimli, planlı ve hareket etmeden önce düşünen bireyler olarak değerlendirilmektedir.</a:t>
            </a:r>
          </a:p>
          <a:p>
            <a:pPr algn="just"/>
            <a:r>
              <a:rPr lang="tr-TR" sz="2800" dirty="0"/>
              <a:t>Sorumluluk düzeyi düşük bireyler ise dağınık, disiplinsiz, tembelliğe meyilli, görev bilincinden uzak bireyler olarak değerlendirilmektedir.</a:t>
            </a:r>
            <a:endParaRPr lang="en-US" sz="2400" dirty="0"/>
          </a:p>
        </p:txBody>
      </p:sp>
      <p:sp>
        <p:nvSpPr>
          <p:cNvPr id="26" name="Rectangle 2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Diagram&#10;&#10;Description automatically generated">
            <a:extLst>
              <a:ext uri="{FF2B5EF4-FFF2-40B4-BE49-F238E27FC236}">
                <a16:creationId xmlns:a16="http://schemas.microsoft.com/office/drawing/2014/main" id="{F2C6EEEF-41C2-425E-9062-3B16E15F84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63308" y="2523222"/>
            <a:ext cx="3612569" cy="3300425"/>
          </a:xfrm>
          <a:prstGeom prst="rect">
            <a:avLst/>
          </a:prstGeom>
        </p:spPr>
      </p:pic>
    </p:spTree>
    <p:extLst>
      <p:ext uri="{BB962C8B-B14F-4D97-AF65-F5344CB8AC3E}">
        <p14:creationId xmlns:p14="http://schemas.microsoft.com/office/powerpoint/2010/main" val="1282515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AF8F36-871F-4CCC-818F-5B1CFD384B86}"/>
              </a:ext>
            </a:extLst>
          </p:cNvPr>
          <p:cNvSpPr>
            <a:spLocks noGrp="1"/>
          </p:cNvSpPr>
          <p:nvPr>
            <p:ph type="title"/>
          </p:nvPr>
        </p:nvSpPr>
        <p:spPr>
          <a:xfrm>
            <a:off x="1136397" y="502020"/>
            <a:ext cx="5323715" cy="1072137"/>
          </a:xfrm>
        </p:spPr>
        <p:txBody>
          <a:bodyPr vert="horz" lIns="91440" tIns="45720" rIns="91440" bIns="45720" rtlCol="0" anchor="b">
            <a:normAutofit/>
          </a:bodyPr>
          <a:lstStyle/>
          <a:p>
            <a:r>
              <a:rPr lang="tr-TR" sz="4400" b="1" kern="1200" dirty="0">
                <a:solidFill>
                  <a:schemeClr val="tx1"/>
                </a:solidFill>
                <a:latin typeface="+mj-lt"/>
                <a:ea typeface="+mj-ea"/>
                <a:cs typeface="+mj-cs"/>
              </a:rPr>
              <a:t>Ne</a:t>
            </a:r>
            <a:r>
              <a:rPr lang="tr-TR" sz="4400" b="1" dirty="0"/>
              <a:t>vrotiklik</a:t>
            </a:r>
            <a:endParaRPr lang="en-US" sz="4400" b="1" kern="1200" dirty="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166D88AD-70B9-4F2F-BC69-23CCB366627D}"/>
              </a:ext>
            </a:extLst>
          </p:cNvPr>
          <p:cNvSpPr>
            <a:spLocks noGrp="1"/>
          </p:cNvSpPr>
          <p:nvPr>
            <p:ph type="body" sz="half" idx="2"/>
          </p:nvPr>
        </p:nvSpPr>
        <p:spPr>
          <a:xfrm>
            <a:off x="1116512" y="1574157"/>
            <a:ext cx="6886833" cy="4569805"/>
          </a:xfrm>
        </p:spPr>
        <p:txBody>
          <a:bodyPr vert="horz" lIns="91440" tIns="45720" rIns="91440" bIns="45720" rtlCol="0" anchor="t">
            <a:noAutofit/>
          </a:bodyPr>
          <a:lstStyle/>
          <a:p>
            <a:pPr algn="just"/>
            <a:r>
              <a:rPr lang="tr-TR" sz="2400" dirty="0"/>
              <a:t>Depresif ve hüzünlü olma, gerginlik, kaygılı olma, sıklıkla duygusal iniş çıkışlar yaşama, tedirginlik, huzursuzluk, ve sabırsızlık gibi kişilik özelliklerini kapsamaktadır (Nevrotiklik boyutu duygusal dengesizlik olarak da adlandırılmaktadır.)</a:t>
            </a:r>
          </a:p>
          <a:p>
            <a:pPr algn="just"/>
            <a:r>
              <a:rPr lang="tr-TR" sz="2400" dirty="0"/>
              <a:t>Nevrotiklik düzeyi yüksek bireyler endişeli, güvensiz, öfkeli, alıngan bireyler olarak değerlendirilmektedir.</a:t>
            </a:r>
          </a:p>
          <a:p>
            <a:pPr algn="just"/>
            <a:r>
              <a:rPr lang="tr-TR" sz="2400" dirty="0"/>
              <a:t>Nevrotiklik düzeyi düşük olan bireylerin ise rahat, duygusal olarak dengeli, stresli durumlarda sakin kalabilen, kolay kolay öfkelenmeyen, kendine güvenleri yüksek ve olumlu duygular yaşamaya eğilimli bireyler olduğu belirtilmektedir.</a:t>
            </a:r>
            <a:endParaRPr lang="en-US" sz="2400" dirty="0"/>
          </a:p>
        </p:txBody>
      </p:sp>
      <p:sp>
        <p:nvSpPr>
          <p:cNvPr id="26" name="Rectangle 2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Diagram&#10;&#10;Description automatically generated">
            <a:extLst>
              <a:ext uri="{FF2B5EF4-FFF2-40B4-BE49-F238E27FC236}">
                <a16:creationId xmlns:a16="http://schemas.microsoft.com/office/drawing/2014/main" id="{F2C6EEEF-41C2-425E-9062-3B16E15F84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63308" y="2523222"/>
            <a:ext cx="3612569" cy="3300425"/>
          </a:xfrm>
          <a:prstGeom prst="rect">
            <a:avLst/>
          </a:prstGeom>
        </p:spPr>
      </p:pic>
    </p:spTree>
    <p:extLst>
      <p:ext uri="{BB962C8B-B14F-4D97-AF65-F5344CB8AC3E}">
        <p14:creationId xmlns:p14="http://schemas.microsoft.com/office/powerpoint/2010/main" val="3855784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AF8F36-871F-4CCC-818F-5B1CFD384B86}"/>
              </a:ext>
            </a:extLst>
          </p:cNvPr>
          <p:cNvSpPr>
            <a:spLocks noGrp="1"/>
          </p:cNvSpPr>
          <p:nvPr>
            <p:ph type="title"/>
          </p:nvPr>
        </p:nvSpPr>
        <p:spPr>
          <a:xfrm>
            <a:off x="1136397" y="502020"/>
            <a:ext cx="5323715" cy="1072137"/>
          </a:xfrm>
        </p:spPr>
        <p:txBody>
          <a:bodyPr vert="horz" lIns="91440" tIns="45720" rIns="91440" bIns="45720" rtlCol="0" anchor="b">
            <a:normAutofit/>
          </a:bodyPr>
          <a:lstStyle/>
          <a:p>
            <a:r>
              <a:rPr lang="tr-TR" sz="4400" b="1" kern="1200" dirty="0">
                <a:solidFill>
                  <a:schemeClr val="tx1"/>
                </a:solidFill>
                <a:latin typeface="+mj-lt"/>
                <a:ea typeface="+mj-ea"/>
                <a:cs typeface="+mj-cs"/>
              </a:rPr>
              <a:t>Deneyime Açıklık</a:t>
            </a:r>
            <a:endParaRPr lang="en-US" sz="4400" b="1" kern="1200" dirty="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166D88AD-70B9-4F2F-BC69-23CCB366627D}"/>
              </a:ext>
            </a:extLst>
          </p:cNvPr>
          <p:cNvSpPr>
            <a:spLocks noGrp="1"/>
          </p:cNvSpPr>
          <p:nvPr>
            <p:ph type="body" sz="half" idx="2"/>
          </p:nvPr>
        </p:nvSpPr>
        <p:spPr>
          <a:xfrm>
            <a:off x="1116512" y="1574157"/>
            <a:ext cx="6886833" cy="5046562"/>
          </a:xfrm>
        </p:spPr>
        <p:txBody>
          <a:bodyPr vert="horz" lIns="91440" tIns="45720" rIns="91440" bIns="45720" rtlCol="0" anchor="t">
            <a:noAutofit/>
          </a:bodyPr>
          <a:lstStyle/>
          <a:p>
            <a:pPr algn="just"/>
            <a:r>
              <a:rPr lang="tr-TR" sz="2800" dirty="0"/>
              <a:t>Deneyime açıklık alt boyutu, ilgili olma, meraklılık, yeniliklere açık olma, bağımsızlık, yaratıcılık, değişime açık olma gibi kişilik özelliklerinden oluşmaktadır.</a:t>
            </a:r>
          </a:p>
          <a:p>
            <a:pPr algn="just"/>
            <a:r>
              <a:rPr lang="tr-TR" sz="2800" dirty="0"/>
              <a:t>Deneyime açıklık düzeyi yüksek olan bireyler, yeni fikirler üretmekten, hoşlanan, maceracı, sanata karşı ilgili, üretken bireyler olarak değerlendirilmektedir.</a:t>
            </a:r>
          </a:p>
          <a:p>
            <a:pPr algn="just"/>
            <a:r>
              <a:rPr lang="tr-TR" sz="2800" dirty="0"/>
              <a:t>Deneyime açıklık düzeyi düşük olan bireyler ise tutucu, geleneksel, sabit fikirli ve yeniliklere kapalı bireyler olarak tanımlanmaktadır.</a:t>
            </a:r>
            <a:endParaRPr lang="en-US" sz="2400" dirty="0"/>
          </a:p>
        </p:txBody>
      </p:sp>
      <p:sp>
        <p:nvSpPr>
          <p:cNvPr id="26" name="Rectangle 2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Diagram&#10;&#10;Description automatically generated">
            <a:extLst>
              <a:ext uri="{FF2B5EF4-FFF2-40B4-BE49-F238E27FC236}">
                <a16:creationId xmlns:a16="http://schemas.microsoft.com/office/drawing/2014/main" id="{F2C6EEEF-41C2-425E-9062-3B16E15F84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63308" y="2523222"/>
            <a:ext cx="3612569" cy="3300425"/>
          </a:xfrm>
          <a:prstGeom prst="rect">
            <a:avLst/>
          </a:prstGeom>
        </p:spPr>
      </p:pic>
    </p:spTree>
    <p:extLst>
      <p:ext uri="{BB962C8B-B14F-4D97-AF65-F5344CB8AC3E}">
        <p14:creationId xmlns:p14="http://schemas.microsoft.com/office/powerpoint/2010/main" val="2102411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96C47-7274-4EE1-B8EC-11E9E7AE5E69}"/>
              </a:ext>
            </a:extLst>
          </p:cNvPr>
          <p:cNvSpPr>
            <a:spLocks noGrp="1"/>
          </p:cNvSpPr>
          <p:nvPr>
            <p:ph type="title"/>
          </p:nvPr>
        </p:nvSpPr>
        <p:spPr/>
        <p:txBody>
          <a:bodyPr/>
          <a:lstStyle/>
          <a:p>
            <a:r>
              <a:rPr lang="tr-TR" b="1" dirty="0"/>
              <a:t>Kişilik ve Kariyer</a:t>
            </a:r>
          </a:p>
        </p:txBody>
      </p:sp>
      <p:sp>
        <p:nvSpPr>
          <p:cNvPr id="3" name="Content Placeholder 2">
            <a:extLst>
              <a:ext uri="{FF2B5EF4-FFF2-40B4-BE49-F238E27FC236}">
                <a16:creationId xmlns:a16="http://schemas.microsoft.com/office/drawing/2014/main" id="{56D7DD49-0204-4439-8EE5-B3697F473D53}"/>
              </a:ext>
            </a:extLst>
          </p:cNvPr>
          <p:cNvSpPr>
            <a:spLocks noGrp="1"/>
          </p:cNvSpPr>
          <p:nvPr>
            <p:ph idx="1"/>
          </p:nvPr>
        </p:nvSpPr>
        <p:spPr>
          <a:xfrm>
            <a:off x="838200" y="1493134"/>
            <a:ext cx="10515600" cy="4683829"/>
          </a:xfrm>
        </p:spPr>
        <p:txBody>
          <a:bodyPr>
            <a:normAutofit fontScale="92500" lnSpcReduction="10000"/>
          </a:bodyPr>
          <a:lstStyle/>
          <a:p>
            <a:pPr marL="0" indent="0" algn="just">
              <a:buNone/>
            </a:pPr>
            <a:r>
              <a:rPr lang="tr-TR" dirty="0"/>
              <a:t>Her şeyden önce çalışmak, sadece bir gelir elde etmenin ötesinde, statü oluşturmak, kimlik duygusu geliştirmek ve saygınlık öğesi olarak insan yaşamı içinde önemli bir yere sahiptir. Çalışan insanlar, yaşamlarının büyük bir bölümünü işyerlerinde geçirmektedirler. Çalışma hayatına atılan bir insan ilk olarak kendi kişilik yapısıyla hukuk sektöründe yerini alır. </a:t>
            </a:r>
          </a:p>
          <a:p>
            <a:pPr marL="0" indent="0" algn="just">
              <a:buNone/>
            </a:pPr>
            <a:r>
              <a:rPr lang="tr-TR" dirty="0"/>
              <a:t>Kendi kişilik yapısıyla yapacağı iş ve içinde yer aldığı hukuk sektörü ile uyum içinde olduğu taktirde bireyin iş yaşamındaki başarısı yükselir. Aksi halde işin sonucunda bireyin beklentisi yerine getirilememiş olur. Kişi, iş yaşamında üstleneceği rolü benimseyerek sosyalleşme sürecinde çalışma hayatına hazırlıklı olduğu taktirde, hukuk sektörünün amaçları ile bireysel amaçları arasında bütünlük sağlamak kolay olacaktır. Zira bu süreçte bireye kazandırılan yeni yetenekler, bilgi ve beceriler sadece bireyin çalışma hayatında değil, özel yaşamda da kullanabileceği ve davranışlarını şekillendirebileceği hususlardır.</a:t>
            </a:r>
          </a:p>
        </p:txBody>
      </p:sp>
    </p:spTree>
    <p:extLst>
      <p:ext uri="{BB962C8B-B14F-4D97-AF65-F5344CB8AC3E}">
        <p14:creationId xmlns:p14="http://schemas.microsoft.com/office/powerpoint/2010/main" val="2607220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96C47-7274-4EE1-B8EC-11E9E7AE5E69}"/>
              </a:ext>
            </a:extLst>
          </p:cNvPr>
          <p:cNvSpPr>
            <a:spLocks noGrp="1"/>
          </p:cNvSpPr>
          <p:nvPr>
            <p:ph type="title"/>
          </p:nvPr>
        </p:nvSpPr>
        <p:spPr/>
        <p:txBody>
          <a:bodyPr/>
          <a:lstStyle/>
          <a:p>
            <a:r>
              <a:rPr lang="tr-TR" b="1" dirty="0"/>
              <a:t>Kişilik ve Kariyer</a:t>
            </a:r>
          </a:p>
        </p:txBody>
      </p:sp>
      <p:sp>
        <p:nvSpPr>
          <p:cNvPr id="3" name="Content Placeholder 2">
            <a:extLst>
              <a:ext uri="{FF2B5EF4-FFF2-40B4-BE49-F238E27FC236}">
                <a16:creationId xmlns:a16="http://schemas.microsoft.com/office/drawing/2014/main" id="{56D7DD49-0204-4439-8EE5-B3697F473D53}"/>
              </a:ext>
            </a:extLst>
          </p:cNvPr>
          <p:cNvSpPr>
            <a:spLocks noGrp="1"/>
          </p:cNvSpPr>
          <p:nvPr>
            <p:ph idx="1"/>
          </p:nvPr>
        </p:nvSpPr>
        <p:spPr>
          <a:xfrm>
            <a:off x="838200" y="1493134"/>
            <a:ext cx="10515600" cy="4683829"/>
          </a:xfrm>
        </p:spPr>
        <p:txBody>
          <a:bodyPr>
            <a:normAutofit/>
          </a:bodyPr>
          <a:lstStyle/>
          <a:p>
            <a:pPr marL="0" indent="0" algn="just">
              <a:buNone/>
            </a:pPr>
            <a:r>
              <a:rPr lang="tr-TR" dirty="0"/>
              <a:t>Bu doğrultuda bireyin kişiliğinin gelişimine de katkıda bulunur. Kısaca iş çevresi, bireyin kişilik üzerindeki etkilerini artırmaktadır. Örneğin kariyer elde etmek isteyen bir kişi, işinde ona bu kariyer imkanını sağlayacak fırsatları arayarak ve değerlendirerek geçirir. Kariyer amacına ulaşabileceği imkanlar işyeri tarafından tanınırsa bu onun işindeki başarısını arttırır. </a:t>
            </a:r>
          </a:p>
          <a:p>
            <a:pPr marL="0" indent="0" algn="just">
              <a:buNone/>
            </a:pPr>
            <a:r>
              <a:rPr lang="tr-TR" dirty="0"/>
              <a:t>Bu çerçeve içinde hukuk sektöründeki işverenlerin, çalışanların kişisel eğilimlerine, arzu ve ihtiyaçlarına cevap veren motivasyon etmeni olarak kişiliğin oluşmasına etkide bulunduğu kadar, iş alışkanlıkları yaratarak, hiyerarşik kurallar koyarak kişilik üzerinde ve davranışlarda da büyük ölçüde katkıda bulunduğu görülmektedir.</a:t>
            </a:r>
          </a:p>
        </p:txBody>
      </p:sp>
    </p:spTree>
    <p:extLst>
      <p:ext uri="{BB962C8B-B14F-4D97-AF65-F5344CB8AC3E}">
        <p14:creationId xmlns:p14="http://schemas.microsoft.com/office/powerpoint/2010/main" val="2250863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DA67-1820-4121-9C00-E31ACC9D4FBE}"/>
              </a:ext>
            </a:extLst>
          </p:cNvPr>
          <p:cNvSpPr>
            <a:spLocks noGrp="1"/>
          </p:cNvSpPr>
          <p:nvPr>
            <p:ph type="title"/>
          </p:nvPr>
        </p:nvSpPr>
        <p:spPr/>
        <p:txBody>
          <a:bodyPr/>
          <a:lstStyle/>
          <a:p>
            <a:pPr algn="ctr"/>
            <a:r>
              <a:rPr lang="tr-TR" b="1" dirty="0"/>
              <a:t>Zekâ Nedir?</a:t>
            </a:r>
          </a:p>
        </p:txBody>
      </p:sp>
      <p:sp>
        <p:nvSpPr>
          <p:cNvPr id="3" name="Content Placeholder 2">
            <a:extLst>
              <a:ext uri="{FF2B5EF4-FFF2-40B4-BE49-F238E27FC236}">
                <a16:creationId xmlns:a16="http://schemas.microsoft.com/office/drawing/2014/main" id="{4CA6C6B4-764C-4F54-B873-7FB8F09CF23B}"/>
              </a:ext>
            </a:extLst>
          </p:cNvPr>
          <p:cNvSpPr>
            <a:spLocks noGrp="1"/>
          </p:cNvSpPr>
          <p:nvPr>
            <p:ph idx="1"/>
          </p:nvPr>
        </p:nvSpPr>
        <p:spPr>
          <a:xfrm>
            <a:off x="838200" y="1690688"/>
            <a:ext cx="10515600" cy="4486275"/>
          </a:xfrm>
        </p:spPr>
        <p:txBody>
          <a:bodyPr>
            <a:normAutofit/>
          </a:bodyPr>
          <a:lstStyle/>
          <a:p>
            <a:pPr algn="just"/>
            <a:r>
              <a:rPr lang="tr-TR" dirty="0"/>
              <a:t>Kavramlar ve algılar yardımıyla soyut ya da somut nesneler arasındaki ilişkiyi kavrayabilme, soyut düşünme, muhakeme etme ve bu zihinsel işlevleri uyumlu şekilde bir amaca yönelik olarak kullanabilme yetenekleri zekâ olarak adlandırılmaktadır.</a:t>
            </a:r>
          </a:p>
          <a:p>
            <a:pPr algn="just"/>
            <a:r>
              <a:rPr lang="tr-TR" dirty="0"/>
              <a:t>Zekânın farklı tanımlarının olmasına karşılık zekâya ilişkin kuramların tümü zekânın geliştirilebilecek bir kapasite ya da potansiyel olduğu ve biyolojik temellerinin bulunduğu noktalarında birleşir. Buna göre zekâ, bireyin doğuştan sahip olduğu, kalıtımla kuşaktan kuşağa geçen ve merkez sinir sisteminin işlevlerini kapsayan; deneyim, öğrenme ve çevreden kaynaklanan etkenlerle biçimlenen bir bileşimdir.</a:t>
            </a:r>
          </a:p>
        </p:txBody>
      </p:sp>
    </p:spTree>
    <p:extLst>
      <p:ext uri="{BB962C8B-B14F-4D97-AF65-F5344CB8AC3E}">
        <p14:creationId xmlns:p14="http://schemas.microsoft.com/office/powerpoint/2010/main" val="1254141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DA67-1820-4121-9C00-E31ACC9D4FBE}"/>
              </a:ext>
            </a:extLst>
          </p:cNvPr>
          <p:cNvSpPr>
            <a:spLocks noGrp="1"/>
          </p:cNvSpPr>
          <p:nvPr>
            <p:ph type="title"/>
          </p:nvPr>
        </p:nvSpPr>
        <p:spPr/>
        <p:txBody>
          <a:bodyPr>
            <a:noAutofit/>
          </a:bodyPr>
          <a:lstStyle/>
          <a:p>
            <a:pPr algn="ctr"/>
            <a:r>
              <a:rPr lang="tr-TR" b="1" dirty="0"/>
              <a:t>Zekâ birçok zihinsel yeteneğin değişik durum ve koşullarda kullanılmasını içerir. </a:t>
            </a:r>
          </a:p>
        </p:txBody>
      </p:sp>
      <p:sp>
        <p:nvSpPr>
          <p:cNvPr id="3" name="Content Placeholder 2">
            <a:extLst>
              <a:ext uri="{FF2B5EF4-FFF2-40B4-BE49-F238E27FC236}">
                <a16:creationId xmlns:a16="http://schemas.microsoft.com/office/drawing/2014/main" id="{4CA6C6B4-764C-4F54-B873-7FB8F09CF23B}"/>
              </a:ext>
            </a:extLst>
          </p:cNvPr>
          <p:cNvSpPr>
            <a:spLocks noGrp="1"/>
          </p:cNvSpPr>
          <p:nvPr>
            <p:ph idx="1"/>
          </p:nvPr>
        </p:nvSpPr>
        <p:spPr>
          <a:xfrm>
            <a:off x="838200" y="1690688"/>
            <a:ext cx="10515600" cy="4486275"/>
          </a:xfrm>
        </p:spPr>
        <p:txBody>
          <a:bodyPr>
            <a:normAutofit fontScale="92500" lnSpcReduction="10000"/>
          </a:bodyPr>
          <a:lstStyle/>
          <a:p>
            <a:pPr marL="0" indent="0" algn="just">
              <a:buNone/>
            </a:pPr>
            <a:r>
              <a:rPr lang="tr-TR" dirty="0"/>
              <a:t>Bu yetenekler arasında başlıcaları:</a:t>
            </a:r>
          </a:p>
          <a:p>
            <a:pPr algn="just"/>
            <a:r>
              <a:rPr lang="tr-TR" b="1" i="1" u="sng" dirty="0"/>
              <a:t>Sözel Anlayış: </a:t>
            </a:r>
            <a:r>
              <a:rPr lang="tr-TR" dirty="0"/>
              <a:t>sözcükleri tanıma ve anlama,</a:t>
            </a:r>
          </a:p>
          <a:p>
            <a:pPr algn="just"/>
            <a:r>
              <a:rPr lang="tr-TR" b="1" i="1" u="sng" dirty="0"/>
              <a:t>Sözel Akıcılık: </a:t>
            </a:r>
            <a:r>
              <a:rPr lang="tr-TR" dirty="0"/>
              <a:t>sözel ve yazılı olarak sözcük ve ifadeleri çabucak bulabilme, </a:t>
            </a:r>
          </a:p>
          <a:p>
            <a:pPr algn="just"/>
            <a:r>
              <a:rPr lang="tr-TR" b="1" i="1" u="sng" dirty="0"/>
              <a:t>Sayısal Yetenek: </a:t>
            </a:r>
            <a:r>
              <a:rPr lang="tr-TR" dirty="0"/>
              <a:t>aritmetiksel işlemleri çabuk ve doğru olarak yapabilme,</a:t>
            </a:r>
          </a:p>
          <a:p>
            <a:pPr algn="just"/>
            <a:r>
              <a:rPr lang="tr-TR" b="1" i="1" u="sng" dirty="0"/>
              <a:t>Alansal ve Uzay ilişkileri: </a:t>
            </a:r>
            <a:r>
              <a:rPr lang="tr-TR" dirty="0"/>
              <a:t>iki ve üç boyutlu görsel algılamayı yapabilme,</a:t>
            </a:r>
          </a:p>
          <a:p>
            <a:pPr algn="just"/>
            <a:r>
              <a:rPr lang="tr-TR" b="1" i="1" u="sng" dirty="0"/>
              <a:t>Mantıklı düşünme: </a:t>
            </a:r>
            <a:r>
              <a:rPr lang="tr-TR" dirty="0"/>
              <a:t>muhakeme yürütebilme, olarak sayılabilir. </a:t>
            </a:r>
          </a:p>
          <a:p>
            <a:pPr marL="0" indent="0" algn="just">
              <a:buNone/>
            </a:pPr>
            <a:endParaRPr lang="tr-TR" dirty="0"/>
          </a:p>
          <a:p>
            <a:pPr marL="0" indent="0" algn="just">
              <a:buNone/>
            </a:pPr>
            <a:r>
              <a:rPr lang="tr-TR" dirty="0"/>
              <a:t>Bu kadar genel bir tanım olan zekâdan bahsederken, zekâyı tek yönlü değerlendirmek de doğru olmayacaktır. İşte tam bu noktada Howard Gardner’ın çoklu zekâ kuramını incelemekte fayda var.</a:t>
            </a:r>
          </a:p>
        </p:txBody>
      </p:sp>
    </p:spTree>
    <p:extLst>
      <p:ext uri="{BB962C8B-B14F-4D97-AF65-F5344CB8AC3E}">
        <p14:creationId xmlns:p14="http://schemas.microsoft.com/office/powerpoint/2010/main" val="4236680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DA67-1820-4121-9C00-E31ACC9D4FBE}"/>
              </a:ext>
            </a:extLst>
          </p:cNvPr>
          <p:cNvSpPr>
            <a:spLocks noGrp="1"/>
          </p:cNvSpPr>
          <p:nvPr>
            <p:ph type="title"/>
          </p:nvPr>
        </p:nvSpPr>
        <p:spPr/>
        <p:txBody>
          <a:bodyPr>
            <a:noAutofit/>
          </a:bodyPr>
          <a:lstStyle/>
          <a:p>
            <a:pPr algn="ctr"/>
            <a:r>
              <a:rPr lang="tr-TR" b="1" dirty="0"/>
              <a:t>Çoklu Zekâ Kuramu Nedir?</a:t>
            </a:r>
          </a:p>
        </p:txBody>
      </p:sp>
      <p:sp>
        <p:nvSpPr>
          <p:cNvPr id="3" name="Content Placeholder 2">
            <a:extLst>
              <a:ext uri="{FF2B5EF4-FFF2-40B4-BE49-F238E27FC236}">
                <a16:creationId xmlns:a16="http://schemas.microsoft.com/office/drawing/2014/main" id="{4CA6C6B4-764C-4F54-B873-7FB8F09CF23B}"/>
              </a:ext>
            </a:extLst>
          </p:cNvPr>
          <p:cNvSpPr>
            <a:spLocks noGrp="1"/>
          </p:cNvSpPr>
          <p:nvPr>
            <p:ph idx="1"/>
          </p:nvPr>
        </p:nvSpPr>
        <p:spPr>
          <a:xfrm>
            <a:off x="838200" y="1690688"/>
            <a:ext cx="10515600" cy="4486275"/>
          </a:xfrm>
        </p:spPr>
        <p:txBody>
          <a:bodyPr>
            <a:normAutofit/>
          </a:bodyPr>
          <a:lstStyle/>
          <a:p>
            <a:pPr marL="0" indent="0" algn="just">
              <a:buNone/>
            </a:pPr>
            <a:r>
              <a:rPr lang="tr-TR" b="1" i="1" u="sng" dirty="0"/>
              <a:t>Çoklu zekâ kuramı: </a:t>
            </a:r>
            <a:r>
              <a:rPr lang="tr-TR" dirty="0"/>
              <a:t>Harvard üniversitesi’nde bilimsel çalışmalar yapan Amerikan psikolog Howard Gardner tarafından öne sürülen bir yaklaşımdır. Bu yaklaşıma göre insan zekâsı 8 alt kategoriye ayrılmış ve 9. alt kategori üzerine de araştırmalar başlamıştır. Mevcut 8 alt kategori, insanın sahip olduğu zekâsını hangi alanlarda daha etkin kullanabildiğini gösteren –veya sınıflandıran- zekâ türlerinden oluşmaktadır. </a:t>
            </a:r>
          </a:p>
          <a:p>
            <a:pPr marL="0" indent="0" algn="just">
              <a:buNone/>
            </a:pPr>
            <a:endParaRPr lang="tr-TR" dirty="0"/>
          </a:p>
          <a:p>
            <a:pPr marL="0" indent="0" algn="just">
              <a:buNone/>
            </a:pPr>
            <a:r>
              <a:rPr lang="tr-TR" dirty="0"/>
              <a:t>Gardner çoklu zekâ kuramına göre her insanın özel yetenek alanları ve zekâsını kendine özgü kullanma biçimi vardır.</a:t>
            </a:r>
          </a:p>
        </p:txBody>
      </p:sp>
    </p:spTree>
    <p:extLst>
      <p:ext uri="{BB962C8B-B14F-4D97-AF65-F5344CB8AC3E}">
        <p14:creationId xmlns:p14="http://schemas.microsoft.com/office/powerpoint/2010/main" val="2435284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2D3ACA8-D59C-4407-9492-9FB5B4D6EE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Tree>
    <p:extLst>
      <p:ext uri="{BB962C8B-B14F-4D97-AF65-F5344CB8AC3E}">
        <p14:creationId xmlns:p14="http://schemas.microsoft.com/office/powerpoint/2010/main" val="2455364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Isosceles Triangle 3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 application, email&#10;&#10;Description automatically generated">
            <a:extLst>
              <a:ext uri="{FF2B5EF4-FFF2-40B4-BE49-F238E27FC236}">
                <a16:creationId xmlns:a16="http://schemas.microsoft.com/office/drawing/2014/main" id="{76D6E9A1-0DC1-4132-BEAB-CE1C47432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957" y="643467"/>
            <a:ext cx="7428086" cy="5571065"/>
          </a:xfrm>
          <a:prstGeom prst="rect">
            <a:avLst/>
          </a:prstGeom>
          <a:ln>
            <a:noFill/>
          </a:ln>
        </p:spPr>
      </p:pic>
      <p:sp>
        <p:nvSpPr>
          <p:cNvPr id="37" name="Isosceles Triangle 3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558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2" name="Isosceles Triangle 5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D278DC6A-09B6-4D47-9B97-F3839422D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957" y="643467"/>
            <a:ext cx="7428086" cy="5571065"/>
          </a:xfrm>
          <a:prstGeom prst="rect">
            <a:avLst/>
          </a:prstGeom>
          <a:ln>
            <a:noFill/>
          </a:ln>
        </p:spPr>
      </p:pic>
      <p:sp>
        <p:nvSpPr>
          <p:cNvPr id="54" name="Isosceles Triangle 5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8945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1735</Words>
  <Application>Microsoft Office PowerPoint</Application>
  <PresentationFormat>Widescreen</PresentationFormat>
  <Paragraphs>96</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Wingdings</vt:lpstr>
      <vt:lpstr>Office Theme</vt:lpstr>
      <vt:lpstr>ZEKA VE KİŞİLİK</vt:lpstr>
      <vt:lpstr>Bunları Biliyor Musunuz? Zekâ ve Kişilik</vt:lpstr>
      <vt:lpstr>Zeka Nedir?</vt:lpstr>
      <vt:lpstr>Zekâ Nedir?</vt:lpstr>
      <vt:lpstr>Zekâ birçok zihinsel yeteneğin değişik durum ve koşullarda kullanılmasını içerir. </vt:lpstr>
      <vt:lpstr>Çoklu Zekâ Kuramu Nedir?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Duygusal Zeka Nedir?</vt:lpstr>
      <vt:lpstr>Duygusal Zekanın Önemi</vt:lpstr>
      <vt:lpstr>Kendini Tanıma (Özbilinç)</vt:lpstr>
      <vt:lpstr>Duyguları Yönetebilme (Özdenetim)</vt:lpstr>
      <vt:lpstr>Başkalarının Duygularını Anlayabilme</vt:lpstr>
      <vt:lpstr>Motivasyon</vt:lpstr>
      <vt:lpstr>Sosyal Beceriler</vt:lpstr>
      <vt:lpstr>Zeka ve Kariyer</vt:lpstr>
      <vt:lpstr>Zeka ve Kariyer</vt:lpstr>
      <vt:lpstr>PowerPoint Presentation</vt:lpstr>
      <vt:lpstr>Kişilik Nedir?</vt:lpstr>
      <vt:lpstr>Dışadönüklük</vt:lpstr>
      <vt:lpstr>Uyumluluk</vt:lpstr>
      <vt:lpstr>Sorumluluk</vt:lpstr>
      <vt:lpstr>Nevrotiklik</vt:lpstr>
      <vt:lpstr>Deneyime Açıklık</vt:lpstr>
      <vt:lpstr>Kişilik ve Kariyer</vt:lpstr>
      <vt:lpstr>Kişilik ve Kariyer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ZEKA VE KİŞİLİK</dc:title>
  <dc:creator>Burak ÇEBİ</dc:creator>
  <cp:lastModifiedBy>Burak ÇEBİ</cp:lastModifiedBy>
  <cp:revision>2</cp:revision>
  <dcterms:created xsi:type="dcterms:W3CDTF">2022-03-10T10:45:29Z</dcterms:created>
  <dcterms:modified xsi:type="dcterms:W3CDTF">2022-03-10T13:04:16Z</dcterms:modified>
</cp:coreProperties>
</file>