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8" d="100"/>
          <a:sy n="78" d="100"/>
        </p:scale>
        <p:origin x="653" y="4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lobe">
            <a:extLst>
              <a:ext uri="{FF2B5EF4-FFF2-40B4-BE49-F238E27FC236}">
                <a16:creationId xmlns:a16="http://schemas.microsoft.com/office/drawing/2014/main" id="{6F70FBE1-D3AB-7885-A3E3-F22459A71A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2"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5622061" y="762538"/>
            <a:ext cx="5649349" cy="3199862"/>
          </a:xfrm>
        </p:spPr>
        <p:txBody>
          <a:bodyPr anchor="b">
            <a:normAutofit/>
          </a:bodyPr>
          <a:lstStyle/>
          <a:p>
            <a:pPr algn="l"/>
            <a:r>
              <a:rPr lang="en-US" sz="6600">
                <a:solidFill>
                  <a:srgbClr val="FFFFFF"/>
                </a:solidFill>
              </a:rPr>
              <a:t>MERCHANT (TRADER)</a:t>
            </a:r>
          </a:p>
        </p:txBody>
      </p:sp>
      <p:sp>
        <p:nvSpPr>
          <p:cNvPr id="3" name="Subtitle 2"/>
          <p:cNvSpPr>
            <a:spLocks noGrp="1"/>
          </p:cNvSpPr>
          <p:nvPr>
            <p:ph type="subTitle" idx="1"/>
          </p:nvPr>
        </p:nvSpPr>
        <p:spPr>
          <a:xfrm>
            <a:off x="5622061" y="4312561"/>
            <a:ext cx="5649349" cy="1687815"/>
          </a:xfrm>
        </p:spPr>
        <p:txBody>
          <a:bodyPr anchor="t">
            <a:normAutofit/>
          </a:bodyPr>
          <a:lstStyle/>
          <a:p>
            <a:pPr algn="l"/>
            <a:endParaRPr lang="en-US">
              <a:solidFill>
                <a:srgbClr val="FFFFFF"/>
              </a:solidFill>
            </a:endParaRPr>
          </a:p>
        </p:txBody>
      </p:sp>
      <p:sp>
        <p:nvSpPr>
          <p:cNvPr id="14"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B951-4F87-ACEF-1B0C-B4A7D8F7AC73}"/>
              </a:ext>
            </a:extLst>
          </p:cNvPr>
          <p:cNvSpPr>
            <a:spLocks noGrp="1"/>
          </p:cNvSpPr>
          <p:nvPr>
            <p:ph type="title"/>
          </p:nvPr>
        </p:nvSpPr>
        <p:spPr>
          <a:xfrm>
            <a:off x="6823878" y="741391"/>
            <a:ext cx="4491821" cy="1616203"/>
          </a:xfrm>
        </p:spPr>
        <p:txBody>
          <a:bodyPr anchor="b">
            <a:normAutofit/>
          </a:bodyPr>
          <a:lstStyle/>
          <a:p>
            <a:r>
              <a:rPr lang="en-US" sz="3200"/>
              <a:t>A) Real Person Merchant</a:t>
            </a:r>
          </a:p>
        </p:txBody>
      </p:sp>
      <p:pic>
        <p:nvPicPr>
          <p:cNvPr id="5" name="Picture 4" descr="Finger food snacks for sale">
            <a:extLst>
              <a:ext uri="{FF2B5EF4-FFF2-40B4-BE49-F238E27FC236}">
                <a16:creationId xmlns:a16="http://schemas.microsoft.com/office/drawing/2014/main" id="{74CEFDDA-D15C-4837-71B2-379CC11195A1}"/>
              </a:ext>
            </a:extLst>
          </p:cNvPr>
          <p:cNvPicPr>
            <a:picLocks noChangeAspect="1"/>
          </p:cNvPicPr>
          <p:nvPr/>
        </p:nvPicPr>
        <p:blipFill rotWithShape="1">
          <a:blip r:embed="rId2"/>
          <a:srcRect l="25983" r="14770" b="-3"/>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7B52D00-2582-F0C8-D519-C672962F236E}"/>
              </a:ext>
            </a:extLst>
          </p:cNvPr>
          <p:cNvSpPr>
            <a:spLocks noGrp="1"/>
          </p:cNvSpPr>
          <p:nvPr>
            <p:ph idx="1"/>
          </p:nvPr>
        </p:nvSpPr>
        <p:spPr>
          <a:xfrm>
            <a:off x="6823878" y="2533476"/>
            <a:ext cx="4491820" cy="3447832"/>
          </a:xfrm>
        </p:spPr>
        <p:txBody>
          <a:bodyPr vert="horz" lIns="91440" tIns="45720" rIns="91440" bIns="45720" rtlCol="0" anchor="t">
            <a:normAutofit/>
          </a:bodyPr>
          <a:lstStyle/>
          <a:p>
            <a:endParaRPr lang="en-US" sz="2000"/>
          </a:p>
          <a:p>
            <a:r>
              <a:rPr lang="en-US" sz="2000">
                <a:ea typeface="+mn-lt"/>
                <a:cs typeface="+mn-lt"/>
              </a:rPr>
              <a:t>"Real person merchant" refers to individuals defined in the Turkish Commercial Code who engage in commercial activities continuously for profit.</a:t>
            </a:r>
            <a:endParaRPr lang="en-US" sz="2000"/>
          </a:p>
        </p:txBody>
      </p:sp>
    </p:spTree>
    <p:extLst>
      <p:ext uri="{BB962C8B-B14F-4D97-AF65-F5344CB8AC3E}">
        <p14:creationId xmlns:p14="http://schemas.microsoft.com/office/powerpoint/2010/main" val="387721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E288-1565-A088-531F-59C2A629105A}"/>
              </a:ext>
            </a:extLst>
          </p:cNvPr>
          <p:cNvSpPr>
            <a:spLocks noGrp="1"/>
          </p:cNvSpPr>
          <p:nvPr>
            <p:ph type="title"/>
          </p:nvPr>
        </p:nvSpPr>
        <p:spPr>
          <a:xfrm>
            <a:off x="6823878" y="741391"/>
            <a:ext cx="4491821" cy="1616203"/>
          </a:xfrm>
        </p:spPr>
        <p:txBody>
          <a:bodyPr anchor="b">
            <a:normAutofit/>
          </a:bodyPr>
          <a:lstStyle/>
          <a:p>
            <a:r>
              <a:rPr lang="en-US" sz="3200"/>
              <a:t>Legal Person (Entity) Merchants</a:t>
            </a:r>
          </a:p>
        </p:txBody>
      </p:sp>
      <p:pic>
        <p:nvPicPr>
          <p:cNvPr id="5" name="Picture 4" descr="Digital numbers art">
            <a:extLst>
              <a:ext uri="{FF2B5EF4-FFF2-40B4-BE49-F238E27FC236}">
                <a16:creationId xmlns:a16="http://schemas.microsoft.com/office/drawing/2014/main" id="{001ACF43-F0D6-5DAF-E1CE-FB636326F7BB}"/>
              </a:ext>
            </a:extLst>
          </p:cNvPr>
          <p:cNvPicPr>
            <a:picLocks noChangeAspect="1"/>
          </p:cNvPicPr>
          <p:nvPr/>
        </p:nvPicPr>
        <p:blipFill rotWithShape="1">
          <a:blip r:embed="rId2"/>
          <a:srcRect l="17477" r="23229" b="-83"/>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7336AC4-1115-7E7E-9AD9-96B027024645}"/>
              </a:ext>
            </a:extLst>
          </p:cNvPr>
          <p:cNvSpPr>
            <a:spLocks noGrp="1"/>
          </p:cNvSpPr>
          <p:nvPr>
            <p:ph idx="1"/>
          </p:nvPr>
        </p:nvSpPr>
        <p:spPr>
          <a:xfrm>
            <a:off x="6823878" y="2533476"/>
            <a:ext cx="4491820" cy="3447832"/>
          </a:xfrm>
        </p:spPr>
        <p:txBody>
          <a:bodyPr vert="horz" lIns="91440" tIns="45720" rIns="91440" bIns="45720" rtlCol="0" anchor="t">
            <a:normAutofit/>
          </a:bodyPr>
          <a:lstStyle/>
          <a:p>
            <a:r>
              <a:rPr lang="en-US" sz="2000"/>
              <a:t>-Commercial/Trading Companies</a:t>
            </a:r>
          </a:p>
          <a:p>
            <a:r>
              <a:rPr lang="en-US" sz="2000"/>
              <a:t>-Associations</a:t>
            </a:r>
          </a:p>
          <a:p>
            <a:r>
              <a:rPr lang="en-US" sz="2000"/>
              <a:t>-Foundations</a:t>
            </a:r>
          </a:p>
          <a:p>
            <a:r>
              <a:rPr lang="en-US" sz="2000"/>
              <a:t>-Public Economic Enterprises</a:t>
            </a:r>
          </a:p>
        </p:txBody>
      </p:sp>
    </p:spTree>
    <p:extLst>
      <p:ext uri="{BB962C8B-B14F-4D97-AF65-F5344CB8AC3E}">
        <p14:creationId xmlns:p14="http://schemas.microsoft.com/office/powerpoint/2010/main" val="254933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1C96-DB66-A571-7414-9DB81D7A6B8D}"/>
              </a:ext>
            </a:extLst>
          </p:cNvPr>
          <p:cNvSpPr>
            <a:spLocks noGrp="1"/>
          </p:cNvSpPr>
          <p:nvPr>
            <p:ph type="title"/>
          </p:nvPr>
        </p:nvSpPr>
        <p:spPr>
          <a:xfrm>
            <a:off x="6823878" y="741391"/>
            <a:ext cx="4491821" cy="1616203"/>
          </a:xfrm>
        </p:spPr>
        <p:txBody>
          <a:bodyPr anchor="b">
            <a:normAutofit/>
          </a:bodyPr>
          <a:lstStyle/>
          <a:p>
            <a:r>
              <a:rPr lang="en-US" sz="3200">
                <a:ea typeface="+mj-lt"/>
                <a:cs typeface="+mj-lt"/>
              </a:rPr>
              <a:t>Commercial/Trading Companies</a:t>
            </a:r>
            <a:endParaRPr lang="en-US" sz="3200"/>
          </a:p>
        </p:txBody>
      </p:sp>
      <p:pic>
        <p:nvPicPr>
          <p:cNvPr id="5" name="Picture 4" descr="Calculator, pen, compass, money and a paper with graphs printed on it">
            <a:extLst>
              <a:ext uri="{FF2B5EF4-FFF2-40B4-BE49-F238E27FC236}">
                <a16:creationId xmlns:a16="http://schemas.microsoft.com/office/drawing/2014/main" id="{1B337CB6-3D52-996E-ED37-E317F4E1C3D6}"/>
              </a:ext>
            </a:extLst>
          </p:cNvPr>
          <p:cNvPicPr>
            <a:picLocks noChangeAspect="1"/>
          </p:cNvPicPr>
          <p:nvPr/>
        </p:nvPicPr>
        <p:blipFill rotWithShape="1">
          <a:blip r:embed="rId2"/>
          <a:srcRect l="23828" r="22531" b="8"/>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AE0FD7F-2FE9-9163-488F-0B04D02F13A6}"/>
              </a:ext>
            </a:extLst>
          </p:cNvPr>
          <p:cNvSpPr>
            <a:spLocks noGrp="1"/>
          </p:cNvSpPr>
          <p:nvPr>
            <p:ph idx="1"/>
          </p:nvPr>
        </p:nvSpPr>
        <p:spPr>
          <a:xfrm>
            <a:off x="6823878" y="2533476"/>
            <a:ext cx="4491820" cy="3447832"/>
          </a:xfrm>
        </p:spPr>
        <p:txBody>
          <a:bodyPr vert="horz" lIns="91440" tIns="45720" rIns="91440" bIns="45720" rtlCol="0" anchor="t">
            <a:normAutofit/>
          </a:bodyPr>
          <a:lstStyle/>
          <a:p>
            <a:endParaRPr lang="en-US" sz="2000"/>
          </a:p>
          <a:p>
            <a:r>
              <a:rPr lang="en-US" sz="2000">
                <a:ea typeface="+mn-lt"/>
                <a:cs typeface="+mn-lt"/>
              </a:rPr>
              <a:t>"Commercial/trading companies" are legal entities formed by individuals or other entities to engage in commercial activities with the aim of making a profit, such as joint-stock companies, limited liability companies, and partnerships.</a:t>
            </a:r>
            <a:endParaRPr lang="en-US" sz="2000"/>
          </a:p>
        </p:txBody>
      </p:sp>
    </p:spTree>
    <p:extLst>
      <p:ext uri="{BB962C8B-B14F-4D97-AF65-F5344CB8AC3E}">
        <p14:creationId xmlns:p14="http://schemas.microsoft.com/office/powerpoint/2010/main" val="410668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4D39-6076-2845-BC69-7C14092E16ED}"/>
              </a:ext>
            </a:extLst>
          </p:cNvPr>
          <p:cNvSpPr>
            <a:spLocks noGrp="1"/>
          </p:cNvSpPr>
          <p:nvPr>
            <p:ph type="title"/>
          </p:nvPr>
        </p:nvSpPr>
        <p:spPr>
          <a:xfrm>
            <a:off x="6823878" y="741391"/>
            <a:ext cx="4491821" cy="1616203"/>
          </a:xfrm>
        </p:spPr>
        <p:txBody>
          <a:bodyPr anchor="b">
            <a:normAutofit/>
          </a:bodyPr>
          <a:lstStyle/>
          <a:p>
            <a:r>
              <a:rPr lang="en-US" sz="3200">
                <a:ea typeface="+mj-lt"/>
                <a:cs typeface="+mj-lt"/>
              </a:rPr>
              <a:t>Associations</a:t>
            </a:r>
            <a:endParaRPr lang="en-US" sz="3200"/>
          </a:p>
        </p:txBody>
      </p:sp>
      <p:pic>
        <p:nvPicPr>
          <p:cNvPr id="4" name="Picture 3" descr="A person sitting at a desk reading a paper&#10;&#10;Description automatically generated">
            <a:extLst>
              <a:ext uri="{FF2B5EF4-FFF2-40B4-BE49-F238E27FC236}">
                <a16:creationId xmlns:a16="http://schemas.microsoft.com/office/drawing/2014/main" id="{6A24355E-99C1-563D-3F15-A1AE39B2F9DC}"/>
              </a:ext>
            </a:extLst>
          </p:cNvPr>
          <p:cNvPicPr>
            <a:picLocks noChangeAspect="1"/>
          </p:cNvPicPr>
          <p:nvPr/>
        </p:nvPicPr>
        <p:blipFill rotWithShape="1">
          <a:blip r:embed="rId2"/>
          <a:srcRect l="27708" r="12958"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125DBB6-F296-1DAE-F572-7D83ECBD79CD}"/>
              </a:ext>
            </a:extLst>
          </p:cNvPr>
          <p:cNvSpPr>
            <a:spLocks noGrp="1"/>
          </p:cNvSpPr>
          <p:nvPr>
            <p:ph idx="1"/>
          </p:nvPr>
        </p:nvSpPr>
        <p:spPr>
          <a:xfrm>
            <a:off x="6823878" y="2533476"/>
            <a:ext cx="4491820" cy="3447832"/>
          </a:xfrm>
        </p:spPr>
        <p:txBody>
          <a:bodyPr vert="horz" lIns="91440" tIns="45720" rIns="91440" bIns="45720" rtlCol="0" anchor="t">
            <a:normAutofit/>
          </a:bodyPr>
          <a:lstStyle/>
          <a:p>
            <a:endParaRPr lang="en-US" sz="2000"/>
          </a:p>
          <a:p>
            <a:r>
              <a:rPr lang="en-US" sz="2000">
                <a:ea typeface="+mn-lt"/>
                <a:cs typeface="+mn-lt"/>
              </a:rPr>
              <a:t>"Associations" are non-profit organizations formed for specific purposes, such as cultural, educational, or social goals, and are not primarily engaged in commercial activities for profit.</a:t>
            </a:r>
            <a:endParaRPr lang="en-US" sz="2000"/>
          </a:p>
        </p:txBody>
      </p:sp>
    </p:spTree>
    <p:extLst>
      <p:ext uri="{BB962C8B-B14F-4D97-AF65-F5344CB8AC3E}">
        <p14:creationId xmlns:p14="http://schemas.microsoft.com/office/powerpoint/2010/main" val="362016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213D1-98B6-AE31-8EDF-04D58B5E06C9}"/>
              </a:ext>
            </a:extLst>
          </p:cNvPr>
          <p:cNvSpPr>
            <a:spLocks noGrp="1"/>
          </p:cNvSpPr>
          <p:nvPr>
            <p:ph type="title"/>
          </p:nvPr>
        </p:nvSpPr>
        <p:spPr>
          <a:xfrm>
            <a:off x="630936" y="640080"/>
            <a:ext cx="4818888" cy="1481328"/>
          </a:xfrm>
        </p:spPr>
        <p:txBody>
          <a:bodyPr anchor="b">
            <a:normAutofit/>
          </a:bodyPr>
          <a:lstStyle/>
          <a:p>
            <a:r>
              <a:rPr lang="en-US" sz="5400">
                <a:ea typeface="+mj-lt"/>
                <a:cs typeface="+mj-lt"/>
              </a:rPr>
              <a:t>Foundations</a:t>
            </a:r>
            <a:endParaRPr lang="en-US" sz="5400"/>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408155-6399-830B-1FB3-FD17E8D38478}"/>
              </a:ext>
            </a:extLst>
          </p:cNvPr>
          <p:cNvSpPr>
            <a:spLocks noGrp="1"/>
          </p:cNvSpPr>
          <p:nvPr>
            <p:ph idx="1"/>
          </p:nvPr>
        </p:nvSpPr>
        <p:spPr>
          <a:xfrm>
            <a:off x="630936" y="2660904"/>
            <a:ext cx="4818888" cy="3547872"/>
          </a:xfrm>
        </p:spPr>
        <p:txBody>
          <a:bodyPr vert="horz" lIns="91440" tIns="45720" rIns="91440" bIns="45720" rtlCol="0" anchor="t">
            <a:normAutofit/>
          </a:bodyPr>
          <a:lstStyle/>
          <a:p>
            <a:endParaRPr lang="en-US" sz="2200"/>
          </a:p>
          <a:p>
            <a:r>
              <a:rPr lang="en-US" sz="2200">
                <a:ea typeface="+mn-lt"/>
                <a:cs typeface="+mn-lt"/>
              </a:rPr>
              <a:t>"Foundations" are legal entities established by individuals or entities to achieve specific social, cultural, educational, or charitable purposes, and they are not primarily engaged in commercial activities for profit.</a:t>
            </a:r>
            <a:endParaRPr lang="en-US" sz="2200"/>
          </a:p>
        </p:txBody>
      </p:sp>
      <p:pic>
        <p:nvPicPr>
          <p:cNvPr id="4" name="Picture 3" descr="Close-up of hands shaking&#10;&#10;Description automatically generated">
            <a:extLst>
              <a:ext uri="{FF2B5EF4-FFF2-40B4-BE49-F238E27FC236}">
                <a16:creationId xmlns:a16="http://schemas.microsoft.com/office/drawing/2014/main" id="{7FAB8835-D375-FEC5-0FE0-472DC1130D8A}"/>
              </a:ext>
            </a:extLst>
          </p:cNvPr>
          <p:cNvPicPr>
            <a:picLocks noChangeAspect="1"/>
          </p:cNvPicPr>
          <p:nvPr/>
        </p:nvPicPr>
        <p:blipFill>
          <a:blip r:embed="rId2"/>
          <a:stretch>
            <a:fillRect/>
          </a:stretch>
        </p:blipFill>
        <p:spPr>
          <a:xfrm>
            <a:off x="6099048" y="1008903"/>
            <a:ext cx="5458968" cy="4840193"/>
          </a:xfrm>
          <a:prstGeom prst="rect">
            <a:avLst/>
          </a:prstGeom>
        </p:spPr>
      </p:pic>
    </p:spTree>
    <p:extLst>
      <p:ext uri="{BB962C8B-B14F-4D97-AF65-F5344CB8AC3E}">
        <p14:creationId xmlns:p14="http://schemas.microsoft.com/office/powerpoint/2010/main" val="232104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10BC40-B05D-F7FD-ABF6-516067D11E4A}"/>
              </a:ext>
            </a:extLst>
          </p:cNvPr>
          <p:cNvSpPr>
            <a:spLocks noGrp="1"/>
          </p:cNvSpPr>
          <p:nvPr>
            <p:ph type="title"/>
          </p:nvPr>
        </p:nvSpPr>
        <p:spPr>
          <a:xfrm>
            <a:off x="6803409" y="762001"/>
            <a:ext cx="4156512" cy="1708244"/>
          </a:xfrm>
        </p:spPr>
        <p:txBody>
          <a:bodyPr anchor="ctr">
            <a:normAutofit/>
          </a:bodyPr>
          <a:lstStyle/>
          <a:p>
            <a:r>
              <a:rPr lang="en-US" sz="4000">
                <a:ea typeface="+mj-lt"/>
                <a:cs typeface="+mj-lt"/>
              </a:rPr>
              <a:t>Public Economic Enterprises</a:t>
            </a:r>
            <a:endParaRPr lang="en-US" sz="4000"/>
          </a:p>
        </p:txBody>
      </p:sp>
      <p:pic>
        <p:nvPicPr>
          <p:cNvPr id="5" name="Picture 4" descr="Magnifying glass showing decling performance">
            <a:extLst>
              <a:ext uri="{FF2B5EF4-FFF2-40B4-BE49-F238E27FC236}">
                <a16:creationId xmlns:a16="http://schemas.microsoft.com/office/drawing/2014/main" id="{418AA81E-D7EB-1232-CA80-C141172DC560}"/>
              </a:ext>
            </a:extLst>
          </p:cNvPr>
          <p:cNvPicPr>
            <a:picLocks noChangeAspect="1"/>
          </p:cNvPicPr>
          <p:nvPr/>
        </p:nvPicPr>
        <p:blipFill rotWithShape="1">
          <a:blip r:embed="rId2"/>
          <a:srcRect l="22347" r="18407" b="-4"/>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978FFD56-49AD-226E-4260-C5C0F275064F}"/>
              </a:ext>
            </a:extLst>
          </p:cNvPr>
          <p:cNvSpPr>
            <a:spLocks noGrp="1"/>
          </p:cNvSpPr>
          <p:nvPr>
            <p:ph idx="1"/>
          </p:nvPr>
        </p:nvSpPr>
        <p:spPr>
          <a:xfrm>
            <a:off x="6803409" y="2470245"/>
            <a:ext cx="4156512" cy="3769835"/>
          </a:xfrm>
        </p:spPr>
        <p:txBody>
          <a:bodyPr vert="horz" lIns="91440" tIns="45720" rIns="91440" bIns="45720" rtlCol="0" anchor="ctr">
            <a:normAutofit/>
          </a:bodyPr>
          <a:lstStyle/>
          <a:p>
            <a:endParaRPr lang="en-US" sz="2000"/>
          </a:p>
          <a:p>
            <a:r>
              <a:rPr lang="en-US" sz="2000">
                <a:ea typeface="+mn-lt"/>
                <a:cs typeface="+mn-lt"/>
              </a:rPr>
              <a:t>"Public Economic Enterprises" are entities established by the state or public authorities to carry out economic activities in the public interest, often in sectors such as transportation, energy, or telecommunications, with a focus on providing services rather than making a profit.</a:t>
            </a:r>
            <a:endParaRPr lang="en-US" sz="2000"/>
          </a:p>
        </p:txBody>
      </p:sp>
    </p:spTree>
    <p:extLst>
      <p:ext uri="{BB962C8B-B14F-4D97-AF65-F5344CB8AC3E}">
        <p14:creationId xmlns:p14="http://schemas.microsoft.com/office/powerpoint/2010/main" val="111346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37876-04B7-40C8-6978-AFE850D3B174}"/>
              </a:ext>
            </a:extLst>
          </p:cNvPr>
          <p:cNvSpPr>
            <a:spLocks noGrp="1"/>
          </p:cNvSpPr>
          <p:nvPr>
            <p:ph type="title"/>
          </p:nvPr>
        </p:nvSpPr>
        <p:spPr>
          <a:xfrm>
            <a:off x="1137035" y="609600"/>
            <a:ext cx="3595678" cy="1330839"/>
          </a:xfrm>
        </p:spPr>
        <p:txBody>
          <a:bodyPr>
            <a:normAutofit/>
          </a:bodyPr>
          <a:lstStyle/>
          <a:p>
            <a:r>
              <a:rPr lang="en-US" sz="2800"/>
              <a:t>Consequences Linked to Being Merchant</a:t>
            </a:r>
          </a:p>
        </p:txBody>
      </p:sp>
      <p:sp>
        <p:nvSpPr>
          <p:cNvPr id="3" name="Content Placeholder 2">
            <a:extLst>
              <a:ext uri="{FF2B5EF4-FFF2-40B4-BE49-F238E27FC236}">
                <a16:creationId xmlns:a16="http://schemas.microsoft.com/office/drawing/2014/main" id="{CDB8D785-78DE-9275-FCBB-839F11168788}"/>
              </a:ext>
            </a:extLst>
          </p:cNvPr>
          <p:cNvSpPr>
            <a:spLocks noGrp="1"/>
          </p:cNvSpPr>
          <p:nvPr>
            <p:ph idx="1"/>
          </p:nvPr>
        </p:nvSpPr>
        <p:spPr>
          <a:xfrm>
            <a:off x="1137034" y="2194102"/>
            <a:ext cx="3158741" cy="3908586"/>
          </a:xfrm>
        </p:spPr>
        <p:txBody>
          <a:bodyPr vert="horz" lIns="91440" tIns="45720" rIns="91440" bIns="45720" rtlCol="0">
            <a:normAutofit/>
          </a:bodyPr>
          <a:lstStyle/>
          <a:p>
            <a:r>
              <a:rPr lang="en-US" sz="1600"/>
              <a:t>1- Being Subject to Bankruptcy</a:t>
            </a:r>
          </a:p>
          <a:p>
            <a:r>
              <a:rPr lang="en-US" sz="1600"/>
              <a:t>2- Keeping Commercial Books</a:t>
            </a:r>
          </a:p>
          <a:p>
            <a:r>
              <a:rPr lang="en-US" sz="1600"/>
              <a:t>3- </a:t>
            </a:r>
            <a:r>
              <a:rPr lang="en-US" sz="1600" dirty="0">
                <a:ea typeface="+mn-lt"/>
                <a:cs typeface="+mn-lt"/>
              </a:rPr>
              <a:t> </a:t>
            </a:r>
            <a:r>
              <a:rPr lang="en-US" sz="1600">
                <a:ea typeface="+mn-lt"/>
                <a:cs typeface="+mn-lt"/>
              </a:rPr>
              <a:t>Being Subject to Commercial Customs</a:t>
            </a:r>
          </a:p>
          <a:p>
            <a:r>
              <a:rPr lang="en-US" sz="1600"/>
              <a:t>4- Obligation to behave like a Prudent Businessman</a:t>
            </a:r>
          </a:p>
          <a:p>
            <a:r>
              <a:rPr lang="en-US" sz="1600"/>
              <a:t>5- Using a Trading Name</a:t>
            </a:r>
          </a:p>
          <a:p>
            <a:r>
              <a:rPr lang="en-US" sz="1600"/>
              <a:t>6- Ability to Charge Free and Interest</a:t>
            </a:r>
          </a:p>
          <a:p>
            <a:r>
              <a:rPr lang="en-US" sz="1600"/>
              <a:t>7-Fulfilling the Registration Obligation</a:t>
            </a:r>
          </a:p>
          <a:p>
            <a:r>
              <a:rPr lang="en-US" sz="1600"/>
              <a:t>8- Benefiting from the Right of Stoppage Easily</a:t>
            </a:r>
          </a:p>
        </p:txBody>
      </p:sp>
      <p:pic>
        <p:nvPicPr>
          <p:cNvPr id="4" name="Picture 3" descr="A stack of coins on a paper&#10;&#10;Description automatically generated">
            <a:extLst>
              <a:ext uri="{FF2B5EF4-FFF2-40B4-BE49-F238E27FC236}">
                <a16:creationId xmlns:a16="http://schemas.microsoft.com/office/drawing/2014/main" id="{FE8DB8AD-5292-A8FB-5C31-AD3B5F856A26}"/>
              </a:ext>
            </a:extLst>
          </p:cNvPr>
          <p:cNvPicPr>
            <a:picLocks noChangeAspect="1"/>
          </p:cNvPicPr>
          <p:nvPr/>
        </p:nvPicPr>
        <p:blipFill rotWithShape="1">
          <a:blip r:embed="rId2"/>
          <a:srcRect l="10448" r="34626"/>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746001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268</Words>
  <Application>Microsoft Office PowerPoint</Application>
  <PresentationFormat>Geniş ekran</PresentationFormat>
  <Paragraphs>30</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Aptos</vt:lpstr>
      <vt:lpstr>Aptos Display</vt:lpstr>
      <vt:lpstr>Arial</vt:lpstr>
      <vt:lpstr>office theme</vt:lpstr>
      <vt:lpstr>MERCHANT (TRADER)</vt:lpstr>
      <vt:lpstr>A) Real Person Merchant</vt:lpstr>
      <vt:lpstr>Legal Person (Entity) Merchants</vt:lpstr>
      <vt:lpstr>Commercial/Trading Companies</vt:lpstr>
      <vt:lpstr>Associations</vt:lpstr>
      <vt:lpstr>Foundations</vt:lpstr>
      <vt:lpstr>Public Economic Enterprises</vt:lpstr>
      <vt:lpstr>Consequences Linked to Being Merchant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Fatih Serbest</cp:lastModifiedBy>
  <cp:revision>278</cp:revision>
  <dcterms:created xsi:type="dcterms:W3CDTF">2024-03-11T14:05:26Z</dcterms:created>
  <dcterms:modified xsi:type="dcterms:W3CDTF">2024-03-23T15:52:15Z</dcterms:modified>
</cp:coreProperties>
</file>