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0" r:id="rId1"/>
  </p:sldMasterIdLst>
  <p:notesMasterIdLst>
    <p:notesMasterId r:id="rId20"/>
  </p:notesMasterIdLst>
  <p:handoutMasterIdLst>
    <p:handoutMasterId r:id="rId21"/>
  </p:handoutMasterIdLst>
  <p:sldIdLst>
    <p:sldId id="920" r:id="rId2"/>
    <p:sldId id="784" r:id="rId3"/>
    <p:sldId id="921" r:id="rId4"/>
    <p:sldId id="922" r:id="rId5"/>
    <p:sldId id="264" r:id="rId6"/>
    <p:sldId id="904" r:id="rId7"/>
    <p:sldId id="905" r:id="rId8"/>
    <p:sldId id="906" r:id="rId9"/>
    <p:sldId id="907" r:id="rId10"/>
    <p:sldId id="400" r:id="rId11"/>
    <p:sldId id="909" r:id="rId12"/>
    <p:sldId id="910" r:id="rId13"/>
    <p:sldId id="911" r:id="rId14"/>
    <p:sldId id="912" r:id="rId15"/>
    <p:sldId id="916" r:id="rId16"/>
    <p:sldId id="917" r:id="rId17"/>
    <p:sldId id="918" r:id="rId18"/>
    <p:sldId id="919" r:id="rId19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660066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595" autoAdjust="0"/>
  </p:normalViewPr>
  <p:slideViewPr>
    <p:cSldViewPr>
      <p:cViewPr varScale="1">
        <p:scale>
          <a:sx n="78" d="100"/>
          <a:sy n="78" d="100"/>
        </p:scale>
        <p:origin x="16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86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45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>
            <a:extLst>
              <a:ext uri="{FF2B5EF4-FFF2-40B4-BE49-F238E27FC236}">
                <a16:creationId xmlns:a16="http://schemas.microsoft.com/office/drawing/2014/main" id="{09BED607-DDEB-409E-AEA4-D490FA3E31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 eaLnBrk="1" hangingPunct="1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>
            <a:extLst>
              <a:ext uri="{FF2B5EF4-FFF2-40B4-BE49-F238E27FC236}">
                <a16:creationId xmlns:a16="http://schemas.microsoft.com/office/drawing/2014/main" id="{796B8F91-F9B6-4E57-9AD4-CD70273F3C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 eaLnBrk="1" hangingPunct="1">
              <a:defRPr sz="1300">
                <a:cs typeface="Arial" charset="0"/>
              </a:defRPr>
            </a:lvl1pPr>
          </a:lstStyle>
          <a:p>
            <a:pPr>
              <a:defRPr/>
            </a:pPr>
            <a:fld id="{48D6E6E6-A2E9-4D43-AE58-640E056D5E6F}" type="datetimeFigureOut">
              <a:rPr lang="tr-TR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4" name="3 Altbilgi Yer Tutucusu">
            <a:extLst>
              <a:ext uri="{FF2B5EF4-FFF2-40B4-BE49-F238E27FC236}">
                <a16:creationId xmlns:a16="http://schemas.microsoft.com/office/drawing/2014/main" id="{9C732782-C63B-4C24-BF4A-199C5F482C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 eaLnBrk="1" hangingPunct="1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>
            <a:extLst>
              <a:ext uri="{FF2B5EF4-FFF2-40B4-BE49-F238E27FC236}">
                <a16:creationId xmlns:a16="http://schemas.microsoft.com/office/drawing/2014/main" id="{1D43D8F2-A06E-47DD-BB4F-BBCECFB055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6E791F13-AA20-431D-8A65-FB532025C78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BC53F631-19D6-4616-8F6C-22CB6A4697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B4E708DE-DDAA-4905-B4E3-68883C201E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69E46338-CE81-4B30-B341-A2C6314D97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1AC39E48-A158-4D91-BA6F-C06B32F7C7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05421235-EE74-460A-A0C4-A6E4F82B08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8247" name="Rectangle 7">
            <a:extLst>
              <a:ext uri="{FF2B5EF4-FFF2-40B4-BE49-F238E27FC236}">
                <a16:creationId xmlns:a16="http://schemas.microsoft.com/office/drawing/2014/main" id="{65A04C93-CE8F-4F4F-98A2-2559D4763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2BDD57CB-4D95-40B8-86CD-B96857C850B3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407B886-08EF-413F-89B6-C70766BCB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59C2D-7BB9-4BD5-976B-19DD8108704D}" type="slidenum">
              <a:rPr lang="tr-TR" altLang="tr-TR" sz="1300"/>
              <a:pPr>
                <a:spcBef>
                  <a:spcPct val="0"/>
                </a:spcBef>
              </a:pPr>
              <a:t>2</a:t>
            </a:fld>
            <a:endParaRPr lang="tr-TR" altLang="tr-TR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3A328AC-9A55-48C1-ADB5-BDED5E3BA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33E6160-3919-48F3-9696-56308E9EA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407B886-08EF-413F-89B6-C70766BCB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59C2D-7BB9-4BD5-976B-19DD8108704D}" type="slidenum">
              <a:rPr lang="tr-TR" altLang="tr-TR" sz="1300"/>
              <a:pPr>
                <a:spcBef>
                  <a:spcPct val="0"/>
                </a:spcBef>
              </a:pPr>
              <a:t>3</a:t>
            </a:fld>
            <a:endParaRPr lang="tr-TR" altLang="tr-TR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3A328AC-9A55-48C1-ADB5-BDED5E3BA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33E6160-3919-48F3-9696-56308E9EA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75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407B886-08EF-413F-89B6-C70766BCB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59C2D-7BB9-4BD5-976B-19DD8108704D}" type="slidenum">
              <a:rPr lang="tr-TR" altLang="tr-TR" sz="1300"/>
              <a:pPr>
                <a:spcBef>
                  <a:spcPct val="0"/>
                </a:spcBef>
              </a:pPr>
              <a:t>4</a:t>
            </a:fld>
            <a:endParaRPr lang="tr-TR" altLang="tr-TR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3A328AC-9A55-48C1-ADB5-BDED5E3BA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33E6160-3919-48F3-9696-56308E9EAA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49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E2F4978-5D98-4378-8789-954AE3FBF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3C821A-0AB7-48D0-9CC5-A1D6D6A67A1A}" type="slidenum">
              <a:rPr lang="tr-TR" altLang="tr-TR" sz="1300"/>
              <a:pPr>
                <a:spcBef>
                  <a:spcPct val="0"/>
                </a:spcBef>
              </a:pPr>
              <a:t>5</a:t>
            </a:fld>
            <a:endParaRPr lang="tr-TR" altLang="tr-TR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0C82DC1-B299-462D-83C7-9F43B6F062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BD3F5BE3-72B7-400B-8128-35E865AF9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8E017B8-5981-4D02-9F2E-1B00BFC277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3AD46F-D55A-4010-AF38-F44C13887CA4}" type="slidenum">
              <a:rPr lang="tr-TR" altLang="tr-TR" sz="1300"/>
              <a:pPr>
                <a:spcBef>
                  <a:spcPct val="0"/>
                </a:spcBef>
              </a:pPr>
              <a:t>10</a:t>
            </a:fld>
            <a:endParaRPr lang="tr-TR" altLang="tr-TR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E86E403-A8D5-4FD6-83B9-5C8026D38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7485E6D-ECAA-4E05-88E4-5E8F8F8A6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B15DF08-6F46-4521-94DC-F089ECFCC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4FB7E0-2A11-4AC1-B4F0-39E6F931C484}" type="slidenum">
              <a:rPr lang="tr-TR" altLang="tr-TR" sz="13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tr-TR" altLang="tr-TR" sz="1300">
              <a:solidFill>
                <a:srgbClr val="000000"/>
              </a:solidFill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98E72D4-7F4F-4CFC-90FC-D191463F5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F6F64AAB-D34E-423F-9E4D-57B191714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7282A5A-38E1-4559-8801-C738DAD6D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4514BA-C0DA-4CC3-ADD8-1EE30C4CAEF5}" type="slidenum">
              <a:rPr lang="tr-TR" altLang="tr-TR" sz="13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tr-TR" altLang="tr-TR" sz="1300">
              <a:solidFill>
                <a:srgbClr val="000000"/>
              </a:solidFill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79E70FD-1662-427D-B441-681E3803A0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32F22D9B-4237-4F6C-8A90-9DF612B89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5292415-DFDA-4E25-8521-734CF66B40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B14618-6DF8-494D-B265-850E84876A1A}" type="slidenum">
              <a:rPr lang="tr-TR" altLang="tr-TR" sz="13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tr-TR" altLang="tr-TR" sz="1300">
              <a:solidFill>
                <a:srgbClr val="000000"/>
              </a:solidFill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07343C1-3950-4175-BB67-73D5B9DBB2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A46D79A0-88A9-447F-B12C-DEE283E28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02239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5404317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044484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9095373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02241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9341452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718609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876272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867353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896993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37597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D43F9B4-1F1C-4091-BC70-9F3906DB6A3D}" type="datetime1">
              <a:rPr lang="tr-TR" smtClean="0"/>
              <a:pPr>
                <a:defRPr/>
              </a:pPr>
              <a:t>17.03.2022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E65308-D196-4999-A000-20E85F71CCEB}" type="slidenum">
              <a:rPr lang="tr-TR" altLang="tr-TR" smtClean="0"/>
              <a:pPr/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1" r:id="rId1"/>
    <p:sldLayoutId id="2147485072" r:id="rId2"/>
    <p:sldLayoutId id="2147485073" r:id="rId3"/>
    <p:sldLayoutId id="2147485074" r:id="rId4"/>
    <p:sldLayoutId id="2147485075" r:id="rId5"/>
    <p:sldLayoutId id="2147485076" r:id="rId6"/>
    <p:sldLayoutId id="2147485077" r:id="rId7"/>
    <p:sldLayoutId id="2147485078" r:id="rId8"/>
    <p:sldLayoutId id="2147485079" r:id="rId9"/>
    <p:sldLayoutId id="2147485080" r:id="rId10"/>
    <p:sldLayoutId id="214748508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3E23D9-78E2-4F6C-8F75-5B7C0A213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772400" cy="2425824"/>
          </a:xfrm>
        </p:spPr>
        <p:txBody>
          <a:bodyPr/>
          <a:lstStyle/>
          <a:p>
            <a:pPr algn="ctr"/>
            <a:r>
              <a:rPr lang="tr-TR" sz="6000" dirty="0"/>
              <a:t>BİREYSEL İŞ HUKUKU</a:t>
            </a:r>
            <a:br>
              <a:rPr lang="tr-TR" dirty="0"/>
            </a:br>
            <a:r>
              <a:rPr lang="tr-TR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ÇEKO403(T)</a:t>
            </a:r>
            <a:br>
              <a:rPr lang="tr-TR" sz="2000" dirty="0">
                <a:solidFill>
                  <a:schemeClr val="tx1"/>
                </a:solidFill>
              </a:rPr>
            </a:br>
            <a:r>
              <a:rPr lang="tr-TR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İktisadi ve İdari Bil. Fak. - Çalışma Ekonomisi ve Endüstri İlişkileri - 2. Sınıf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434661B-943D-48C8-A072-6A7D88853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Fatih SERBEST</a:t>
            </a:r>
          </a:p>
          <a:p>
            <a:r>
              <a:rPr lang="tr-TR" dirty="0"/>
              <a:t>Tel: 05456002218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6A02747-8B23-474D-9285-999DCC50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F834-B5CF-442A-8035-6FD1C313D56A}" type="slidenum">
              <a:rPr lang="tr-TR" altLang="tr-TR" smtClean="0"/>
              <a:pPr/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728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82217B50-5A82-4CA7-BF85-A29A8E9B3D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chemeClr val="hlink"/>
          </a:solidFill>
        </p:spPr>
        <p:txBody>
          <a:bodyPr/>
          <a:lstStyle/>
          <a:p>
            <a:pPr eaLnBrk="1" hangingPunct="1"/>
            <a:endParaRPr lang="tr-TR" altLang="tr-TR" b="1"/>
          </a:p>
          <a:p>
            <a:pPr eaLnBrk="1" hangingPunct="1"/>
            <a:endParaRPr lang="tr-TR" altLang="tr-TR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b="1">
                <a:solidFill>
                  <a:schemeClr val="bg1"/>
                </a:solidFill>
                <a:latin typeface="Comic Sans MS" panose="030F0702030302020204" pitchFamily="66" charset="0"/>
              </a:rPr>
              <a:t>İŞVEREN</a:t>
            </a:r>
            <a:endParaRPr lang="tr-TR" altLang="tr-TR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>
                <a:solidFill>
                  <a:schemeClr val="bg1"/>
                </a:solidFill>
                <a:latin typeface="Comic Sans MS" panose="030F0702030302020204" pitchFamily="66" charset="0"/>
              </a:rPr>
              <a:t>İşçi çalıştıran gerçek veya tüzel kişiler ile </a:t>
            </a:r>
          </a:p>
          <a:p>
            <a:pPr eaLnBrk="1" hangingPunct="1"/>
            <a:r>
              <a:rPr lang="tr-TR" altLang="tr-TR">
                <a:solidFill>
                  <a:schemeClr val="bg1"/>
                </a:solidFill>
                <a:latin typeface="Comic Sans MS" panose="030F0702030302020204" pitchFamily="66" charset="0"/>
              </a:rPr>
              <a:t>Tüzel kişiliği olmayan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solidFill>
                  <a:schemeClr val="bg1"/>
                </a:solidFill>
                <a:latin typeface="Comic Sans MS" panose="030F0702030302020204" pitchFamily="66" charset="0"/>
              </a:rPr>
              <a:t>kurum ve kuruluşlar işveren sayılır.</a:t>
            </a:r>
          </a:p>
        </p:txBody>
      </p:sp>
      <p:sp>
        <p:nvSpPr>
          <p:cNvPr id="22530" name="5 Slayt Numarası Yer Tutucusu">
            <a:extLst>
              <a:ext uri="{FF2B5EF4-FFF2-40B4-BE49-F238E27FC236}">
                <a16:creationId xmlns:a16="http://schemas.microsoft.com/office/drawing/2014/main" id="{F4A0C13F-D16B-4C56-B567-73A44A46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920819-FC90-4D0A-8A77-48F055EE7B23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tr-TR" altLang="tr-TR" sz="1400"/>
          </a:p>
        </p:txBody>
      </p:sp>
      <p:pic>
        <p:nvPicPr>
          <p:cNvPr id="22532" name="Picture 3" descr="isci">
            <a:extLst>
              <a:ext uri="{FF2B5EF4-FFF2-40B4-BE49-F238E27FC236}">
                <a16:creationId xmlns:a16="http://schemas.microsoft.com/office/drawing/2014/main" id="{7A7CEB5C-C7D6-41E6-9CF3-61535FEFF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0"/>
            <a:ext cx="3744912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8E010B38-7B05-4C4E-A107-F7EE6F4A73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8688" y="2428875"/>
            <a:ext cx="7358062" cy="3730625"/>
          </a:xfrm>
          <a:solidFill>
            <a:schemeClr val="hlink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b="1">
                <a:solidFill>
                  <a:schemeClr val="bg1"/>
                </a:solidFill>
                <a:latin typeface="Comic Sans MS" panose="030F0702030302020204" pitchFamily="66" charset="0"/>
              </a:rPr>
              <a:t>ALT İŞVEREN (TAŞERON)</a:t>
            </a:r>
            <a:endParaRPr lang="tr-TR" altLang="tr-TR" sz="280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800">
                <a:solidFill>
                  <a:schemeClr val="bg1"/>
                </a:solidFill>
                <a:latin typeface="Comic Sans MS" panose="030F0702030302020204" pitchFamily="66" charset="0"/>
              </a:rPr>
              <a:t>Bir işverenden (asıl işveren) iş alan ve bu iş için görevlendirdiği işçilerini sadece bu işyerinde aldığı işte çalıştıran diğer işverene altişveren (taşeron)denir.</a:t>
            </a:r>
          </a:p>
        </p:txBody>
      </p:sp>
      <p:sp>
        <p:nvSpPr>
          <p:cNvPr id="23554" name="5 Slayt Numarası Yer Tutucusu">
            <a:extLst>
              <a:ext uri="{FF2B5EF4-FFF2-40B4-BE49-F238E27FC236}">
                <a16:creationId xmlns:a16="http://schemas.microsoft.com/office/drawing/2014/main" id="{C512A587-08B8-488B-B189-166C34D1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399664-EDD0-4E28-AD0E-5A2466F680F6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tr-TR" altLang="tr-TR" sz="1400">
              <a:solidFill>
                <a:srgbClr val="000000"/>
              </a:solidFill>
            </a:endParaRPr>
          </a:p>
        </p:txBody>
      </p:sp>
      <p:pic>
        <p:nvPicPr>
          <p:cNvPr id="23556" name="Picture 3" descr="MCj00905630000[1]">
            <a:extLst>
              <a:ext uri="{FF2B5EF4-FFF2-40B4-BE49-F238E27FC236}">
                <a16:creationId xmlns:a16="http://schemas.microsoft.com/office/drawing/2014/main" id="{CDC55B52-011F-411B-A47B-96A7C3461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33375"/>
            <a:ext cx="2579687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0AF729E1-9C14-489D-B74E-7BAD2F1A45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NE ZAMAN TAŞERONDAN BAHSEDİLEBİLİR?</a:t>
            </a:r>
            <a:r>
              <a:rPr lang="tr-TR" altLang="tr-TR" sz="4000"/>
              <a:t> 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30C722-2A1A-4B16-BAF9-C8EFA6C1CA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sz="2800" dirty="0">
                <a:latin typeface="Comic Sans MS" pitchFamily="66" charset="0"/>
              </a:rPr>
              <a:t>Bir işin tümü başka bir işverene bırakılmışsa, mesela </a:t>
            </a:r>
            <a:r>
              <a:rPr lang="tr-TR" sz="2800" dirty="0">
                <a:solidFill>
                  <a:schemeClr val="hlink"/>
                </a:solidFill>
                <a:latin typeface="Comic Sans MS" pitchFamily="66" charset="0"/>
              </a:rPr>
              <a:t>anahtar teslimi bina yapımında</a:t>
            </a:r>
            <a:r>
              <a:rPr lang="tr-TR" sz="2800" dirty="0">
                <a:latin typeface="Comic Sans MS" pitchFamily="66" charset="0"/>
              </a:rPr>
              <a:t> taşeron yoktur.</a:t>
            </a:r>
          </a:p>
          <a:p>
            <a:pPr eaLnBrk="1" hangingPunct="1">
              <a:defRPr/>
            </a:pPr>
            <a:r>
              <a:rPr lang="tr-TR" sz="2800" dirty="0">
                <a:latin typeface="Comic Sans MS" pitchFamily="66" charset="0"/>
              </a:rPr>
              <a:t>Taşeron olması için bir de asıl işveren olmalıdır. İşin </a:t>
            </a:r>
            <a:r>
              <a:rPr lang="tr-TR" sz="2800" dirty="0">
                <a:solidFill>
                  <a:schemeClr val="hlink"/>
                </a:solidFill>
                <a:latin typeface="Comic Sans MS" pitchFamily="66" charset="0"/>
              </a:rPr>
              <a:t>tümüyle</a:t>
            </a:r>
            <a:r>
              <a:rPr lang="tr-TR" sz="2800" dirty="0">
                <a:latin typeface="Comic Sans MS" pitchFamily="66" charset="0"/>
              </a:rPr>
              <a:t> bir başka işverene veya bölünerek farklı işverenlere verilmesinde alt işveren ilişkisi yoktur.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chemeClr val="hlink"/>
                </a:solidFill>
                <a:latin typeface="Comic Sans MS" pitchFamily="66" charset="0"/>
              </a:rPr>
              <a:t>Fason</a:t>
            </a:r>
            <a:r>
              <a:rPr lang="tr-TR" sz="2800" dirty="0">
                <a:latin typeface="Comic Sans MS" pitchFamily="66" charset="0"/>
              </a:rPr>
              <a:t> üretimde alt işverenlik yoktur.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000" dirty="0">
              <a:latin typeface="Comic Sans MS" pitchFamily="66" charset="0"/>
            </a:endParaRPr>
          </a:p>
        </p:txBody>
      </p:sp>
      <p:sp>
        <p:nvSpPr>
          <p:cNvPr id="24578" name="5 Slayt Numarası Yer Tutucusu">
            <a:extLst>
              <a:ext uri="{FF2B5EF4-FFF2-40B4-BE49-F238E27FC236}">
                <a16:creationId xmlns:a16="http://schemas.microsoft.com/office/drawing/2014/main" id="{57203965-BAEA-4121-98FA-AA1D256B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846A56-B39B-41F0-AEFD-E5B615BE1199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r-TR" altLang="tr-TR" sz="1400">
              <a:solidFill>
                <a:srgbClr val="000000"/>
              </a:solidFill>
            </a:endParaRPr>
          </a:p>
        </p:txBody>
      </p:sp>
      <p:pic>
        <p:nvPicPr>
          <p:cNvPr id="24581" name="Picture 6" descr="18">
            <a:extLst>
              <a:ext uri="{FF2B5EF4-FFF2-40B4-BE49-F238E27FC236}">
                <a16:creationId xmlns:a16="http://schemas.microsoft.com/office/drawing/2014/main" id="{046EBA08-564E-42D2-A636-541A4D8E50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54000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>
            <a:extLst>
              <a:ext uri="{FF2B5EF4-FFF2-40B4-BE49-F238E27FC236}">
                <a16:creationId xmlns:a16="http://schemas.microsoft.com/office/drawing/2014/main" id="{74FABD66-797E-410E-9B80-46F1506B4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chemeClr val="hlink"/>
                </a:solidFill>
              </a:rPr>
              <a:t>MÜTESELSİL SORUMLULUK</a:t>
            </a:r>
          </a:p>
        </p:txBody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2135EE4F-61D3-4D0C-ADBC-44779C59B5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solidFill>
                  <a:schemeClr val="folHlink"/>
                </a:solidFill>
                <a:latin typeface="Calibri" pitchFamily="34" charset="0"/>
              </a:rPr>
              <a:t>Asıl işveren, alt işveren işçilerine karşı, bu işyeri ile ilgili olarak 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</a:rPr>
              <a:t>kanundan, iş sözleşmesinden veya alt işverenin taraf olduğu toplu iş sözleşmesinden doğan </a:t>
            </a:r>
            <a:r>
              <a:rPr lang="tr-TR" sz="2400" dirty="0">
                <a:solidFill>
                  <a:schemeClr val="folHlink"/>
                </a:solidFill>
                <a:latin typeface="Calibri" pitchFamily="34" charset="0"/>
              </a:rPr>
              <a:t>yükümlülüklerinden alt işveren ile birlikte MÜTESELSİLEN sorumludur. Bu sorumluluk sözleşmeyle kaldırılamaz.</a:t>
            </a:r>
          </a:p>
          <a:p>
            <a:pPr algn="just" eaLnBrk="1" hangingPunct="1">
              <a:defRPr/>
            </a:pPr>
            <a:r>
              <a:rPr lang="tr-TR" sz="2400" dirty="0">
                <a:solidFill>
                  <a:schemeClr val="folHlink"/>
                </a:solidFill>
                <a:latin typeface="Calibri" pitchFamily="34" charset="0"/>
              </a:rPr>
              <a:t>Müteselsil sorumluluğun olabilmesi için, taşeron işçilerinin 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</a:rPr>
              <a:t>sadece o işyerinde </a:t>
            </a:r>
            <a:r>
              <a:rPr lang="tr-TR" sz="2400" dirty="0">
                <a:solidFill>
                  <a:schemeClr val="folHlink"/>
                </a:solidFill>
                <a:latin typeface="Calibri" pitchFamily="34" charset="0"/>
              </a:rPr>
              <a:t>çalışmaları gerekir.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400" dirty="0"/>
          </a:p>
        </p:txBody>
      </p:sp>
      <p:sp>
        <p:nvSpPr>
          <p:cNvPr id="25602" name="5 Slayt Numarası Yer Tutucusu">
            <a:extLst>
              <a:ext uri="{FF2B5EF4-FFF2-40B4-BE49-F238E27FC236}">
                <a16:creationId xmlns:a16="http://schemas.microsoft.com/office/drawing/2014/main" id="{1B75DB4E-8EC0-4F5D-B88F-70EA00B9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7B260A-7B1F-4DF0-9AE9-F427201722AE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tr-TR" altLang="tr-TR" sz="1400">
              <a:solidFill>
                <a:srgbClr val="000000"/>
              </a:solidFill>
            </a:endParaRPr>
          </a:p>
        </p:txBody>
      </p:sp>
      <p:pic>
        <p:nvPicPr>
          <p:cNvPr id="25605" name="Picture 4" descr="weather_156">
            <a:extLst>
              <a:ext uri="{FF2B5EF4-FFF2-40B4-BE49-F238E27FC236}">
                <a16:creationId xmlns:a16="http://schemas.microsoft.com/office/drawing/2014/main" id="{896ED5C4-025A-41D3-9B75-842B83036C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013325"/>
            <a:ext cx="21605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379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795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379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79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/>
      <p:bldP spid="63795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>
            <a:extLst>
              <a:ext uri="{FF2B5EF4-FFF2-40B4-BE49-F238E27FC236}">
                <a16:creationId xmlns:a16="http://schemas.microsoft.com/office/drawing/2014/main" id="{022B9F00-5F3D-4AEC-B622-62B1BBA3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chemeClr val="hlink"/>
                </a:solidFill>
              </a:rPr>
              <a:t>MÜTESELSİL SORUMLULUK</a:t>
            </a:r>
            <a:endParaRPr lang="tr-TR" altLang="tr-TR"/>
          </a:p>
        </p:txBody>
      </p:sp>
      <p:sp>
        <p:nvSpPr>
          <p:cNvPr id="19459" name="2 İçerik Yer Tutucusu">
            <a:extLst>
              <a:ext uri="{FF2B5EF4-FFF2-40B4-BE49-F238E27FC236}">
                <a16:creationId xmlns:a16="http://schemas.microsoft.com/office/drawing/2014/main" id="{4BAFBA3B-CFE4-4D4B-93C9-5D51FF25952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25000"/>
              <a:lumOff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dirty="0">
                <a:latin typeface="Calibri" pitchFamily="34" charset="0"/>
              </a:rPr>
              <a:t>Müteselsil sorumluluk</a:t>
            </a:r>
            <a:r>
              <a:rPr lang="tr-TR" dirty="0">
                <a:solidFill>
                  <a:schemeClr val="hlink"/>
                </a:solidFill>
                <a:latin typeface="Calibri" pitchFamily="34" charset="0"/>
              </a:rPr>
              <a:t>: İhbar, kıdem, </a:t>
            </a:r>
            <a:r>
              <a:rPr lang="tr-TR" dirty="0" err="1">
                <a:solidFill>
                  <a:schemeClr val="hlink"/>
                </a:solidFill>
                <a:latin typeface="Calibri" pitchFamily="34" charset="0"/>
              </a:rPr>
              <a:t>kötüniyet</a:t>
            </a:r>
            <a:r>
              <a:rPr lang="tr-TR" dirty="0">
                <a:solidFill>
                  <a:schemeClr val="hlink"/>
                </a:solidFill>
                <a:latin typeface="Calibri" pitchFamily="34" charset="0"/>
              </a:rPr>
              <a:t>, işe başlatmama tazminatları, ücret, fazla çalışma, hafta tatili, yıllık izin, ikramiye, yemek yardımı, yol yardımı gibi tüm işçilik haklarını ve iş kazası tazminatını içerir.</a:t>
            </a:r>
          </a:p>
          <a:p>
            <a:pPr eaLnBrk="1" hangingPunct="1">
              <a:defRPr/>
            </a:pPr>
            <a:r>
              <a:rPr lang="tr-TR" dirty="0">
                <a:latin typeface="Calibri" pitchFamily="34" charset="0"/>
              </a:rPr>
              <a:t>Sorumluluk taşeron işçisinin o yerdeki çalışması ve orada çalıştığı süre ile sınırlıdır.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26628" name="3 Slayt Numarası Yer Tutucusu">
            <a:extLst>
              <a:ext uri="{FF2B5EF4-FFF2-40B4-BE49-F238E27FC236}">
                <a16:creationId xmlns:a16="http://schemas.microsoft.com/office/drawing/2014/main" id="{C060E8B1-EE8D-41E6-82A2-DFCAAF9F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7AB78-2557-4F10-B3B0-B5573B826F08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tr-TR" altLang="tr-TR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84BBAB85-AA49-443D-BB6F-A7BDEE3E7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pPr eaLnBrk="1" hangingPunct="1"/>
            <a:br>
              <a:rPr lang="tr-TR" altLang="tr-TR" sz="2400" b="1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tr-TR" altLang="tr-TR" sz="2400" b="1">
                <a:solidFill>
                  <a:schemeClr val="bg1"/>
                </a:solidFill>
                <a:latin typeface="Comic Sans MS" panose="030F0702030302020204" pitchFamily="66" charset="0"/>
              </a:rPr>
              <a:t>ÖLÇÜSÜZ TAŞERONLAŞMAYA KARŞI YASAL TEDBİRLER</a:t>
            </a:r>
            <a:br>
              <a:rPr lang="tr-TR" altLang="tr-TR" sz="240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tr-TR" altLang="tr-TR" sz="24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BFEB845-149F-4F89-AAC2-14664556E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8688" y="2017713"/>
            <a:ext cx="8026400" cy="4114800"/>
          </a:xfrm>
          <a:solidFill>
            <a:schemeClr val="bg2">
              <a:lumMod val="25000"/>
              <a:lumOff val="75000"/>
            </a:schemeClr>
          </a:solidFill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sz="2800" dirty="0">
                <a:solidFill>
                  <a:schemeClr val="hlink"/>
                </a:solidFill>
                <a:latin typeface="Comic Sans MS" pitchFamily="66" charset="0"/>
              </a:rPr>
              <a:t>Asıl iş- yardımcı iş</a:t>
            </a:r>
            <a:r>
              <a:rPr lang="tr-TR" sz="2800" dirty="0">
                <a:latin typeface="Comic Sans MS" pitchFamily="66" charset="0"/>
              </a:rPr>
              <a:t> ayırımı yapılarak, </a:t>
            </a:r>
            <a:r>
              <a:rPr lang="tr-TR" sz="2800" b="1" dirty="0">
                <a:latin typeface="Comic Sans MS" pitchFamily="66" charset="0"/>
              </a:rPr>
              <a:t>yardımcı işlerde</a:t>
            </a:r>
            <a:r>
              <a:rPr lang="tr-TR" sz="2800" dirty="0">
                <a:latin typeface="Comic Sans MS" pitchFamily="66" charset="0"/>
              </a:rPr>
              <a:t> (temizlik, bakım ve onarım, yemek, servis, güvenlik gibi işlerde) alt işveren kullanımı sınırlandırılmamıştır.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800" dirty="0"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800" dirty="0">
                <a:solidFill>
                  <a:schemeClr val="hlink"/>
                </a:solidFill>
                <a:latin typeface="Comic Sans MS" pitchFamily="66" charset="0"/>
              </a:rPr>
              <a:t>Asıl iş bakımından, işin alt işverene verilmesi sınırlandırılmıştır: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 dirty="0">
                <a:latin typeface="Comic Sans MS" pitchFamily="66" charset="0"/>
              </a:rPr>
              <a:t>-Birinci olarak, alt işveren kullanımının sadece </a:t>
            </a:r>
            <a:r>
              <a:rPr lang="tr-TR" sz="2800" b="1" dirty="0">
                <a:latin typeface="Comic Sans MS" pitchFamily="66" charset="0"/>
              </a:rPr>
              <a:t>işletmenin ve işin gereği ile teknolojik uzmanlık gerektiren işlerde</a:t>
            </a:r>
            <a:r>
              <a:rPr lang="tr-TR" sz="2800" dirty="0">
                <a:latin typeface="Comic Sans MS" pitchFamily="66" charset="0"/>
              </a:rPr>
              <a:t> mümkün olduğu kabul edilmiştir.</a:t>
            </a:r>
          </a:p>
        </p:txBody>
      </p:sp>
      <p:sp>
        <p:nvSpPr>
          <p:cNvPr id="30722" name="5 Slayt Numarası Yer Tutucusu">
            <a:extLst>
              <a:ext uri="{FF2B5EF4-FFF2-40B4-BE49-F238E27FC236}">
                <a16:creationId xmlns:a16="http://schemas.microsoft.com/office/drawing/2014/main" id="{83AF20BD-FFF2-42BA-AFF9-8A4163B4B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DE6AA4-417E-4FCB-A977-782732A3D09E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tr-TR" altLang="tr-TR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D2ABA551-82AF-4D0B-9DAD-9056B4A7C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bg1"/>
                </a:solidFill>
              </a:rPr>
              <a:t>ÖLÇÜSÜZ TAŞERONLAŞMAYA KARŞI YASAL TEDBİRLER</a:t>
            </a:r>
            <a:br>
              <a:rPr lang="tr-TR" altLang="tr-TR" sz="2800">
                <a:solidFill>
                  <a:schemeClr val="hlink"/>
                </a:solidFill>
              </a:rPr>
            </a:br>
            <a:endParaRPr lang="tr-TR" altLang="tr-TR" sz="2800">
              <a:solidFill>
                <a:schemeClr val="hlink"/>
              </a:solidFill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FA38E48-CBBA-497D-864C-BD89C532C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tr-TR" sz="3600" dirty="0">
                <a:latin typeface="Comic Sans MS" pitchFamily="66" charset="0"/>
              </a:rPr>
              <a:t>Asıl iş ancak </a:t>
            </a:r>
            <a:r>
              <a:rPr lang="tr-TR" sz="3600" dirty="0">
                <a:solidFill>
                  <a:schemeClr val="hlink"/>
                </a:solidFill>
                <a:latin typeface="Comic Sans MS" pitchFamily="66" charset="0"/>
              </a:rPr>
              <a:t>“işletmenin ve işin gereği ile teknolojik nedenlerle uzmanlık gerektiren iş”</a:t>
            </a:r>
            <a:r>
              <a:rPr lang="tr-TR" sz="3600" dirty="0">
                <a:latin typeface="Comic Sans MS" pitchFamily="66" charset="0"/>
              </a:rPr>
              <a:t> ise bölünebilir ve taşerona verilebilir.</a:t>
            </a:r>
          </a:p>
          <a:p>
            <a:pPr eaLnBrk="1" hangingPunct="1">
              <a:defRPr/>
            </a:pPr>
            <a:r>
              <a:rPr lang="tr-TR" sz="3600" dirty="0">
                <a:latin typeface="Comic Sans MS" pitchFamily="66" charset="0"/>
              </a:rPr>
              <a:t>Otoyol yapımında viyadük, hastanede laboratuar, tekstil fabrikasında boyama gibi.</a:t>
            </a:r>
          </a:p>
        </p:txBody>
      </p:sp>
      <p:sp>
        <p:nvSpPr>
          <p:cNvPr id="31746" name="5 Slayt Numarası Yer Tutucusu">
            <a:extLst>
              <a:ext uri="{FF2B5EF4-FFF2-40B4-BE49-F238E27FC236}">
                <a16:creationId xmlns:a16="http://schemas.microsoft.com/office/drawing/2014/main" id="{1CA464BF-39F3-48CC-B909-CABAFE22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58A6CF-43E6-4737-BB04-464E22A28292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tr-TR" altLang="tr-TR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EB8E9F9F-438C-4EC4-AC9F-B8054B5B6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hlink"/>
                </a:solidFill>
              </a:rPr>
              <a:t>ÖLÇÜSÜZ TAŞERONLAŞMAYA KARŞI YASAL TEDBİRLER</a:t>
            </a:r>
            <a:br>
              <a:rPr lang="tr-TR" altLang="tr-TR" sz="2800">
                <a:solidFill>
                  <a:schemeClr val="hlink"/>
                </a:solidFill>
              </a:rPr>
            </a:br>
            <a:endParaRPr lang="tr-TR" altLang="tr-TR" sz="2800">
              <a:solidFill>
                <a:schemeClr val="hlink"/>
              </a:solidFill>
            </a:endParaRP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204446B-87B3-4BF9-B0DC-E6A69ABD6A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5813" y="2017713"/>
            <a:ext cx="8169275" cy="411480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 dirty="0">
                <a:latin typeface="Comic Sans MS" pitchFamily="66" charset="0"/>
              </a:rPr>
              <a:t>-İkinci olarak, </a:t>
            </a:r>
            <a:r>
              <a:rPr lang="tr-TR" sz="2800" b="1" dirty="0">
                <a:latin typeface="Comic Sans MS" pitchFamily="66" charset="0"/>
              </a:rPr>
              <a:t>asıl işverenin işçilerinin alt işveren tarafından işe alınarak haklarının kısıtlanamayacağı</a:t>
            </a:r>
            <a:r>
              <a:rPr lang="tr-TR" sz="2800" dirty="0">
                <a:latin typeface="Comic Sans MS" pitchFamily="66" charset="0"/>
              </a:rPr>
              <a:t> öngörülmüştür.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800" dirty="0"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sz="2800" dirty="0">
                <a:latin typeface="Comic Sans MS" pitchFamily="66" charset="0"/>
              </a:rPr>
              <a:t>-Üçüncü olarak, </a:t>
            </a:r>
            <a:r>
              <a:rPr lang="tr-TR" sz="2800" b="1" dirty="0">
                <a:latin typeface="Comic Sans MS" pitchFamily="66" charset="0"/>
              </a:rPr>
              <a:t>daha önce o işyerinde </a:t>
            </a:r>
            <a:r>
              <a:rPr lang="tr-TR" sz="2800" i="1" dirty="0">
                <a:latin typeface="Comic Sans MS" pitchFamily="66" charset="0"/>
              </a:rPr>
              <a:t>(yakın zaman önce)</a:t>
            </a:r>
            <a:r>
              <a:rPr lang="tr-TR" sz="2800" b="1" dirty="0">
                <a:latin typeface="Comic Sans MS" pitchFamily="66" charset="0"/>
              </a:rPr>
              <a:t> çalıştırılan kimse ile alt işveren ilişkisi kurulamayacağı</a:t>
            </a:r>
            <a:r>
              <a:rPr lang="tr-TR" sz="2800" dirty="0">
                <a:latin typeface="Comic Sans MS" pitchFamily="66" charset="0"/>
              </a:rPr>
              <a:t> Kanunda yer almıştır.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800" dirty="0"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sz="2800" dirty="0">
                <a:latin typeface="Comic Sans MS" pitchFamily="66" charset="0"/>
              </a:rPr>
              <a:t>Aksi halde, alt işverenin işçileri </a:t>
            </a:r>
            <a:r>
              <a:rPr lang="tr-TR" sz="2800" b="1" dirty="0">
                <a:latin typeface="Comic Sans MS" pitchFamily="66" charset="0"/>
              </a:rPr>
              <a:t>başlangıcından itibaren asıl işverenin işçisi sayılarak</a:t>
            </a:r>
            <a:r>
              <a:rPr lang="tr-TR" sz="2800" dirty="0">
                <a:latin typeface="Comic Sans MS" pitchFamily="66" charset="0"/>
              </a:rPr>
              <a:t> işlem göreceklerdir.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/>
          </a:p>
        </p:txBody>
      </p:sp>
      <p:sp>
        <p:nvSpPr>
          <p:cNvPr id="32770" name="5 Slayt Numarası Yer Tutucusu">
            <a:extLst>
              <a:ext uri="{FF2B5EF4-FFF2-40B4-BE49-F238E27FC236}">
                <a16:creationId xmlns:a16="http://schemas.microsoft.com/office/drawing/2014/main" id="{9F4CB36C-2519-4A54-800C-83C9C4D5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5BD4A4-E095-4493-95FB-F44B58AE848B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tr-TR" altLang="tr-TR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id="{151DFD05-2C14-4E23-84F3-9BAFFC5F8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489825" cy="1125538"/>
          </a:xfrm>
          <a:solidFill>
            <a:schemeClr val="hlink"/>
          </a:solidFill>
        </p:spPr>
        <p:txBody>
          <a:bodyPr/>
          <a:lstStyle/>
          <a:p>
            <a:pPr eaLnBrk="1" hangingPunct="1"/>
            <a:r>
              <a:rPr lang="en-US" altLang="tr-TR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TAŞERONA DENETİM</a:t>
            </a:r>
            <a:br>
              <a:rPr lang="en-US" altLang="tr-TR" sz="2800" b="1" i="1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tr-TR" altLang="tr-TR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2008’de 5763 sayılı Kanunla geldi !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9E34134-17EA-48E7-9062-C58D9A1BA4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064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dirty="0">
                <a:latin typeface="Comic Sans MS" pitchFamily="66" charset="0"/>
              </a:rPr>
              <a:t>A</a:t>
            </a:r>
            <a:r>
              <a:rPr lang="en-US" dirty="0" err="1">
                <a:latin typeface="Comic Sans MS" pitchFamily="66" charset="0"/>
              </a:rPr>
              <a:t>lt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işveren</a:t>
            </a:r>
            <a:r>
              <a:rPr lang="en-US" dirty="0">
                <a:latin typeface="Comic Sans MS" pitchFamily="66" charset="0"/>
              </a:rPr>
              <a:t>; </a:t>
            </a:r>
            <a:r>
              <a:rPr lang="en-US" dirty="0" err="1">
                <a:latin typeface="Comic Sans MS" pitchFamily="66" charset="0"/>
              </a:rPr>
              <a:t>kendi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işyerinin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tescili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için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asıl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işverenden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aldığı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yazılı</a:t>
            </a:r>
            <a:r>
              <a:rPr lang="en-US" dirty="0">
                <a:solidFill>
                  <a:schemeClr val="hlink"/>
                </a:solidFill>
                <a:latin typeface="Comic Sans MS" pitchFamily="66" charset="0"/>
              </a:rPr>
              <a:t> alt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işverenlik</a:t>
            </a:r>
            <a:r>
              <a:rPr lang="en-US" dirty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sözleşmesi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>ile Çalışma ve İş Kurumu İl Müdürlüğü’ne </a:t>
            </a:r>
            <a:r>
              <a:rPr lang="en-US" dirty="0" err="1">
                <a:latin typeface="Comic Sans MS" pitchFamily="66" charset="0"/>
              </a:rPr>
              <a:t>bildirim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yapmakla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yükümlüdür</a:t>
            </a:r>
            <a:r>
              <a:rPr lang="en-US" dirty="0">
                <a:latin typeface="Comic Sans MS" pitchFamily="66" charset="0"/>
              </a:rPr>
              <a:t>. </a:t>
            </a:r>
            <a:endParaRPr lang="tr-TR" dirty="0"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dirty="0" err="1">
                <a:latin typeface="Comic Sans MS" pitchFamily="66" charset="0"/>
              </a:rPr>
              <a:t>Bölge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müdürlüğünce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tescili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yapılan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işyerine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ait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belgeler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gerektiğinde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iş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müfettişlerince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incelenir</a:t>
            </a:r>
            <a:r>
              <a:rPr lang="en-US" dirty="0">
                <a:latin typeface="Comic Sans MS" pitchFamily="66" charset="0"/>
              </a:rPr>
              <a:t>. </a:t>
            </a:r>
            <a:endParaRPr lang="tr-TR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33794" name="5 Slayt Numarası Yer Tutucusu">
            <a:extLst>
              <a:ext uri="{FF2B5EF4-FFF2-40B4-BE49-F238E27FC236}">
                <a16:creationId xmlns:a16="http://schemas.microsoft.com/office/drawing/2014/main" id="{A4294A72-7617-4D9E-B052-47434CAC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1E7E27-2158-4E6A-A320-FCE49D99D976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tr-TR" altLang="tr-TR" sz="1400">
              <a:solidFill>
                <a:srgbClr val="000000"/>
              </a:solidFill>
            </a:endParaRPr>
          </a:p>
        </p:txBody>
      </p:sp>
      <p:pic>
        <p:nvPicPr>
          <p:cNvPr id="33797" name="Picture 4" descr="BD21301_">
            <a:extLst>
              <a:ext uri="{FF2B5EF4-FFF2-40B4-BE49-F238E27FC236}">
                <a16:creationId xmlns:a16="http://schemas.microsoft.com/office/drawing/2014/main" id="{A92C47A2-E572-46B4-A121-FA9CF1B0F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8" y="3367088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5" descr="BD21301_">
            <a:extLst>
              <a:ext uri="{FF2B5EF4-FFF2-40B4-BE49-F238E27FC236}">
                <a16:creationId xmlns:a16="http://schemas.microsoft.com/office/drawing/2014/main" id="{FAB78D42-6D78-4F78-B2B0-317B2C66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8" y="3367088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FAB02083-9BEC-4D29-9A28-D1AC533B8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032750" cy="3365500"/>
          </a:xfrm>
          <a:solidFill>
            <a:schemeClr val="bg2">
              <a:lumMod val="25000"/>
              <a:lumOff val="75000"/>
            </a:schemeClr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Bağımsız Çalışma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Bağımlı Çalışma</a:t>
            </a:r>
          </a:p>
          <a:p>
            <a:pPr marL="0" indent="0" algn="just"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Bağımlı çalışanlar ile ilgili hukuk kuralları iş hukukun konusunu oluşturur.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İş Hukukunda yoruma açık bir hükümle karşılaşıldığında, farklı anlamlardan işçi yararına olanı tercih edilecektir.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Günümüzde bağımlı çalışan bağımsız çalışan ayrımını ayırtedilmesi güçleşmiştir.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Bağımlı çalışanların özel hukukudur.</a:t>
            </a:r>
          </a:p>
        </p:txBody>
      </p:sp>
      <p:sp>
        <p:nvSpPr>
          <p:cNvPr id="16386" name="5 Slayt Numarası Yer Tutucusu">
            <a:extLst>
              <a:ext uri="{FF2B5EF4-FFF2-40B4-BE49-F238E27FC236}">
                <a16:creationId xmlns:a16="http://schemas.microsoft.com/office/drawing/2014/main" id="{0EB38791-9710-4EF8-9C07-C4C6B30B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92F758-D71E-400A-91A5-C506A50A895D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r-TR" altLang="tr-TR" sz="1400"/>
          </a:p>
        </p:txBody>
      </p:sp>
      <p:sp>
        <p:nvSpPr>
          <p:cNvPr id="696323" name="AutoShape 3">
            <a:extLst>
              <a:ext uri="{FF2B5EF4-FFF2-40B4-BE49-F238E27FC236}">
                <a16:creationId xmlns:a16="http://schemas.microsoft.com/office/drawing/2014/main" id="{ED33C8CA-1035-416B-A4EC-30D7DBA1A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6250"/>
            <a:ext cx="7345362" cy="1223963"/>
          </a:xfrm>
          <a:prstGeom prst="bevel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İŞ HUKUKUN KONUSU</a:t>
            </a:r>
          </a:p>
        </p:txBody>
      </p:sp>
      <p:pic>
        <p:nvPicPr>
          <p:cNvPr id="16389" name="Picture 4" descr="ber101">
            <a:extLst>
              <a:ext uri="{FF2B5EF4-FFF2-40B4-BE49-F238E27FC236}">
                <a16:creationId xmlns:a16="http://schemas.microsoft.com/office/drawing/2014/main" id="{1A135431-78B8-4EAD-B423-8E92C5BA55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048250"/>
            <a:ext cx="10382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FAB02083-9BEC-4D29-9A28-D1AC533B8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032750" cy="3365500"/>
          </a:xfrm>
          <a:solidFill>
            <a:schemeClr val="bg2">
              <a:lumMod val="25000"/>
              <a:lumOff val="75000"/>
            </a:schemeClr>
          </a:solidFill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Bir kanun veya sözleşme hükmü, açık değilse, birden fazla anlam verilebiliyorsa, yorumlanmaya muhtaç demektir.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 İş Hukukunda yoruma açık bir hükümle karşılaşıldığında, farklı anlamlardan işçi yararına olanı tercih edilecektir.</a:t>
            </a:r>
          </a:p>
        </p:txBody>
      </p:sp>
      <p:sp>
        <p:nvSpPr>
          <p:cNvPr id="16386" name="5 Slayt Numarası Yer Tutucusu">
            <a:extLst>
              <a:ext uri="{FF2B5EF4-FFF2-40B4-BE49-F238E27FC236}">
                <a16:creationId xmlns:a16="http://schemas.microsoft.com/office/drawing/2014/main" id="{0EB38791-9710-4EF8-9C07-C4C6B30B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92F758-D71E-400A-91A5-C506A50A895D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r-TR" altLang="tr-TR" sz="1400"/>
          </a:p>
        </p:txBody>
      </p:sp>
      <p:sp>
        <p:nvSpPr>
          <p:cNvPr id="696323" name="AutoShape 3">
            <a:extLst>
              <a:ext uri="{FF2B5EF4-FFF2-40B4-BE49-F238E27FC236}">
                <a16:creationId xmlns:a16="http://schemas.microsoft.com/office/drawing/2014/main" id="{ED33C8CA-1035-416B-A4EC-30D7DBA1A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6250"/>
            <a:ext cx="7345362" cy="1223963"/>
          </a:xfrm>
          <a:prstGeom prst="bevel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İŞÇİ YARARINA YORUM İLKESİ</a:t>
            </a:r>
          </a:p>
        </p:txBody>
      </p:sp>
      <p:pic>
        <p:nvPicPr>
          <p:cNvPr id="16389" name="Picture 4" descr="ber101">
            <a:extLst>
              <a:ext uri="{FF2B5EF4-FFF2-40B4-BE49-F238E27FC236}">
                <a16:creationId xmlns:a16="http://schemas.microsoft.com/office/drawing/2014/main" id="{1A135431-78B8-4EAD-B423-8E92C5BA55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048250"/>
            <a:ext cx="10382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01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FAB02083-9BEC-4D29-9A28-D1AC533B8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492375"/>
            <a:ext cx="8032750" cy="3365500"/>
          </a:xfrm>
          <a:solidFill>
            <a:schemeClr val="bg2">
              <a:lumMod val="25000"/>
              <a:lumOff val="75000"/>
            </a:schemeClr>
          </a:solidFill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	  İş hukukun özellikleri</a:t>
            </a:r>
          </a:p>
          <a:p>
            <a:pPr marL="749808" lvl="1" indent="-4572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İşçiyi koruma</a:t>
            </a:r>
          </a:p>
          <a:p>
            <a:pPr marL="749808" lvl="1" indent="-4572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Toplumsal dengeyi kurma</a:t>
            </a:r>
          </a:p>
          <a:p>
            <a:pPr marL="749808" lvl="1" indent="-4572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Karma nitelikte olma</a:t>
            </a:r>
          </a:p>
          <a:p>
            <a:pPr marL="749808" lvl="1" indent="-457200" algn="just">
              <a:buFont typeface="+mj-lt"/>
              <a:buAutoNum type="arabicPeriod"/>
              <a:defRPr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292608" lvl="1" indent="0" algn="just">
              <a:buNone/>
              <a:defRPr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İş hukukunun temelleri</a:t>
            </a:r>
          </a:p>
          <a:p>
            <a:pPr marL="635508" lvl="1" indent="-3429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Ekonomik Düzen</a:t>
            </a:r>
          </a:p>
          <a:p>
            <a:pPr marL="635508" lvl="1" indent="-3429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Anayasal Düzen</a:t>
            </a:r>
          </a:p>
          <a:p>
            <a:pPr marL="635508" lvl="1" indent="-3429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Sosyal Düzen</a:t>
            </a:r>
          </a:p>
          <a:p>
            <a:pPr marL="635508" lvl="1" indent="-342900" algn="just">
              <a:buFont typeface="+mj-lt"/>
              <a:buAutoNum type="arabicPeriod"/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İşyerinin Yönetime Katılma</a:t>
            </a:r>
          </a:p>
        </p:txBody>
      </p:sp>
      <p:sp>
        <p:nvSpPr>
          <p:cNvPr id="16386" name="5 Slayt Numarası Yer Tutucusu">
            <a:extLst>
              <a:ext uri="{FF2B5EF4-FFF2-40B4-BE49-F238E27FC236}">
                <a16:creationId xmlns:a16="http://schemas.microsoft.com/office/drawing/2014/main" id="{0EB38791-9710-4EF8-9C07-C4C6B30B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92F758-D71E-400A-91A5-C506A50A895D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r-TR" altLang="tr-TR" sz="1400"/>
          </a:p>
        </p:txBody>
      </p:sp>
      <p:sp>
        <p:nvSpPr>
          <p:cNvPr id="696323" name="AutoShape 3">
            <a:extLst>
              <a:ext uri="{FF2B5EF4-FFF2-40B4-BE49-F238E27FC236}">
                <a16:creationId xmlns:a16="http://schemas.microsoft.com/office/drawing/2014/main" id="{ED33C8CA-1035-416B-A4EC-30D7DBA1A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6250"/>
            <a:ext cx="7345362" cy="1223963"/>
          </a:xfrm>
          <a:prstGeom prst="bevel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İŞ HUKUKUN NİTELİĞİ</a:t>
            </a:r>
          </a:p>
        </p:txBody>
      </p:sp>
      <p:pic>
        <p:nvPicPr>
          <p:cNvPr id="16389" name="Picture 4" descr="ber101">
            <a:extLst>
              <a:ext uri="{FF2B5EF4-FFF2-40B4-BE49-F238E27FC236}">
                <a16:creationId xmlns:a16="http://schemas.microsoft.com/office/drawing/2014/main" id="{1A135431-78B8-4EAD-B423-8E92C5BA55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048250"/>
            <a:ext cx="10382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42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9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9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9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9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C9B1966-A1B3-4C8A-B5F5-38DEFCD5D3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000250"/>
            <a:ext cx="8229600" cy="4159250"/>
          </a:xfrm>
          <a:solidFill>
            <a:schemeClr val="bg2">
              <a:lumMod val="25000"/>
              <a:lumOff val="75000"/>
            </a:schemeClr>
          </a:solidFill>
        </p:spPr>
        <p:txBody>
          <a:bodyPr/>
          <a:lstStyle/>
          <a:p>
            <a:pPr eaLnBrk="1" hangingPunct="1">
              <a:defRPr/>
            </a:pPr>
            <a:endParaRPr lang="tr-TR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Comic Sans MS" pitchFamily="66" charset="0"/>
              </a:rPr>
              <a:t>Bir </a:t>
            </a:r>
            <a:r>
              <a:rPr lang="tr-TR" b="1" dirty="0">
                <a:latin typeface="Comic Sans MS" pitchFamily="66" charset="0"/>
              </a:rPr>
              <a:t>iş sözleşmesi</a:t>
            </a:r>
            <a:r>
              <a:rPr lang="tr-TR" dirty="0">
                <a:latin typeface="Comic Sans MS" pitchFamily="66" charset="0"/>
              </a:rPr>
              <a:t>ne dayanarak çalışan </a:t>
            </a:r>
            <a:r>
              <a:rPr lang="tr-TR" dirty="0">
                <a:solidFill>
                  <a:schemeClr val="hlink"/>
                </a:solidFill>
                <a:latin typeface="Comic Sans MS" pitchFamily="66" charset="0"/>
              </a:rPr>
              <a:t>gerçek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>
                <a:solidFill>
                  <a:schemeClr val="hlink"/>
                </a:solidFill>
                <a:latin typeface="Comic Sans MS" pitchFamily="66" charset="0"/>
              </a:rPr>
              <a:t>kişi</a:t>
            </a:r>
            <a:r>
              <a:rPr lang="tr-TR" dirty="0">
                <a:latin typeface="Comic Sans MS" pitchFamily="66" charset="0"/>
              </a:rPr>
              <a:t>ye işçi denir.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latin typeface="Comic Sans MS" pitchFamily="66" charset="0"/>
              </a:rPr>
              <a:t>İşçi her zaman gerçek kişidir. Tüzel kişiler işçi olamaz, ama işveren olabilir.</a:t>
            </a:r>
          </a:p>
        </p:txBody>
      </p:sp>
      <p:sp>
        <p:nvSpPr>
          <p:cNvPr id="17410" name="5 Slayt Numarası Yer Tutucusu">
            <a:extLst>
              <a:ext uri="{FF2B5EF4-FFF2-40B4-BE49-F238E27FC236}">
                <a16:creationId xmlns:a16="http://schemas.microsoft.com/office/drawing/2014/main" id="{5BA0C3E5-0FE1-4A49-BB8A-91BDA66D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5F1356-64D4-4314-B084-F195B1660A70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tr-TR" altLang="tr-TR" sz="1400"/>
          </a:p>
        </p:txBody>
      </p:sp>
      <p:sp>
        <p:nvSpPr>
          <p:cNvPr id="13316" name="AutoShape 4">
            <a:extLst>
              <a:ext uri="{FF2B5EF4-FFF2-40B4-BE49-F238E27FC236}">
                <a16:creationId xmlns:a16="http://schemas.microsoft.com/office/drawing/2014/main" id="{73865837-53F4-4A92-AAA5-2BB345E75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500063"/>
            <a:ext cx="2952750" cy="1079500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tr-TR" sz="28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İ Ş Ç İ</a:t>
            </a:r>
            <a:endParaRPr lang="tr-TR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tr-TR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13327" name="Picture 15" descr="MCj04125880000[1]">
            <a:extLst>
              <a:ext uri="{FF2B5EF4-FFF2-40B4-BE49-F238E27FC236}">
                <a16:creationId xmlns:a16="http://schemas.microsoft.com/office/drawing/2014/main" id="{86524453-E460-408C-966C-FE7FD6516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84750"/>
            <a:ext cx="2170112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8">
            <a:extLst>
              <a:ext uri="{FF2B5EF4-FFF2-40B4-BE49-F238E27FC236}">
                <a16:creationId xmlns:a16="http://schemas.microsoft.com/office/drawing/2014/main" id="{5FE8CE1E-9EBF-4ABE-B459-E4B91589F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259388"/>
            <a:ext cx="247650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Unvan 1">
            <a:extLst>
              <a:ext uri="{FF2B5EF4-FFF2-40B4-BE49-F238E27FC236}">
                <a16:creationId xmlns:a16="http://schemas.microsoft.com/office/drawing/2014/main" id="{5DCC4B28-A822-40EE-8A0E-4A5A7C9C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ÇIRAK</a:t>
            </a:r>
          </a:p>
        </p:txBody>
      </p:sp>
      <p:sp>
        <p:nvSpPr>
          <p:cNvPr id="18435" name="İçerik Yer Tutucusu 2">
            <a:extLst>
              <a:ext uri="{FF2B5EF4-FFF2-40B4-BE49-F238E27FC236}">
                <a16:creationId xmlns:a16="http://schemas.microsoft.com/office/drawing/2014/main" id="{2101C797-BBFA-48EB-8207-8580604B3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/>
              <a:t>İşçiler ücret geliri elde etmek için çalışırlarken, çıraklar bir meslek veya sanatı öğrenmek için çalışan kişilerdir ve işçi sayılmazlar.. </a:t>
            </a:r>
          </a:p>
          <a:p>
            <a:r>
              <a:rPr lang="tr-TR" altLang="tr-TR" sz="2800"/>
              <a:t>İş Kanunu, çırakları İş Kanunu kapsamı dışında bırakmıştır. </a:t>
            </a:r>
          </a:p>
          <a:p>
            <a:r>
              <a:rPr lang="tr-TR" altLang="tr-TR" sz="2800"/>
              <a:t>Çıraklar sendikaya da üye olamazlar ve toplu iş sözleşmesinden yararlanamazlar.</a:t>
            </a:r>
          </a:p>
        </p:txBody>
      </p:sp>
      <p:sp>
        <p:nvSpPr>
          <p:cNvPr id="18436" name="Slayt Numarası Yer Tutucusu 3">
            <a:extLst>
              <a:ext uri="{FF2B5EF4-FFF2-40B4-BE49-F238E27FC236}">
                <a16:creationId xmlns:a16="http://schemas.microsoft.com/office/drawing/2014/main" id="{2B90AFC0-3B0D-4506-A740-5CEFA084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7B242D-1BEB-47DE-981B-DFFEE7D5AED8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r-TR" altLang="tr-TR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>
            <a:extLst>
              <a:ext uri="{FF2B5EF4-FFF2-40B4-BE49-F238E27FC236}">
                <a16:creationId xmlns:a16="http://schemas.microsoft.com/office/drawing/2014/main" id="{96B69C39-23EB-4AFB-84B9-3591B466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19459" name="İçerik Yer Tutucusu 2">
            <a:extLst>
              <a:ext uri="{FF2B5EF4-FFF2-40B4-BE49-F238E27FC236}">
                <a16:creationId xmlns:a16="http://schemas.microsoft.com/office/drawing/2014/main" id="{3F41C181-EF1F-415C-B833-6C57153F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Çıraklarla ilgili düzenlemeler 1986 tarihli ve 3308 sayılı </a:t>
            </a:r>
            <a:r>
              <a:rPr lang="tr-TR" altLang="tr-TR">
                <a:solidFill>
                  <a:srgbClr val="FF0000"/>
                </a:solidFill>
              </a:rPr>
              <a:t>Mesleki Eğitim Kanunu’</a:t>
            </a:r>
            <a:r>
              <a:rPr lang="tr-TR" altLang="tr-TR"/>
              <a:t>nda yer almaktadır. Bu Kanunda 02.12.2016 tarihli ve 6764 sayılı Kanunla  önemli değişiklikler yapılmıştır. </a:t>
            </a:r>
          </a:p>
        </p:txBody>
      </p:sp>
      <p:sp>
        <p:nvSpPr>
          <p:cNvPr id="19460" name="Slayt Numarası Yer Tutucusu 3">
            <a:extLst>
              <a:ext uri="{FF2B5EF4-FFF2-40B4-BE49-F238E27FC236}">
                <a16:creationId xmlns:a16="http://schemas.microsoft.com/office/drawing/2014/main" id="{18A5B789-9BBA-45BB-AC97-8F2BEEDC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AFF8E0-57D2-4546-86C5-F7AA362EF205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tr-TR" altLang="tr-TR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>
            <a:extLst>
              <a:ext uri="{FF2B5EF4-FFF2-40B4-BE49-F238E27FC236}">
                <a16:creationId xmlns:a16="http://schemas.microsoft.com/office/drawing/2014/main" id="{578D4696-0EEE-4609-9C4A-F775F3BF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E77CC8-F098-44E3-A014-6E883190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/>
              <a:t>Çıraklar ile işletmelerde mesleki eğitim gören, staj veya tamamlayıcı eğitime devam eden öğrencilere, yapılacak ödemeler </a:t>
            </a:r>
            <a:r>
              <a:rPr lang="tr-TR" sz="2400" dirty="0">
                <a:solidFill>
                  <a:srgbClr val="FF0000"/>
                </a:solidFill>
              </a:rPr>
              <a:t>asgari ücretin net tutarının yüzde otuzundan az olamaz. </a:t>
            </a:r>
          </a:p>
          <a:p>
            <a:pPr>
              <a:defRPr/>
            </a:pPr>
            <a:r>
              <a:rPr lang="tr-TR" sz="2400" dirty="0"/>
              <a:t>Ödenebilecek en az ücretin; </a:t>
            </a:r>
            <a:r>
              <a:rPr lang="tr-TR" sz="2400" dirty="0">
                <a:solidFill>
                  <a:srgbClr val="FF0000"/>
                </a:solidFill>
              </a:rPr>
              <a:t>yirmiden az personel çalıştıran işletmeler için üçte ikisi, </a:t>
            </a:r>
            <a:r>
              <a:rPr lang="tr-T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yirmi ve üzerinde personel çalıştıran işletmeler için üçte biri, </a:t>
            </a:r>
            <a:r>
              <a:rPr lang="tr-TR" sz="2400" dirty="0"/>
              <a:t>İşsizlik Sigortası Fonundan 2021-2022 ders yılı boyunca Devletçe ödenir.</a:t>
            </a:r>
          </a:p>
        </p:txBody>
      </p:sp>
      <p:sp>
        <p:nvSpPr>
          <p:cNvPr id="20484" name="Slayt Numarası Yer Tutucusu 3">
            <a:extLst>
              <a:ext uri="{FF2B5EF4-FFF2-40B4-BE49-F238E27FC236}">
                <a16:creationId xmlns:a16="http://schemas.microsoft.com/office/drawing/2014/main" id="{E731C470-4233-463D-B749-11213069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553C05-58AE-4F15-BACD-9C00BD5585D4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r-TR" altLang="tr-TR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Unvan 1">
            <a:extLst>
              <a:ext uri="{FF2B5EF4-FFF2-40B4-BE49-F238E27FC236}">
                <a16:creationId xmlns:a16="http://schemas.microsoft.com/office/drawing/2014/main" id="{CD59056D-8588-42C6-AA2F-E88EC445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STAJYER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B3D48A-94C4-4AA6-8408-406EC70FE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000" dirty="0"/>
              <a:t>Stajyer, öğrenmiş olduğu bir meslek ve sanatı geliştirmek, uygulama tecrübesi kazanmak için çalışan kişidir. </a:t>
            </a:r>
          </a:p>
          <a:p>
            <a:pPr>
              <a:defRPr/>
            </a:pPr>
            <a:r>
              <a:rPr lang="tr-TR" sz="2000" dirty="0"/>
              <a:t>Teknik ve mesleki eğitimdeki stajyerlere ,</a:t>
            </a:r>
            <a:r>
              <a:rPr lang="tr-TR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asgari ücretin net tutarının yirmi ve üzerinde personel çalıştıran işyerlerinde yüzde 30’undan, </a:t>
            </a:r>
            <a:r>
              <a:rPr lang="tr-TR" sz="2000" dirty="0">
                <a:solidFill>
                  <a:srgbClr val="FF0000"/>
                </a:solidFill>
              </a:rPr>
              <a:t>yirmiden az personel çalıştıran işyerlerinde yüzde 15’inden,</a:t>
            </a:r>
            <a:r>
              <a:rPr lang="tr-TR" sz="2000" dirty="0"/>
              <a:t> aşağı ücret ödenemez.</a:t>
            </a:r>
          </a:p>
          <a:p>
            <a:pPr>
              <a:defRPr/>
            </a:pPr>
            <a:r>
              <a:rPr lang="tr-TR" sz="2000" dirty="0"/>
              <a:t>Çırak ücretlerindeki Devlet katkısı stajyerler için de 2021-2022 ders yılı boyunca yapılacaktır.</a:t>
            </a:r>
          </a:p>
        </p:txBody>
      </p:sp>
      <p:sp>
        <p:nvSpPr>
          <p:cNvPr id="21508" name="Slayt Numarası Yer Tutucusu 3">
            <a:extLst>
              <a:ext uri="{FF2B5EF4-FFF2-40B4-BE49-F238E27FC236}">
                <a16:creationId xmlns:a16="http://schemas.microsoft.com/office/drawing/2014/main" id="{D989B1FF-3D6D-44EA-BFC5-66EEE12C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8FE427-A5ED-4913-9273-8BCBACA61626}" type="slidenum">
              <a:rPr lang="tr-TR" altLang="tr-T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tr-TR" altLang="tr-T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9475</TotalTime>
  <Words>827</Words>
  <Application>Microsoft Office PowerPoint</Application>
  <PresentationFormat>On-screen Show (4:3)</PresentationFormat>
  <Paragraphs>103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Retrospect</vt:lpstr>
      <vt:lpstr>BİREYSEL İŞ HUKUKU ÇEKO403(T) İktisadi ve İdari Bil. Fak. - Çalışma Ekonomisi ve Endüstri İlişkileri - 2. Sınıf</vt:lpstr>
      <vt:lpstr>PowerPoint Presentation</vt:lpstr>
      <vt:lpstr>PowerPoint Presentation</vt:lpstr>
      <vt:lpstr>PowerPoint Presentation</vt:lpstr>
      <vt:lpstr>PowerPoint Presentation</vt:lpstr>
      <vt:lpstr>ÇIRAK</vt:lpstr>
      <vt:lpstr>PowerPoint Presentation</vt:lpstr>
      <vt:lpstr>PowerPoint Presentation</vt:lpstr>
      <vt:lpstr>STAJYER</vt:lpstr>
      <vt:lpstr>PowerPoint Presentation</vt:lpstr>
      <vt:lpstr>PowerPoint Presentation</vt:lpstr>
      <vt:lpstr>NE ZAMAN TAŞERONDAN BAHSEDİLEBİLİR? </vt:lpstr>
      <vt:lpstr>MÜTESELSİL SORUMLULUK</vt:lpstr>
      <vt:lpstr>MÜTESELSİL SORUMLULUK</vt:lpstr>
      <vt:lpstr> ÖLÇÜSÜZ TAŞERONLAŞMAYA KARŞI YASAL TEDBİRLER </vt:lpstr>
      <vt:lpstr>ÖLÇÜSÜZ TAŞERONLAŞMAYA KARŞI YASAL TEDBİRLER </vt:lpstr>
      <vt:lpstr>ÖLÇÜSÜZ TAŞERONLAŞMAYA KARŞI YASAL TEDBİRLER </vt:lpstr>
      <vt:lpstr>TAŞERONA DENETİM 2008’de 5763 sayılı Kanunla geldi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EXPER</dc:creator>
  <cp:lastModifiedBy>Burak ÇEBİ</cp:lastModifiedBy>
  <cp:revision>671</cp:revision>
  <dcterms:created xsi:type="dcterms:W3CDTF">2009-03-05T20:51:19Z</dcterms:created>
  <dcterms:modified xsi:type="dcterms:W3CDTF">2022-03-18T07:34:20Z</dcterms:modified>
</cp:coreProperties>
</file>