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3"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4140-A742-4164-8139-239D61013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4E836014-4372-41EA-BE27-7D1988DE8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362C5A90-09BE-439E-8396-A2C7B831C1B2}"/>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5" name="Footer Placeholder 4">
            <a:extLst>
              <a:ext uri="{FF2B5EF4-FFF2-40B4-BE49-F238E27FC236}">
                <a16:creationId xmlns:a16="http://schemas.microsoft.com/office/drawing/2014/main" id="{A1468DA4-1368-4895-B663-9468812539E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530C95F2-EA9C-468A-8868-CC0D4E8F1713}"/>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52522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995E-9AF8-41F7-A769-A19061C1457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FB306C44-E788-4FF4-AD27-345C6C5BA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838E1EB-D564-4DDB-A75C-B2D0285D4CEC}"/>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5" name="Footer Placeholder 4">
            <a:extLst>
              <a:ext uri="{FF2B5EF4-FFF2-40B4-BE49-F238E27FC236}">
                <a16:creationId xmlns:a16="http://schemas.microsoft.com/office/drawing/2014/main" id="{F53161AB-75B6-459C-82B1-FA0F5ADC737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3B4C21F5-3545-438A-A223-B79394D46674}"/>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168505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9BA527-D997-4192-8985-DD3FA7804A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99CC913-C957-4B4C-B8C2-C43825F96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9C18AF9-4569-499A-87CB-94AF74564CBB}"/>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5" name="Footer Placeholder 4">
            <a:extLst>
              <a:ext uri="{FF2B5EF4-FFF2-40B4-BE49-F238E27FC236}">
                <a16:creationId xmlns:a16="http://schemas.microsoft.com/office/drawing/2014/main" id="{1721F0E6-44FB-47FF-A83E-1FB2B96B26A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F3A6B8F-DAC1-4344-9546-9A9A00F16437}"/>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397365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AC4A-C5BF-42FB-BA9E-6BBACA622AD8}"/>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86C52139-8C67-4542-9AF7-4207BBAE2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90B22024-0FFE-414F-A279-F08B0CB9EC5B}"/>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5" name="Footer Placeholder 4">
            <a:extLst>
              <a:ext uri="{FF2B5EF4-FFF2-40B4-BE49-F238E27FC236}">
                <a16:creationId xmlns:a16="http://schemas.microsoft.com/office/drawing/2014/main" id="{F1AE0033-277A-4CCF-955C-83772648243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D9AE0D8-D945-42BC-BDE7-14CDB0064355}"/>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49141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B2C0-EDC1-487C-8D9B-A44A7C1EA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0B29E786-F42D-4E0A-A5B6-289266875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94BCA-445B-4DD1-B41F-F5BABE251ACA}"/>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5" name="Footer Placeholder 4">
            <a:extLst>
              <a:ext uri="{FF2B5EF4-FFF2-40B4-BE49-F238E27FC236}">
                <a16:creationId xmlns:a16="http://schemas.microsoft.com/office/drawing/2014/main" id="{9AE5B519-C23D-43B0-9D1B-9ED4EE831F5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AEB8C32-B71C-4989-9276-327174625C68}"/>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95968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C74E-AF34-460B-A70A-6F2C0F83297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FDCB5D83-300F-4C43-8487-93213401B3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69D7D37D-EDFE-43D9-9CE7-4B40E3835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ECDA6916-35A8-413F-BAF4-61BAB4831E60}"/>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6" name="Footer Placeholder 5">
            <a:extLst>
              <a:ext uri="{FF2B5EF4-FFF2-40B4-BE49-F238E27FC236}">
                <a16:creationId xmlns:a16="http://schemas.microsoft.com/office/drawing/2014/main" id="{60A1F9F2-D9E0-4BA8-8D2D-FE16647AC7AA}"/>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E382138A-672D-41EE-8D57-8A6352A20DD6}"/>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327584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2373-C9D4-49A0-8DCD-F73B1756962E}"/>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CE84766-A374-4586-BE79-095A7215E9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2EA31-B261-46CE-924E-EBF55BA474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68B497C-9954-4F02-A2AE-54ADBDEFF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58486-911D-486B-BDBE-8D428708B3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3307CD3E-D779-477D-A185-5F85F7FD42FC}"/>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8" name="Footer Placeholder 7">
            <a:extLst>
              <a:ext uri="{FF2B5EF4-FFF2-40B4-BE49-F238E27FC236}">
                <a16:creationId xmlns:a16="http://schemas.microsoft.com/office/drawing/2014/main" id="{D0FD4C3E-6386-4148-BEE5-240AB38B16DD}"/>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8AB1698E-647A-4C66-BD38-9B53B376F3C9}"/>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372212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BB20-7112-4F5B-9478-62C8DFC85795}"/>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9671DDC9-282E-45F3-8E9C-51BCAFE64ABB}"/>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4" name="Footer Placeholder 3">
            <a:extLst>
              <a:ext uri="{FF2B5EF4-FFF2-40B4-BE49-F238E27FC236}">
                <a16:creationId xmlns:a16="http://schemas.microsoft.com/office/drawing/2014/main" id="{CC0199E6-FFEB-47D0-9BA8-7E0E97D64775}"/>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1AAA2D74-94ED-4E17-9F0C-232C0D6EC5C4}"/>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317628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50531-B880-40BF-93F8-74A8E8644CBF}"/>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3" name="Footer Placeholder 2">
            <a:extLst>
              <a:ext uri="{FF2B5EF4-FFF2-40B4-BE49-F238E27FC236}">
                <a16:creationId xmlns:a16="http://schemas.microsoft.com/office/drawing/2014/main" id="{DB33C89E-EE0A-4DD5-A934-7508FB43CC19}"/>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84CD4E1A-515A-4E44-973C-C34DBE68CE29}"/>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21531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629D-70E1-4F89-A6F3-8DD18CEAA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C10C996E-19EA-4977-8C24-CAC59B0CB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2BA9BA38-5867-435D-9E80-808FBACFC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6E0FC-804C-4B99-9C3C-189F24F0C419}"/>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6" name="Footer Placeholder 5">
            <a:extLst>
              <a:ext uri="{FF2B5EF4-FFF2-40B4-BE49-F238E27FC236}">
                <a16:creationId xmlns:a16="http://schemas.microsoft.com/office/drawing/2014/main" id="{C5D22A1D-BA44-456E-9100-300BCDAD700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E86D4D2-2594-4C54-BA8D-D997F828EB7B}"/>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164035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88E3-376F-44E3-9AA8-5622956C5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433BE81F-743D-40E1-B4B2-D33039723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C29DA614-75A9-41B3-B98B-4F1FBD945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06956-45E7-4462-BAB3-A96A9CCC346D}"/>
              </a:ext>
            </a:extLst>
          </p:cNvPr>
          <p:cNvSpPr>
            <a:spLocks noGrp="1"/>
          </p:cNvSpPr>
          <p:nvPr>
            <p:ph type="dt" sz="half" idx="10"/>
          </p:nvPr>
        </p:nvSpPr>
        <p:spPr/>
        <p:txBody>
          <a:bodyPr/>
          <a:lstStyle/>
          <a:p>
            <a:fld id="{6D0D9CFC-4E68-45D5-963C-B5A788BFE2AC}" type="datetimeFigureOut">
              <a:rPr lang="tr-TR" smtClean="0"/>
              <a:t>13.03.2022</a:t>
            </a:fld>
            <a:endParaRPr lang="tr-TR"/>
          </a:p>
        </p:txBody>
      </p:sp>
      <p:sp>
        <p:nvSpPr>
          <p:cNvPr id="6" name="Footer Placeholder 5">
            <a:extLst>
              <a:ext uri="{FF2B5EF4-FFF2-40B4-BE49-F238E27FC236}">
                <a16:creationId xmlns:a16="http://schemas.microsoft.com/office/drawing/2014/main" id="{0DCC43D3-8967-4D62-A253-0E0EC0D74E64}"/>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21A20DE2-9001-43C0-837D-6C398D604701}"/>
              </a:ext>
            </a:extLst>
          </p:cNvPr>
          <p:cNvSpPr>
            <a:spLocks noGrp="1"/>
          </p:cNvSpPr>
          <p:nvPr>
            <p:ph type="sldNum" sz="quarter" idx="12"/>
          </p:nvPr>
        </p:nvSpPr>
        <p:spPr/>
        <p:txBody>
          <a:bodyPr/>
          <a:lstStyle/>
          <a:p>
            <a:fld id="{05B355F2-9E9E-4003-92FC-802E7748F6AE}" type="slidenum">
              <a:rPr lang="tr-TR" smtClean="0"/>
              <a:t>‹#›</a:t>
            </a:fld>
            <a:endParaRPr lang="tr-TR"/>
          </a:p>
        </p:txBody>
      </p:sp>
    </p:spTree>
    <p:extLst>
      <p:ext uri="{BB962C8B-B14F-4D97-AF65-F5344CB8AC3E}">
        <p14:creationId xmlns:p14="http://schemas.microsoft.com/office/powerpoint/2010/main" val="329280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25CA5-5424-4B12-AB73-D139512ABA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A394FAC6-B284-4D59-9AD2-11F0D26DC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E806494-C99B-4F51-9494-6B7AAF7FD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D9CFC-4E68-45D5-963C-B5A788BFE2AC}" type="datetimeFigureOut">
              <a:rPr lang="tr-TR" smtClean="0"/>
              <a:t>13.03.2022</a:t>
            </a:fld>
            <a:endParaRPr lang="tr-TR"/>
          </a:p>
        </p:txBody>
      </p:sp>
      <p:sp>
        <p:nvSpPr>
          <p:cNvPr id="5" name="Footer Placeholder 4">
            <a:extLst>
              <a:ext uri="{FF2B5EF4-FFF2-40B4-BE49-F238E27FC236}">
                <a16:creationId xmlns:a16="http://schemas.microsoft.com/office/drawing/2014/main" id="{E99200D2-8187-42DE-8DF8-9854360616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85AC6945-ADD3-4BAD-84A6-2A30777BB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355F2-9E9E-4003-92FC-802E7748F6AE}" type="slidenum">
              <a:rPr lang="tr-TR" smtClean="0"/>
              <a:t>‹#›</a:t>
            </a:fld>
            <a:endParaRPr lang="tr-TR"/>
          </a:p>
        </p:txBody>
      </p:sp>
    </p:spTree>
    <p:extLst>
      <p:ext uri="{BB962C8B-B14F-4D97-AF65-F5344CB8AC3E}">
        <p14:creationId xmlns:p14="http://schemas.microsoft.com/office/powerpoint/2010/main" val="365057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B99A-B7A2-4361-993D-A3ED62361092}"/>
              </a:ext>
            </a:extLst>
          </p:cNvPr>
          <p:cNvSpPr>
            <a:spLocks noGrp="1"/>
          </p:cNvSpPr>
          <p:nvPr>
            <p:ph type="ctrTitle"/>
          </p:nvPr>
        </p:nvSpPr>
        <p:spPr/>
        <p:txBody>
          <a:bodyPr/>
          <a:lstStyle/>
          <a:p>
            <a:r>
              <a:rPr lang="tr-TR" dirty="0"/>
              <a:t>KARŞILAŞTIRMALI HUKUKUN TARİHÇESİ</a:t>
            </a:r>
          </a:p>
        </p:txBody>
      </p:sp>
      <p:sp>
        <p:nvSpPr>
          <p:cNvPr id="3" name="Subtitle 2">
            <a:extLst>
              <a:ext uri="{FF2B5EF4-FFF2-40B4-BE49-F238E27FC236}">
                <a16:creationId xmlns:a16="http://schemas.microsoft.com/office/drawing/2014/main" id="{72E7F23D-D3BB-4C20-A650-1E434DC6B023}"/>
              </a:ext>
            </a:extLst>
          </p:cNvPr>
          <p:cNvSpPr>
            <a:spLocks noGrp="1"/>
          </p:cNvSpPr>
          <p:nvPr>
            <p:ph type="subTitle" idx="1"/>
          </p:nvPr>
        </p:nvSpPr>
        <p:spPr/>
        <p:txBody>
          <a:bodyPr/>
          <a:lstStyle/>
          <a:p>
            <a:r>
              <a:rPr lang="tr-TR" dirty="0"/>
              <a:t>Dr. Öğr. Üyesi Fatih SERBEST</a:t>
            </a:r>
          </a:p>
        </p:txBody>
      </p:sp>
    </p:spTree>
    <p:extLst>
      <p:ext uri="{BB962C8B-B14F-4D97-AF65-F5344CB8AC3E}">
        <p14:creationId xmlns:p14="http://schemas.microsoft.com/office/powerpoint/2010/main" val="104752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F79-34BA-4192-831E-167C0D977B72}"/>
              </a:ext>
            </a:extLst>
          </p:cNvPr>
          <p:cNvSpPr>
            <a:spLocks noGrp="1"/>
          </p:cNvSpPr>
          <p:nvPr>
            <p:ph type="title"/>
          </p:nvPr>
        </p:nvSpPr>
        <p:spPr/>
        <p:txBody>
          <a:bodyPr/>
          <a:lstStyle/>
          <a:p>
            <a:r>
              <a:rPr lang="tr-TR" b="1" dirty="0"/>
              <a:t>Rönesans’ta ve Aydınlanma Çağında Karşılaştırmalı Hukuk</a:t>
            </a:r>
          </a:p>
        </p:txBody>
      </p:sp>
      <p:sp>
        <p:nvSpPr>
          <p:cNvPr id="3" name="Content Placeholder 2">
            <a:extLst>
              <a:ext uri="{FF2B5EF4-FFF2-40B4-BE49-F238E27FC236}">
                <a16:creationId xmlns:a16="http://schemas.microsoft.com/office/drawing/2014/main" id="{F10ED0FB-D196-415A-9F3E-85262909FB5A}"/>
              </a:ext>
            </a:extLst>
          </p:cNvPr>
          <p:cNvSpPr>
            <a:spLocks noGrp="1"/>
          </p:cNvSpPr>
          <p:nvPr>
            <p:ph idx="1"/>
          </p:nvPr>
        </p:nvSpPr>
        <p:spPr/>
        <p:txBody>
          <a:bodyPr>
            <a:normAutofit fontScale="85000" lnSpcReduction="10000"/>
          </a:bodyPr>
          <a:lstStyle/>
          <a:p>
            <a:r>
              <a:rPr lang="tr-TR" dirty="0"/>
              <a:t>Ortaçağda ve hatta daha sonraki zamanlarda, devlet ile hukuk düzeni arasında net bir bağlantı yoktu.</a:t>
            </a:r>
          </a:p>
          <a:p>
            <a:r>
              <a:rPr lang="tr-TR" dirty="0"/>
              <a:t>On altıncı yüzyıldan itibaren, feodal soylular, büyüyen şehirli orta sınıfın ve alt üst sınıfın çıkarlarını da temsil eden merkezi bir güç tarafından yenilgiye uğratılmıştır. Sonuç olarak, merkezcil politikanın bir aracı olarak yasama fikri zemin kazanmıştır.</a:t>
            </a:r>
          </a:p>
          <a:p>
            <a:r>
              <a:rPr lang="tr-TR" dirty="0"/>
              <a:t>On altıncı yüzyılda, Fransa'da örf ve adet hukukunun homologasyonu, dönemin hukukçularını karşılaştırmalı hukuk yöntemini kullanmaya sevk etti.</a:t>
            </a:r>
          </a:p>
          <a:p>
            <a:r>
              <a:rPr lang="tr-TR" dirty="0"/>
              <a:t>Bu bağlamda, Coquille'in 1607'de yayınlanan Institution au droit des Francois adlı çalışmasına atıfta bulunulabilir.</a:t>
            </a:r>
          </a:p>
          <a:p>
            <a:r>
              <a:rPr lang="tr-TR" dirty="0"/>
              <a:t>Coquille, ius commune'a aykırı geleneklerin var olduğunu inkar etmez, ancak bu tür geleneklerin yalnızca açıkça ilgili oldukları (istisnai) durumlarda uygulanabilir olduğunu düşünür.</a:t>
            </a:r>
          </a:p>
        </p:txBody>
      </p:sp>
    </p:spTree>
    <p:extLst>
      <p:ext uri="{BB962C8B-B14F-4D97-AF65-F5344CB8AC3E}">
        <p14:creationId xmlns:p14="http://schemas.microsoft.com/office/powerpoint/2010/main" val="9852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8F79-34BA-4192-831E-167C0D977B72}"/>
              </a:ext>
            </a:extLst>
          </p:cNvPr>
          <p:cNvSpPr>
            <a:spLocks noGrp="1"/>
          </p:cNvSpPr>
          <p:nvPr>
            <p:ph type="title"/>
          </p:nvPr>
        </p:nvSpPr>
        <p:spPr/>
        <p:txBody>
          <a:bodyPr/>
          <a:lstStyle/>
          <a:p>
            <a:r>
              <a:rPr lang="tr-TR" b="1" dirty="0"/>
              <a:t>Rönesans’ta ve Aydınlanma Çağında Karşılaştırmalı Hukuk</a:t>
            </a:r>
          </a:p>
        </p:txBody>
      </p:sp>
      <p:sp>
        <p:nvSpPr>
          <p:cNvPr id="3" name="Content Placeholder 2">
            <a:extLst>
              <a:ext uri="{FF2B5EF4-FFF2-40B4-BE49-F238E27FC236}">
                <a16:creationId xmlns:a16="http://schemas.microsoft.com/office/drawing/2014/main" id="{F10ED0FB-D196-415A-9F3E-85262909FB5A}"/>
              </a:ext>
            </a:extLst>
          </p:cNvPr>
          <p:cNvSpPr>
            <a:spLocks noGrp="1"/>
          </p:cNvSpPr>
          <p:nvPr>
            <p:ph idx="1"/>
          </p:nvPr>
        </p:nvSpPr>
        <p:spPr/>
        <p:txBody>
          <a:bodyPr>
            <a:normAutofit fontScale="77500" lnSpcReduction="20000"/>
          </a:bodyPr>
          <a:lstStyle/>
          <a:p>
            <a:pPr algn="just"/>
            <a:r>
              <a:rPr lang="tr-TR" dirty="0"/>
              <a:t>Örneğin İngiliz filozof Francis Bacon (1561-1626), kişinin kendi ülkesinin hukuk sistemini değerlendirebileceği ve iyileştirmeye çalışabileceği evrensel bir adalet sisteminin geliştirilmesini önermiştir.</a:t>
            </a:r>
          </a:p>
          <a:p>
            <a:pPr algn="just"/>
            <a:r>
              <a:rPr lang="tr-TR" dirty="0"/>
              <a:t>Alman filozof Gottfried Wilhelm von Leibniz (1646-1716), tüm ulusların farklı zamanlardaki hukuk sistemlerinin tasvir edilip karşılaştırılabileceği bir 'hukuk tiyatrosu' (theatrum legale) yaratılması planını önerdi.</a:t>
            </a:r>
          </a:p>
          <a:p>
            <a:pPr algn="just"/>
            <a:r>
              <a:rPr lang="tr-TR" dirty="0"/>
              <a:t>Hugo Grotius (1583-1645), Doğa Hukuk Okulu'nun önde gelen bir temsilcisi olarak doğal hukuk fikirlerini ampirik bir temele oturtmak için karşılaştırmalı hukuk yöntemini kullandı. Doğal hukukun evrensel önermelerinin, yalnızca akıldan çıkarsama yoluyla değil, aynı zamanda tüm hukuk sistemlerinde belirli hukuk kuralları ve kurumlarının kabul edilmesi gerçeğiyle de kanıtlanabileceğine inanarak, çeşitli ülkelerden ve çağlardan gelen hukuk materyallerini örneklemek ve desteklemek için kullandı.</a:t>
            </a:r>
          </a:p>
          <a:p>
            <a:pPr algn="just"/>
            <a:r>
              <a:rPr lang="tr-TR" dirty="0"/>
              <a:t>Bu yöntemi kullanan Doğal Hukuk Okulu'nun diğer üyeleri arasında John Selden (1584-1654), Samuel von Pufendorf (1632-1694) ve Christian von Wolff (1679-1754) sayılabilir.</a:t>
            </a:r>
          </a:p>
        </p:txBody>
      </p:sp>
    </p:spTree>
    <p:extLst>
      <p:ext uri="{BB962C8B-B14F-4D97-AF65-F5344CB8AC3E}">
        <p14:creationId xmlns:p14="http://schemas.microsoft.com/office/powerpoint/2010/main" val="240759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0AB0-3A84-46F2-94FC-A829C5730C61}"/>
              </a:ext>
            </a:extLst>
          </p:cNvPr>
          <p:cNvSpPr>
            <a:spLocks noGrp="1"/>
          </p:cNvSpPr>
          <p:nvPr>
            <p:ph type="title"/>
          </p:nvPr>
        </p:nvSpPr>
        <p:spPr/>
        <p:txBody>
          <a:bodyPr/>
          <a:lstStyle/>
          <a:p>
            <a:r>
              <a:rPr lang="tr-TR" b="1" dirty="0"/>
              <a:t>Pothier</a:t>
            </a:r>
          </a:p>
        </p:txBody>
      </p:sp>
      <p:sp>
        <p:nvSpPr>
          <p:cNvPr id="3" name="Content Placeholder 2">
            <a:extLst>
              <a:ext uri="{FF2B5EF4-FFF2-40B4-BE49-F238E27FC236}">
                <a16:creationId xmlns:a16="http://schemas.microsoft.com/office/drawing/2014/main" id="{AB520EFC-4852-4829-95A8-7920BC9B211D}"/>
              </a:ext>
            </a:extLst>
          </p:cNvPr>
          <p:cNvSpPr>
            <a:spLocks noGrp="1"/>
          </p:cNvSpPr>
          <p:nvPr>
            <p:ph idx="1"/>
          </p:nvPr>
        </p:nvSpPr>
        <p:spPr/>
        <p:txBody>
          <a:bodyPr/>
          <a:lstStyle/>
          <a:p>
            <a:r>
              <a:rPr lang="tr-TR" dirty="0"/>
              <a:t>Pothier, yargıç olarak ve 1749'dan itibaren üniversite profesörü olarak görev yaptığı Orleans'ta doğdu ve okudu. İlk büyük eseri, 1740'ta yayınlanan La coutume d'Orléans avec des nouvelles, memleketinin örf ve adet hukukuyla ilgiliydi.</a:t>
            </a:r>
          </a:p>
        </p:txBody>
      </p:sp>
    </p:spTree>
    <p:extLst>
      <p:ext uri="{BB962C8B-B14F-4D97-AF65-F5344CB8AC3E}">
        <p14:creationId xmlns:p14="http://schemas.microsoft.com/office/powerpoint/2010/main" val="305514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C6B4-71AC-4CCA-9284-7D52B0356CAB}"/>
              </a:ext>
            </a:extLst>
          </p:cNvPr>
          <p:cNvSpPr>
            <a:spLocks noGrp="1"/>
          </p:cNvSpPr>
          <p:nvPr>
            <p:ph type="title"/>
          </p:nvPr>
        </p:nvSpPr>
        <p:spPr>
          <a:xfrm>
            <a:off x="4965430" y="629268"/>
            <a:ext cx="6586491" cy="1286160"/>
          </a:xfrm>
        </p:spPr>
        <p:txBody>
          <a:bodyPr anchor="b">
            <a:normAutofit/>
          </a:bodyPr>
          <a:lstStyle/>
          <a:p>
            <a:r>
              <a:rPr lang="tr-TR" sz="4100" b="0" i="0">
                <a:effectLst/>
                <a:latin typeface="verdana" panose="020B0604030504040204" pitchFamily="34" charset="0"/>
              </a:rPr>
              <a:t>Robert Joseph Pothier</a:t>
            </a:r>
            <a:br>
              <a:rPr lang="tr-TR" sz="4100" b="0" i="0">
                <a:effectLst/>
                <a:latin typeface="verdana" panose="020B0604030504040204" pitchFamily="34" charset="0"/>
              </a:rPr>
            </a:br>
            <a:endParaRPr lang="tr-TR" sz="4100"/>
          </a:p>
        </p:txBody>
      </p:sp>
      <p:sp>
        <p:nvSpPr>
          <p:cNvPr id="9" name="Content Placeholder 8">
            <a:extLst>
              <a:ext uri="{FF2B5EF4-FFF2-40B4-BE49-F238E27FC236}">
                <a16:creationId xmlns:a16="http://schemas.microsoft.com/office/drawing/2014/main" id="{9065795D-342D-A58D-4BD3-C9EA7EEBCEF3}"/>
              </a:ext>
            </a:extLst>
          </p:cNvPr>
          <p:cNvSpPr>
            <a:spLocks noGrp="1"/>
          </p:cNvSpPr>
          <p:nvPr>
            <p:ph idx="1"/>
          </p:nvPr>
        </p:nvSpPr>
        <p:spPr>
          <a:xfrm>
            <a:off x="4965431" y="2438400"/>
            <a:ext cx="6586489" cy="3785419"/>
          </a:xfrm>
        </p:spPr>
        <p:txBody>
          <a:bodyPr>
            <a:normAutofit/>
          </a:bodyPr>
          <a:lstStyle/>
          <a:p>
            <a:r>
              <a:rPr lang="tr-TR" sz="1700"/>
              <a:t>Pothier, yargıç olarak ve 1749'dan itibaren üniversite profesörü olarak görev yaptığı Orleans'ta doğdu ve okudu. İlk büyük eseri, 1740'ta yayınlanan La coutume d'Orléans avec des nouvelles, memleketinin örf ve adet hukukuyla ilgiliydi.</a:t>
            </a:r>
          </a:p>
          <a:p>
            <a:r>
              <a:rPr lang="en-US" sz="1700"/>
              <a:t>Bir sonraki önemli eseri, Roma özel hukuku üzerine kapsamlı bir incelemeydi</a:t>
            </a:r>
            <a:r>
              <a:rPr lang="tr-TR" sz="1700"/>
              <a:t>; </a:t>
            </a:r>
            <a:r>
              <a:rPr lang="en-US" sz="1700" i="1"/>
              <a:t>Pandectae justineaneae in novum ordinem digestae cumlegibus codicis et</a:t>
            </a:r>
            <a:r>
              <a:rPr lang="tr-TR" sz="1700" i="1"/>
              <a:t> </a:t>
            </a:r>
            <a:r>
              <a:rPr lang="en-US" sz="1700" i="1"/>
              <a:t>novellae</a:t>
            </a:r>
            <a:r>
              <a:rPr lang="en-US" sz="1700"/>
              <a:t> (1748-1752).</a:t>
            </a:r>
            <a:endParaRPr lang="tr-TR" sz="1700"/>
          </a:p>
          <a:p>
            <a:r>
              <a:rPr lang="en-US" sz="1700"/>
              <a:t>Pothier, yazılarında, temel hukuk kavram ve ilkelerinin sistematik bir şekilde yeniden ifade edilmesi yoluyla, Fransa'da hukukun parçalanmasından kaynaklanan hukuk pratiği sorunlarının üstesinden gelmeye çalış</a:t>
            </a:r>
            <a:r>
              <a:rPr lang="tr-TR" sz="1700"/>
              <a:t>mıştır.</a:t>
            </a:r>
          </a:p>
          <a:p>
            <a:r>
              <a:rPr lang="en-US" sz="1700"/>
              <a:t>Pothier, birçok farklı hukuk sisteminden türetilen kural ve ilkeleri aktarır ve doğru bir şekilde </a:t>
            </a:r>
            <a:r>
              <a:rPr lang="tr-TR" sz="1700"/>
              <a:t>atıf yapar</a:t>
            </a:r>
            <a:r>
              <a:rPr lang="en-US" sz="1700"/>
              <a:t>: </a:t>
            </a:r>
            <a:r>
              <a:rPr lang="tr-TR" sz="1700"/>
              <a:t>İ</a:t>
            </a:r>
            <a:r>
              <a:rPr lang="en-US" sz="1700"/>
              <a:t>lahi hukuk, </a:t>
            </a:r>
            <a:r>
              <a:rPr lang="tr-TR" sz="1700"/>
              <a:t>D</a:t>
            </a:r>
            <a:r>
              <a:rPr lang="en-US" sz="1700"/>
              <a:t>oğal hukuk, Roma hukuku, Salic hukuku ve Fransa'nın örf ve adet hukuku.</a:t>
            </a:r>
          </a:p>
        </p:txBody>
      </p:sp>
      <p:pic>
        <p:nvPicPr>
          <p:cNvPr id="5" name="Content Placeholder 4" descr="Painting of a person&#10;&#10;Description automatically generated with low confidence">
            <a:extLst>
              <a:ext uri="{FF2B5EF4-FFF2-40B4-BE49-F238E27FC236}">
                <a16:creationId xmlns:a16="http://schemas.microsoft.com/office/drawing/2014/main" id="{F90DBDC5-C1EE-4DC6-8223-314C16F0F52B}"/>
              </a:ext>
            </a:extLst>
          </p:cNvPr>
          <p:cNvPicPr>
            <a:picLocks noChangeAspect="1"/>
          </p:cNvPicPr>
          <p:nvPr/>
        </p:nvPicPr>
        <p:blipFill rotWithShape="1">
          <a:blip r:embed="rId2">
            <a:extLst>
              <a:ext uri="{28A0092B-C50C-407E-A947-70E740481C1C}">
                <a14:useLocalDpi xmlns:a14="http://schemas.microsoft.com/office/drawing/2010/main" val="0"/>
              </a:ext>
            </a:extLst>
          </a:blip>
          <a:srcRect l="6290" r="7877"/>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A5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61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76F26-9549-40C7-B397-BA65270D1EDA}"/>
              </a:ext>
            </a:extLst>
          </p:cNvPr>
          <p:cNvSpPr>
            <a:spLocks noGrp="1"/>
          </p:cNvSpPr>
          <p:nvPr>
            <p:ph type="title"/>
          </p:nvPr>
        </p:nvSpPr>
        <p:spPr>
          <a:xfrm>
            <a:off x="838201" y="365125"/>
            <a:ext cx="5251316" cy="1807305"/>
          </a:xfrm>
        </p:spPr>
        <p:txBody>
          <a:bodyPr>
            <a:normAutofit/>
          </a:bodyPr>
          <a:lstStyle/>
          <a:p>
            <a:r>
              <a:rPr lang="tr-TR"/>
              <a:t>Giambattista Vico</a:t>
            </a:r>
          </a:p>
        </p:txBody>
      </p:sp>
      <p:sp>
        <p:nvSpPr>
          <p:cNvPr id="9" name="Content Placeholder 8">
            <a:extLst>
              <a:ext uri="{FF2B5EF4-FFF2-40B4-BE49-F238E27FC236}">
                <a16:creationId xmlns:a16="http://schemas.microsoft.com/office/drawing/2014/main" id="{8CB31686-AAD8-8A65-5E45-889C553BA16C}"/>
              </a:ext>
            </a:extLst>
          </p:cNvPr>
          <p:cNvSpPr>
            <a:spLocks noGrp="1"/>
          </p:cNvSpPr>
          <p:nvPr>
            <p:ph idx="1"/>
          </p:nvPr>
        </p:nvSpPr>
        <p:spPr>
          <a:xfrm>
            <a:off x="838200" y="1609724"/>
            <a:ext cx="5387967" cy="5038725"/>
          </a:xfrm>
        </p:spPr>
        <p:txBody>
          <a:bodyPr>
            <a:normAutofit fontScale="92500" lnSpcReduction="20000"/>
          </a:bodyPr>
          <a:lstStyle/>
          <a:p>
            <a:pPr algn="just"/>
            <a:r>
              <a:rPr lang="en-US" sz="2000" dirty="0" err="1"/>
              <a:t>Vico</a:t>
            </a:r>
            <a:r>
              <a:rPr lang="en-US" sz="2000" dirty="0"/>
              <a:t>, </a:t>
            </a:r>
            <a:r>
              <a:rPr lang="en-US" sz="2000" dirty="0" err="1"/>
              <a:t>İtalya'nın</a:t>
            </a:r>
            <a:r>
              <a:rPr lang="en-US" sz="2000" dirty="0"/>
              <a:t> Napoli </a:t>
            </a:r>
            <a:r>
              <a:rPr lang="en-US" sz="2000" dirty="0" err="1"/>
              <a:t>kentinde</a:t>
            </a:r>
            <a:r>
              <a:rPr lang="en-US" sz="2000" dirty="0"/>
              <a:t> </a:t>
            </a:r>
            <a:r>
              <a:rPr lang="en-US" sz="2000" dirty="0" err="1"/>
              <a:t>doğdu</a:t>
            </a:r>
            <a:r>
              <a:rPr lang="en-US" sz="2000" dirty="0"/>
              <a:t> </a:t>
            </a:r>
            <a:r>
              <a:rPr lang="en-US" sz="2000" dirty="0" err="1"/>
              <a:t>ve</a:t>
            </a:r>
            <a:r>
              <a:rPr lang="tr-TR" sz="2000" dirty="0"/>
              <a:t> </a:t>
            </a:r>
            <a:r>
              <a:rPr lang="en-US" sz="2000" dirty="0" err="1"/>
              <a:t>profesyonel</a:t>
            </a:r>
            <a:r>
              <a:rPr lang="en-US" sz="2000" dirty="0"/>
              <a:t> </a:t>
            </a:r>
            <a:r>
              <a:rPr lang="en-US" sz="2000" dirty="0" err="1"/>
              <a:t>yaşamının</a:t>
            </a:r>
            <a:r>
              <a:rPr lang="en-US" sz="2000" dirty="0"/>
              <a:t> </a:t>
            </a:r>
            <a:r>
              <a:rPr lang="en-US" sz="2000" dirty="0" err="1"/>
              <a:t>çoğunu</a:t>
            </a:r>
            <a:r>
              <a:rPr lang="en-US" sz="2000" dirty="0"/>
              <a:t> Napoli</a:t>
            </a:r>
            <a:r>
              <a:rPr lang="tr-TR" sz="2000" dirty="0"/>
              <a:t> </a:t>
            </a:r>
            <a:r>
              <a:rPr lang="en-US" sz="2000" dirty="0" err="1"/>
              <a:t>Üniversitesi'nde</a:t>
            </a:r>
            <a:r>
              <a:rPr lang="en-US" sz="2000" dirty="0"/>
              <a:t> </a:t>
            </a:r>
            <a:r>
              <a:rPr lang="en-US" sz="2000" dirty="0" err="1"/>
              <a:t>retorik</a:t>
            </a:r>
            <a:r>
              <a:rPr lang="en-US" sz="2000" dirty="0"/>
              <a:t> </a:t>
            </a:r>
            <a:r>
              <a:rPr lang="en-US" sz="2000" dirty="0" err="1"/>
              <a:t>profesörü</a:t>
            </a:r>
            <a:r>
              <a:rPr lang="en-US" sz="2000" dirty="0"/>
              <a:t> </a:t>
            </a:r>
            <a:r>
              <a:rPr lang="en-US" sz="2000" dirty="0" err="1"/>
              <a:t>olarak</a:t>
            </a:r>
            <a:r>
              <a:rPr lang="en-US" sz="2000" dirty="0"/>
              <a:t> </a:t>
            </a:r>
            <a:r>
              <a:rPr lang="en-US" sz="2000" dirty="0" err="1"/>
              <a:t>geçirdi</a:t>
            </a:r>
            <a:r>
              <a:rPr lang="en-US" sz="2000" dirty="0"/>
              <a:t>.</a:t>
            </a:r>
            <a:endParaRPr lang="tr-TR" sz="2000" dirty="0"/>
          </a:p>
          <a:p>
            <a:pPr algn="just"/>
            <a:r>
              <a:rPr lang="en-US" sz="2000" dirty="0" err="1"/>
              <a:t>Düşüncesi</a:t>
            </a:r>
            <a:r>
              <a:rPr lang="en-US" sz="2000" dirty="0"/>
              <a:t> </a:t>
            </a:r>
            <a:r>
              <a:rPr lang="en-US" sz="2000" dirty="0" err="1"/>
              <a:t>en</a:t>
            </a:r>
            <a:r>
              <a:rPr lang="en-US" sz="2000" dirty="0"/>
              <a:t> </a:t>
            </a:r>
            <a:r>
              <a:rPr lang="en-US" sz="2000" dirty="0" err="1"/>
              <a:t>iyi</a:t>
            </a:r>
            <a:r>
              <a:rPr lang="en-US" sz="2000" dirty="0"/>
              <a:t> </a:t>
            </a:r>
            <a:r>
              <a:rPr lang="en-US" sz="2000" dirty="0" err="1"/>
              <a:t>şekilde</a:t>
            </a:r>
            <a:r>
              <a:rPr lang="en-US" sz="2000" dirty="0"/>
              <a:t>, ilk </a:t>
            </a:r>
            <a:r>
              <a:rPr lang="en-US" sz="2000" dirty="0" err="1"/>
              <a:t>kez</a:t>
            </a:r>
            <a:r>
              <a:rPr lang="en-US" sz="2000" dirty="0"/>
              <a:t> 1724'te </a:t>
            </a:r>
            <a:r>
              <a:rPr lang="en-US" sz="2000" dirty="0" err="1"/>
              <a:t>yayınlanan</a:t>
            </a:r>
            <a:r>
              <a:rPr lang="en-US" sz="2000" dirty="0"/>
              <a:t> </a:t>
            </a:r>
            <a:r>
              <a:rPr lang="en-US" sz="2000" dirty="0" err="1"/>
              <a:t>olgun</a:t>
            </a:r>
            <a:r>
              <a:rPr lang="en-US" sz="2000" dirty="0"/>
              <a:t> </a:t>
            </a:r>
            <a:r>
              <a:rPr lang="en-US" sz="2000" dirty="0" err="1"/>
              <a:t>çalışması</a:t>
            </a:r>
            <a:r>
              <a:rPr lang="en-US" sz="2000" dirty="0"/>
              <a:t> </a:t>
            </a:r>
            <a:r>
              <a:rPr lang="en-US" sz="2000" dirty="0" err="1"/>
              <a:t>Scienza</a:t>
            </a:r>
            <a:r>
              <a:rPr lang="en-US" sz="2000" dirty="0"/>
              <a:t> Nuova </a:t>
            </a:r>
            <a:r>
              <a:rPr lang="en-US" sz="2000" dirty="0" err="1"/>
              <a:t>veya</a:t>
            </a:r>
            <a:r>
              <a:rPr lang="en-US" sz="2000" dirty="0"/>
              <a:t> The New </a:t>
            </a:r>
            <a:r>
              <a:rPr lang="en-US" sz="2000" dirty="0" err="1"/>
              <a:t>Science'da</a:t>
            </a:r>
            <a:r>
              <a:rPr lang="en-US" sz="2000" dirty="0"/>
              <a:t> </a:t>
            </a:r>
            <a:r>
              <a:rPr lang="en-US" sz="2000" dirty="0" err="1"/>
              <a:t>ifade</a:t>
            </a:r>
            <a:r>
              <a:rPr lang="en-US" sz="2000" dirty="0"/>
              <a:t> </a:t>
            </a:r>
            <a:r>
              <a:rPr lang="en-US" sz="2000" dirty="0" err="1"/>
              <a:t>edilir</a:t>
            </a:r>
            <a:r>
              <a:rPr lang="en-US" sz="2000" dirty="0"/>
              <a:t>. </a:t>
            </a:r>
            <a:r>
              <a:rPr lang="en-US" sz="2000" dirty="0" err="1"/>
              <a:t>Başlangıçta</a:t>
            </a:r>
            <a:r>
              <a:rPr lang="en-US" sz="2000" dirty="0"/>
              <a:t> Grotius </a:t>
            </a:r>
            <a:r>
              <a:rPr lang="en-US" sz="2000" dirty="0" err="1"/>
              <a:t>ve</a:t>
            </a:r>
            <a:r>
              <a:rPr lang="en-US" sz="2000" dirty="0"/>
              <a:t> </a:t>
            </a:r>
            <a:r>
              <a:rPr lang="en-US" sz="2000" dirty="0" err="1"/>
              <a:t>Descartes'ın</a:t>
            </a:r>
            <a:r>
              <a:rPr lang="en-US" sz="2000" dirty="0"/>
              <a:t> </a:t>
            </a:r>
            <a:r>
              <a:rPr lang="en-US" sz="2000" dirty="0" err="1"/>
              <a:t>yöntemlerini</a:t>
            </a:r>
            <a:r>
              <a:rPr lang="en-US" sz="2000" dirty="0"/>
              <a:t> </a:t>
            </a:r>
            <a:r>
              <a:rPr lang="en-US" sz="2000" dirty="0" err="1"/>
              <a:t>benimsemesine</a:t>
            </a:r>
            <a:r>
              <a:rPr lang="en-US" sz="2000" dirty="0"/>
              <a:t> </a:t>
            </a:r>
            <a:r>
              <a:rPr lang="en-US" sz="2000" dirty="0" err="1"/>
              <a:t>rağmen</a:t>
            </a:r>
            <a:r>
              <a:rPr lang="en-US" sz="2000" dirty="0"/>
              <a:t>, </a:t>
            </a:r>
            <a:r>
              <a:rPr lang="en-US" sz="2000" dirty="0" err="1"/>
              <a:t>daha</a:t>
            </a:r>
            <a:r>
              <a:rPr lang="en-US" sz="2000" dirty="0"/>
              <a:t> </a:t>
            </a:r>
            <a:r>
              <a:rPr lang="en-US" sz="2000" dirty="0" err="1"/>
              <a:t>sonra</a:t>
            </a:r>
            <a:r>
              <a:rPr lang="en-US" sz="2000" dirty="0"/>
              <a:t> </a:t>
            </a:r>
            <a:r>
              <a:rPr lang="en-US" sz="2000" dirty="0" err="1"/>
              <a:t>onlardan</a:t>
            </a:r>
            <a:r>
              <a:rPr lang="en-US" sz="2000" dirty="0"/>
              <a:t> </a:t>
            </a:r>
            <a:r>
              <a:rPr lang="en-US" sz="2000" dirty="0" err="1"/>
              <a:t>ayrıldı</a:t>
            </a:r>
            <a:r>
              <a:rPr lang="en-US" sz="2000" dirty="0"/>
              <a:t> </a:t>
            </a:r>
            <a:r>
              <a:rPr lang="en-US" sz="2000" dirty="0" err="1"/>
              <a:t>ve</a:t>
            </a:r>
            <a:r>
              <a:rPr lang="en-US" sz="2000" dirty="0"/>
              <a:t> </a:t>
            </a:r>
            <a:r>
              <a:rPr lang="en-US" sz="2000" dirty="0" err="1"/>
              <a:t>kendi</a:t>
            </a:r>
            <a:r>
              <a:rPr lang="en-US" sz="2000" dirty="0"/>
              <a:t> </a:t>
            </a:r>
            <a:r>
              <a:rPr lang="en-US" sz="2000" dirty="0" err="1"/>
              <a:t>scienza</a:t>
            </a:r>
            <a:r>
              <a:rPr lang="en-US" sz="2000" dirty="0"/>
              <a:t> (</a:t>
            </a:r>
            <a:r>
              <a:rPr lang="en-US" sz="2000" dirty="0" err="1"/>
              <a:t>bilim</a:t>
            </a:r>
            <a:r>
              <a:rPr lang="en-US" sz="2000" dirty="0"/>
              <a:t> </a:t>
            </a:r>
            <a:r>
              <a:rPr lang="en-US" sz="2000" dirty="0" err="1"/>
              <a:t>veya</a:t>
            </a:r>
            <a:r>
              <a:rPr lang="en-US" sz="2000" dirty="0"/>
              <a:t> </a:t>
            </a:r>
            <a:r>
              <a:rPr lang="en-US" sz="2000" dirty="0" err="1"/>
              <a:t>bilim</a:t>
            </a:r>
            <a:r>
              <a:rPr lang="en-US" sz="2000" dirty="0"/>
              <a:t>) </a:t>
            </a:r>
            <a:r>
              <a:rPr lang="en-US" sz="2000" dirty="0" err="1"/>
              <a:t>teorisini</a:t>
            </a:r>
            <a:r>
              <a:rPr lang="en-US" sz="2000" dirty="0"/>
              <a:t> </a:t>
            </a:r>
            <a:r>
              <a:rPr lang="en-US" sz="2000" dirty="0" err="1"/>
              <a:t>geliştirdi</a:t>
            </a:r>
            <a:r>
              <a:rPr lang="en-US" sz="2000" dirty="0"/>
              <a:t>.</a:t>
            </a:r>
            <a:endParaRPr lang="tr-TR" sz="2000" dirty="0"/>
          </a:p>
          <a:p>
            <a:pPr algn="just"/>
            <a:r>
              <a:rPr lang="en-US" sz="2000" dirty="0" err="1"/>
              <a:t>Vico</a:t>
            </a:r>
            <a:r>
              <a:rPr lang="en-US" sz="2000" dirty="0"/>
              <a:t>, </a:t>
            </a:r>
            <a:r>
              <a:rPr lang="en-US" sz="2000" dirty="0" err="1"/>
              <a:t>çalışmalarında</a:t>
            </a:r>
            <a:r>
              <a:rPr lang="en-US" sz="2000" dirty="0"/>
              <a:t>, </a:t>
            </a:r>
            <a:r>
              <a:rPr lang="en-US" sz="2000" dirty="0" err="1"/>
              <a:t>insanlığın</a:t>
            </a:r>
            <a:r>
              <a:rPr lang="en-US" sz="2000" dirty="0"/>
              <a:t> </a:t>
            </a:r>
            <a:r>
              <a:rPr lang="en-US" sz="2000" dirty="0" err="1"/>
              <a:t>fikir</a:t>
            </a:r>
            <a:r>
              <a:rPr lang="en-US" sz="2000" dirty="0"/>
              <a:t>, </a:t>
            </a:r>
            <a:r>
              <a:rPr lang="en-US" sz="2000" dirty="0" err="1"/>
              <a:t>gelenek</a:t>
            </a:r>
            <a:r>
              <a:rPr lang="en-US" sz="2000" dirty="0"/>
              <a:t> </a:t>
            </a:r>
            <a:r>
              <a:rPr lang="en-US" sz="2000" dirty="0" err="1"/>
              <a:t>ve</a:t>
            </a:r>
            <a:r>
              <a:rPr lang="en-US" sz="2000" dirty="0"/>
              <a:t> </a:t>
            </a:r>
            <a:r>
              <a:rPr lang="en-US" sz="2000" dirty="0" err="1"/>
              <a:t>eylemlerinin</a:t>
            </a:r>
            <a:r>
              <a:rPr lang="en-US" sz="2000" dirty="0"/>
              <a:t> </a:t>
            </a:r>
            <a:r>
              <a:rPr lang="en-US" sz="2000" dirty="0" err="1"/>
              <a:t>tarihinden</a:t>
            </a:r>
            <a:r>
              <a:rPr lang="en-US" sz="2000" dirty="0"/>
              <a:t> </a:t>
            </a:r>
            <a:r>
              <a:rPr lang="en-US" sz="2000" dirty="0" err="1"/>
              <a:t>yararlanarak</a:t>
            </a:r>
            <a:r>
              <a:rPr lang="en-US" sz="2000" dirty="0"/>
              <a:t>, </a:t>
            </a:r>
            <a:r>
              <a:rPr lang="en-US" sz="2000" dirty="0" err="1"/>
              <a:t>insan</a:t>
            </a:r>
            <a:r>
              <a:rPr lang="en-US" sz="2000" dirty="0"/>
              <a:t> </a:t>
            </a:r>
            <a:r>
              <a:rPr lang="en-US" sz="2000" dirty="0" err="1"/>
              <a:t>doğasını</a:t>
            </a:r>
            <a:r>
              <a:rPr lang="en-US" sz="2000" dirty="0"/>
              <a:t> </a:t>
            </a:r>
            <a:r>
              <a:rPr lang="en-US" sz="2000" dirty="0" err="1"/>
              <a:t>yöneten</a:t>
            </a:r>
            <a:r>
              <a:rPr lang="en-US" sz="2000" dirty="0"/>
              <a:t> </a:t>
            </a:r>
            <a:r>
              <a:rPr lang="en-US" sz="2000" dirty="0" err="1"/>
              <a:t>evrensel</a:t>
            </a:r>
            <a:r>
              <a:rPr lang="en-US" sz="2000" dirty="0"/>
              <a:t> </a:t>
            </a:r>
            <a:r>
              <a:rPr lang="en-US" sz="2000" dirty="0" err="1"/>
              <a:t>ilkeleri</a:t>
            </a:r>
            <a:r>
              <a:rPr lang="en-US" sz="2000" dirty="0"/>
              <a:t> </a:t>
            </a:r>
            <a:r>
              <a:rPr lang="en-US" sz="2000" dirty="0" err="1"/>
              <a:t>ifşa</a:t>
            </a:r>
            <a:r>
              <a:rPr lang="en-US" sz="2000" dirty="0"/>
              <a:t> </a:t>
            </a:r>
            <a:r>
              <a:rPr lang="en-US" sz="2000" dirty="0" err="1"/>
              <a:t>edecek</a:t>
            </a:r>
            <a:r>
              <a:rPr lang="en-US" sz="2000" dirty="0"/>
              <a:t> </a:t>
            </a:r>
            <a:r>
              <a:rPr lang="en-US" sz="2000" dirty="0" err="1"/>
              <a:t>bir</a:t>
            </a:r>
            <a:r>
              <a:rPr lang="en-US" sz="2000" dirty="0"/>
              <a:t> </a:t>
            </a:r>
            <a:r>
              <a:rPr lang="en-US" sz="2000" dirty="0" err="1"/>
              <a:t>bilim</a:t>
            </a:r>
            <a:r>
              <a:rPr lang="en-US" sz="2000" dirty="0"/>
              <a:t> </a:t>
            </a:r>
            <a:r>
              <a:rPr lang="en-US" sz="2000" dirty="0" err="1"/>
              <a:t>geliştirmeye</a:t>
            </a:r>
            <a:r>
              <a:rPr lang="en-US" sz="2000" dirty="0"/>
              <a:t> </a:t>
            </a:r>
            <a:r>
              <a:rPr lang="en-US" sz="2000" dirty="0" err="1"/>
              <a:t>çalışır</a:t>
            </a:r>
            <a:r>
              <a:rPr lang="en-US" sz="2000" dirty="0"/>
              <a:t>. Bu, </a:t>
            </a:r>
            <a:r>
              <a:rPr lang="en-US" sz="2000" dirty="0" err="1"/>
              <a:t>ortak</a:t>
            </a:r>
            <a:r>
              <a:rPr lang="en-US" sz="2000" dirty="0"/>
              <a:t> </a:t>
            </a:r>
            <a:r>
              <a:rPr lang="en-US" sz="2000" dirty="0" err="1"/>
              <a:t>insan</a:t>
            </a:r>
            <a:r>
              <a:rPr lang="en-US" sz="2000" dirty="0"/>
              <a:t> </a:t>
            </a:r>
            <a:r>
              <a:rPr lang="en-US" sz="2000" dirty="0" err="1"/>
              <a:t>doğasını</a:t>
            </a:r>
            <a:r>
              <a:rPr lang="en-US" sz="2000" dirty="0"/>
              <a:t> </a:t>
            </a:r>
            <a:r>
              <a:rPr lang="en-US" sz="2000" dirty="0" err="1"/>
              <a:t>ve</a:t>
            </a:r>
            <a:r>
              <a:rPr lang="en-US" sz="2000" dirty="0"/>
              <a:t> </a:t>
            </a:r>
            <a:r>
              <a:rPr lang="en-US" sz="2000" dirty="0" err="1"/>
              <a:t>tüm</a:t>
            </a:r>
            <a:r>
              <a:rPr lang="en-US" sz="2000" dirty="0"/>
              <a:t> </a:t>
            </a:r>
            <a:r>
              <a:rPr lang="en-US" sz="2000" dirty="0" err="1"/>
              <a:t>ulusların</a:t>
            </a:r>
            <a:r>
              <a:rPr lang="en-US" sz="2000" dirty="0"/>
              <a:t> </a:t>
            </a:r>
            <a:r>
              <a:rPr lang="en-US" sz="2000" dirty="0" err="1"/>
              <a:t>ilerlediği</a:t>
            </a:r>
            <a:r>
              <a:rPr lang="en-US" sz="2000" dirty="0"/>
              <a:t> </a:t>
            </a:r>
            <a:r>
              <a:rPr lang="en-US" sz="2000" dirty="0" err="1"/>
              <a:t>evrensel</a:t>
            </a:r>
            <a:r>
              <a:rPr lang="en-US" sz="2000" dirty="0"/>
              <a:t> </a:t>
            </a:r>
            <a:r>
              <a:rPr lang="en-US" sz="2000" dirty="0" err="1"/>
              <a:t>bir</a:t>
            </a:r>
            <a:r>
              <a:rPr lang="en-US" sz="2000" dirty="0"/>
              <a:t> </a:t>
            </a:r>
            <a:r>
              <a:rPr lang="en-US" sz="2000" dirty="0" err="1"/>
              <a:t>modeli</a:t>
            </a:r>
            <a:r>
              <a:rPr lang="en-US" sz="2000" dirty="0"/>
              <a:t> </a:t>
            </a:r>
            <a:r>
              <a:rPr lang="en-US" sz="2000" dirty="0" err="1"/>
              <a:t>ortaya</a:t>
            </a:r>
            <a:r>
              <a:rPr lang="en-US" sz="2000" dirty="0"/>
              <a:t> </a:t>
            </a:r>
            <a:r>
              <a:rPr lang="en-US" sz="2000" dirty="0" err="1"/>
              <a:t>çıkarmak</a:t>
            </a:r>
            <a:r>
              <a:rPr lang="en-US" sz="2000" dirty="0"/>
              <a:t> </a:t>
            </a:r>
            <a:r>
              <a:rPr lang="en-US" sz="2000" dirty="0" err="1"/>
              <a:t>amacıyla</a:t>
            </a:r>
            <a:r>
              <a:rPr lang="en-US" sz="2000" dirty="0"/>
              <a:t> </a:t>
            </a:r>
            <a:r>
              <a:rPr lang="en-US" sz="2000" dirty="0" err="1"/>
              <a:t>insan</a:t>
            </a:r>
            <a:r>
              <a:rPr lang="en-US" sz="2000" dirty="0"/>
              <a:t> </a:t>
            </a:r>
            <a:r>
              <a:rPr lang="en-US" sz="2000" dirty="0" err="1"/>
              <a:t>toplumunu</a:t>
            </a:r>
            <a:r>
              <a:rPr lang="en-US" sz="2000" dirty="0"/>
              <a:t> </a:t>
            </a:r>
            <a:r>
              <a:rPr lang="en-US" sz="2000" dirty="0" err="1"/>
              <a:t>kökenlerine</a:t>
            </a:r>
            <a:r>
              <a:rPr lang="en-US" sz="2000" dirty="0"/>
              <a:t> </a:t>
            </a:r>
            <a:r>
              <a:rPr lang="en-US" sz="2000" dirty="0" err="1"/>
              <a:t>kadar</a:t>
            </a:r>
            <a:r>
              <a:rPr lang="en-US" sz="2000" dirty="0"/>
              <a:t> </a:t>
            </a:r>
            <a:r>
              <a:rPr lang="en-US" sz="2000" dirty="0" err="1"/>
              <a:t>izlemeyi</a:t>
            </a:r>
            <a:r>
              <a:rPr lang="en-US" sz="2000" dirty="0"/>
              <a:t> </a:t>
            </a:r>
            <a:r>
              <a:rPr lang="en-US" sz="2000" dirty="0" err="1"/>
              <a:t>gerektirir</a:t>
            </a:r>
            <a:r>
              <a:rPr lang="en-US" sz="2000" dirty="0"/>
              <a:t>.</a:t>
            </a:r>
            <a:endParaRPr lang="tr-TR" sz="2000" dirty="0"/>
          </a:p>
          <a:p>
            <a:pPr algn="just"/>
            <a:r>
              <a:rPr lang="en-US" sz="2000" dirty="0"/>
              <a:t>Ona </a:t>
            </a:r>
            <a:r>
              <a:rPr lang="en-US" sz="2000" dirty="0" err="1"/>
              <a:t>göre</a:t>
            </a:r>
            <a:r>
              <a:rPr lang="en-US" sz="2000" dirty="0"/>
              <a:t>, </a:t>
            </a:r>
            <a:r>
              <a:rPr lang="en-US" sz="2000" dirty="0" err="1"/>
              <a:t>farklı</a:t>
            </a:r>
            <a:r>
              <a:rPr lang="en-US" sz="2000" dirty="0"/>
              <a:t> </a:t>
            </a:r>
            <a:r>
              <a:rPr lang="en-US" sz="2000" dirty="0" err="1"/>
              <a:t>kültürlerin</a:t>
            </a:r>
            <a:r>
              <a:rPr lang="en-US" sz="2000" dirty="0"/>
              <a:t> </a:t>
            </a:r>
            <a:r>
              <a:rPr lang="en-US" sz="2000" dirty="0" err="1"/>
              <a:t>ve</a:t>
            </a:r>
            <a:r>
              <a:rPr lang="en-US" sz="2000" dirty="0"/>
              <a:t> </a:t>
            </a:r>
            <a:r>
              <a:rPr lang="en-US" sz="2000" dirty="0" err="1"/>
              <a:t>ulusların</a:t>
            </a:r>
            <a:r>
              <a:rPr lang="en-US" sz="2000" dirty="0"/>
              <a:t> </a:t>
            </a:r>
            <a:r>
              <a:rPr lang="en-US" sz="2000" dirty="0" err="1"/>
              <a:t>tarihsel</a:t>
            </a:r>
            <a:r>
              <a:rPr lang="en-US" sz="2000" dirty="0"/>
              <a:t> </a:t>
            </a:r>
            <a:r>
              <a:rPr lang="en-US" sz="2000" dirty="0" err="1"/>
              <a:t>ve</a:t>
            </a:r>
            <a:r>
              <a:rPr lang="en-US" sz="2000" dirty="0"/>
              <a:t> </a:t>
            </a:r>
            <a:r>
              <a:rPr lang="en-US" sz="2000" dirty="0" err="1"/>
              <a:t>karşılaştırmalı</a:t>
            </a:r>
            <a:r>
              <a:rPr lang="en-US" sz="2000" dirty="0"/>
              <a:t> </a:t>
            </a:r>
            <a:r>
              <a:rPr lang="en-US" sz="2000" dirty="0" err="1"/>
              <a:t>incelenmesi</a:t>
            </a:r>
            <a:r>
              <a:rPr lang="en-US" sz="2000" dirty="0"/>
              <a:t>, </a:t>
            </a:r>
            <a:r>
              <a:rPr lang="en-US" sz="2000" dirty="0" err="1"/>
              <a:t>medeniyetlerin</a:t>
            </a:r>
            <a:r>
              <a:rPr lang="en-US" sz="2000" dirty="0"/>
              <a:t> </a:t>
            </a:r>
            <a:r>
              <a:rPr lang="en-US" sz="2000" dirty="0" err="1"/>
              <a:t>ortaya</a:t>
            </a:r>
            <a:r>
              <a:rPr lang="en-US" sz="2000" dirty="0"/>
              <a:t> </a:t>
            </a:r>
            <a:r>
              <a:rPr lang="en-US" sz="2000" dirty="0" err="1"/>
              <a:t>çıktığı</a:t>
            </a:r>
            <a:r>
              <a:rPr lang="en-US" sz="2000" dirty="0"/>
              <a:t>, </a:t>
            </a:r>
            <a:r>
              <a:rPr lang="en-US" sz="2000" dirty="0" err="1"/>
              <a:t>geliştiği</a:t>
            </a:r>
            <a:r>
              <a:rPr lang="en-US" sz="2000" dirty="0"/>
              <a:t> </a:t>
            </a:r>
            <a:r>
              <a:rPr lang="en-US" sz="2000" dirty="0" err="1"/>
              <a:t>ve</a:t>
            </a:r>
            <a:r>
              <a:rPr lang="en-US" sz="2000" dirty="0"/>
              <a:t> </a:t>
            </a:r>
            <a:r>
              <a:rPr lang="en-US" sz="2000" dirty="0" err="1"/>
              <a:t>gerilediği</a:t>
            </a:r>
            <a:r>
              <a:rPr lang="en-US" sz="2000" dirty="0"/>
              <a:t> </a:t>
            </a:r>
            <a:r>
              <a:rPr lang="en-US" sz="2000" dirty="0" err="1"/>
              <a:t>süreçleri</a:t>
            </a:r>
            <a:r>
              <a:rPr lang="en-US" sz="2000" dirty="0"/>
              <a:t> </a:t>
            </a:r>
            <a:r>
              <a:rPr lang="en-US" sz="2000" dirty="0" err="1"/>
              <a:t>anlamak</a:t>
            </a:r>
            <a:r>
              <a:rPr lang="en-US" sz="2000" dirty="0"/>
              <a:t> </a:t>
            </a:r>
            <a:r>
              <a:rPr lang="en-US" sz="2000" dirty="0" err="1"/>
              <a:t>için</a:t>
            </a:r>
            <a:r>
              <a:rPr lang="en-US" sz="2000" dirty="0"/>
              <a:t> </a:t>
            </a:r>
            <a:r>
              <a:rPr lang="en-US" sz="2000" dirty="0" err="1"/>
              <a:t>çok</a:t>
            </a:r>
            <a:r>
              <a:rPr lang="en-US" sz="2000" dirty="0"/>
              <a:t> </a:t>
            </a:r>
            <a:r>
              <a:rPr lang="en-US" sz="2000" dirty="0" err="1"/>
              <a:t>önemlidir</a:t>
            </a:r>
            <a:r>
              <a:rPr lang="en-US" sz="2000" dirty="0"/>
              <a:t>.</a:t>
            </a:r>
          </a:p>
        </p:txBody>
      </p:sp>
      <p:pic>
        <p:nvPicPr>
          <p:cNvPr id="5" name="Content Placeholder 4" descr="A person in a black robe&#10;&#10;Description automatically generated with low confidence">
            <a:extLst>
              <a:ext uri="{FF2B5EF4-FFF2-40B4-BE49-F238E27FC236}">
                <a16:creationId xmlns:a16="http://schemas.microsoft.com/office/drawing/2014/main" id="{95D6AE5C-B113-481E-8C58-B0C5D39E47FE}"/>
              </a:ext>
            </a:extLst>
          </p:cNvPr>
          <p:cNvPicPr>
            <a:picLocks noChangeAspect="1"/>
          </p:cNvPicPr>
          <p:nvPr/>
        </p:nvPicPr>
        <p:blipFill rotWithShape="1">
          <a:blip r:embed="rId2">
            <a:extLst>
              <a:ext uri="{28A0092B-C50C-407E-A947-70E740481C1C}">
                <a14:useLocalDpi xmlns:a14="http://schemas.microsoft.com/office/drawing/2010/main" val="0"/>
              </a:ext>
            </a:extLst>
          </a:blip>
          <a:srcRect l="9902" r="315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3052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CD9F-24AB-40FF-8124-74A879126FFA}"/>
              </a:ext>
            </a:extLst>
          </p:cNvPr>
          <p:cNvSpPr>
            <a:spLocks noGrp="1"/>
          </p:cNvSpPr>
          <p:nvPr>
            <p:ph type="title"/>
          </p:nvPr>
        </p:nvSpPr>
        <p:spPr>
          <a:xfrm>
            <a:off x="836679" y="723898"/>
            <a:ext cx="6002110" cy="1495425"/>
          </a:xfrm>
        </p:spPr>
        <p:txBody>
          <a:bodyPr>
            <a:normAutofit/>
          </a:bodyPr>
          <a:lstStyle/>
          <a:p>
            <a:r>
              <a:rPr lang="tr-TR" sz="4000" b="1" dirty="0"/>
              <a:t>Montesquieu</a:t>
            </a:r>
          </a:p>
        </p:txBody>
      </p:sp>
      <p:sp>
        <p:nvSpPr>
          <p:cNvPr id="9" name="Content Placeholder 8">
            <a:extLst>
              <a:ext uri="{FF2B5EF4-FFF2-40B4-BE49-F238E27FC236}">
                <a16:creationId xmlns:a16="http://schemas.microsoft.com/office/drawing/2014/main" id="{85D36029-E0D5-7E26-1EBA-96E87DE36A25}"/>
              </a:ext>
            </a:extLst>
          </p:cNvPr>
          <p:cNvSpPr>
            <a:spLocks noGrp="1"/>
          </p:cNvSpPr>
          <p:nvPr>
            <p:ph idx="1"/>
          </p:nvPr>
        </p:nvSpPr>
        <p:spPr>
          <a:xfrm>
            <a:off x="836680" y="1800808"/>
            <a:ext cx="6002110" cy="4333293"/>
          </a:xfrm>
        </p:spPr>
        <p:txBody>
          <a:bodyPr>
            <a:normAutofit/>
          </a:bodyPr>
          <a:lstStyle/>
          <a:p>
            <a:pPr marL="0" indent="0" algn="just">
              <a:buNone/>
            </a:pPr>
            <a:r>
              <a:rPr lang="tr-TR" sz="2000" dirty="0"/>
              <a:t>Charles-Louis de Secondat Baron de Montesquien XVIII. yüzyıl Aydınlanma Çağının en ilgi çeken düşünürlerinden birisidir. Soylu bir aileden gelen Montesquieu,1689 yılında Bordeaux yakınlarındaki de la Brede'de doğmuştur. Bordeaux Üniversitesini 1707 yılında bitirerek avukatlığa başlayan düşünüre, 1706 yılında ölen amcası baronluk unvanını, malını ve mahkeme başkanlığını miras olarak bırakmıştır. Malî sorunları kalmayan ve doğa bilimlerine olan merakı hukuka gelebe çalan Montesquieu, Bordeaux Bilimler Akademisine katılarak anatomi, fizik, fizyoloji gibi doğa bilimlerine eğilmiş, denemeler kaleme almıştır. 1721'yılında, bir anlamda "Kanunların Ruhu" adlı eserinin temelini oluşturan "Lettres Persanes"i (İran Mektupları) yayınlamış ve büyük bir ün kazanmıştır.</a:t>
            </a:r>
          </a:p>
          <a:p>
            <a:pPr marL="0" indent="0" algn="just">
              <a:buNone/>
            </a:pPr>
            <a:endParaRPr lang="en-US" sz="1600" dirty="0"/>
          </a:p>
        </p:txBody>
      </p:sp>
      <p:pic>
        <p:nvPicPr>
          <p:cNvPr id="5" name="Content Placeholder 4" descr="A person holding a glass of beer&#10;&#10;Description automatically generated with medium confidence">
            <a:extLst>
              <a:ext uri="{FF2B5EF4-FFF2-40B4-BE49-F238E27FC236}">
                <a16:creationId xmlns:a16="http://schemas.microsoft.com/office/drawing/2014/main" id="{1C11C8A6-4C7B-4434-9A8B-403E2B23A60E}"/>
              </a:ext>
            </a:extLst>
          </p:cNvPr>
          <p:cNvPicPr>
            <a:picLocks noChangeAspect="1"/>
          </p:cNvPicPr>
          <p:nvPr/>
        </p:nvPicPr>
        <p:blipFill rotWithShape="1">
          <a:blip r:embed="rId2">
            <a:extLst>
              <a:ext uri="{28A0092B-C50C-407E-A947-70E740481C1C}">
                <a14:useLocalDpi xmlns:a14="http://schemas.microsoft.com/office/drawing/2010/main" val="0"/>
              </a:ext>
            </a:extLst>
          </a:blip>
          <a:srcRect l="4404" r="6545"/>
          <a:stretch/>
        </p:blipFill>
        <p:spPr>
          <a:xfrm>
            <a:off x="7199440" y="10"/>
            <a:ext cx="4992560" cy="6857990"/>
          </a:xfrm>
          <a:prstGeom prst="rect">
            <a:avLst/>
          </a:prstGeom>
          <a:effectLst/>
        </p:spPr>
      </p:pic>
    </p:spTree>
    <p:extLst>
      <p:ext uri="{BB962C8B-B14F-4D97-AF65-F5344CB8AC3E}">
        <p14:creationId xmlns:p14="http://schemas.microsoft.com/office/powerpoint/2010/main" val="338453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CD9F-24AB-40FF-8124-74A879126FFA}"/>
              </a:ext>
            </a:extLst>
          </p:cNvPr>
          <p:cNvSpPr>
            <a:spLocks noGrp="1"/>
          </p:cNvSpPr>
          <p:nvPr>
            <p:ph type="title"/>
          </p:nvPr>
        </p:nvSpPr>
        <p:spPr>
          <a:xfrm>
            <a:off x="836679" y="723898"/>
            <a:ext cx="6002110" cy="1495425"/>
          </a:xfrm>
        </p:spPr>
        <p:txBody>
          <a:bodyPr>
            <a:normAutofit/>
          </a:bodyPr>
          <a:lstStyle/>
          <a:p>
            <a:r>
              <a:rPr lang="tr-TR" sz="4000" b="1" dirty="0"/>
              <a:t>Montesquieu</a:t>
            </a:r>
          </a:p>
        </p:txBody>
      </p:sp>
      <p:sp>
        <p:nvSpPr>
          <p:cNvPr id="9" name="Content Placeholder 8">
            <a:extLst>
              <a:ext uri="{FF2B5EF4-FFF2-40B4-BE49-F238E27FC236}">
                <a16:creationId xmlns:a16="http://schemas.microsoft.com/office/drawing/2014/main" id="{85D36029-E0D5-7E26-1EBA-96E87DE36A25}"/>
              </a:ext>
            </a:extLst>
          </p:cNvPr>
          <p:cNvSpPr>
            <a:spLocks noGrp="1"/>
          </p:cNvSpPr>
          <p:nvPr>
            <p:ph idx="1"/>
          </p:nvPr>
        </p:nvSpPr>
        <p:spPr>
          <a:xfrm>
            <a:off x="836680" y="1800808"/>
            <a:ext cx="6002110" cy="4333293"/>
          </a:xfrm>
        </p:spPr>
        <p:txBody>
          <a:bodyPr>
            <a:normAutofit lnSpcReduction="10000"/>
          </a:bodyPr>
          <a:lstStyle/>
          <a:p>
            <a:pPr marL="0" indent="0" algn="just">
              <a:buNone/>
            </a:pPr>
            <a:r>
              <a:rPr lang="tr-TR" sz="2000" dirty="0"/>
              <a:t>Montesquieu 1726 yılında Paris Akademisine katılmış ve tamamlanması yirmi yılı aşacak olan Kanunların Ruhu (Esprit de Loi) adlı eserini yazmağa koyulmuştur: Onu 1720-1731 yıllan arasında Kanunların Ruhu için gerekli olan malzemeleri sağlayan seyahat lannda görüyoruz: Avusturya, İtalya, İsviçre, Almanya ve Hollanda'­ ya giden düşünür buralarda da boş durmuyor, ünlü gözlemlerini Sürdürüyor. "Yolculuklar" adlı eserinde belirttiği üzere Venedik'te camın ve aynanın yapılmasını izliyor; Vezüv yanardağının kraterine gidiyor; Harz maden ocaklarını dolaşıyor. 1729 da siyasal kurumlalarını incelemek üzere gittiği İngiltere'de Parlamentoyu ziyaret ediyor, ünlü İngiliz devlet ve bilim adamlarıyla yakın ilişkiler kuruyor. </a:t>
            </a:r>
            <a:r>
              <a:rPr lang="fr-FR" sz="1800" dirty="0" err="1"/>
              <a:t>Fransa'ya</a:t>
            </a:r>
            <a:r>
              <a:rPr lang="fr-FR" sz="1800" dirty="0"/>
              <a:t> 17</a:t>
            </a:r>
            <a:r>
              <a:rPr lang="tr-TR" sz="1800" dirty="0"/>
              <a:t>3</a:t>
            </a:r>
            <a:r>
              <a:rPr lang="fr-FR" sz="1800" dirty="0"/>
              <a:t>1 </a:t>
            </a:r>
            <a:r>
              <a:rPr lang="fr-FR" sz="1800" dirty="0" err="1"/>
              <a:t>yılında</a:t>
            </a:r>
            <a:r>
              <a:rPr lang="fr-FR" sz="1800" dirty="0"/>
              <a:t> </a:t>
            </a:r>
            <a:r>
              <a:rPr lang="fr-FR" sz="1800" dirty="0" err="1"/>
              <a:t>dönen</a:t>
            </a:r>
            <a:r>
              <a:rPr lang="fr-FR" sz="1800" dirty="0"/>
              <a:t> </a:t>
            </a:r>
            <a:r>
              <a:rPr lang="fr-FR" sz="1800" dirty="0" err="1"/>
              <a:t>düşünür</a:t>
            </a:r>
            <a:r>
              <a:rPr lang="fr-FR" sz="1800" dirty="0"/>
              <a:t>, </a:t>
            </a:r>
            <a:r>
              <a:rPr lang="fr-FR" sz="1800" dirty="0" err="1"/>
              <a:t>üç</a:t>
            </a:r>
            <a:r>
              <a:rPr lang="fr-FR" sz="1800" dirty="0"/>
              <a:t> </a:t>
            </a:r>
            <a:r>
              <a:rPr lang="fr-FR" sz="1800" dirty="0" err="1"/>
              <a:t>yıl</a:t>
            </a:r>
            <a:r>
              <a:rPr lang="fr-FR" sz="1800" dirty="0"/>
              <a:t> sonra 1734 de "</a:t>
            </a:r>
            <a:r>
              <a:rPr lang="fr-FR" sz="1800" dirty="0" err="1"/>
              <a:t>Considerations</a:t>
            </a:r>
            <a:r>
              <a:rPr lang="fr-FR" sz="1800" dirty="0"/>
              <a:t> Sur le Causes de la Grandeurs </a:t>
            </a:r>
            <a:r>
              <a:rPr lang="fr-FR" sz="1800" dirty="0" err="1"/>
              <a:t>deş</a:t>
            </a:r>
            <a:r>
              <a:rPr lang="fr-FR" sz="1800" dirty="0"/>
              <a:t> Romains et de</a:t>
            </a:r>
            <a:r>
              <a:rPr lang="tr-TR" sz="1800" dirty="0"/>
              <a:t> leur Decadance" (Romalıların Yükseliş ve Batışları) adlı eserini yayınlar.</a:t>
            </a:r>
          </a:p>
        </p:txBody>
      </p:sp>
      <p:pic>
        <p:nvPicPr>
          <p:cNvPr id="5" name="Content Placeholder 4" descr="A person holding a glass of beer&#10;&#10;Description automatically generated with medium confidence">
            <a:extLst>
              <a:ext uri="{FF2B5EF4-FFF2-40B4-BE49-F238E27FC236}">
                <a16:creationId xmlns:a16="http://schemas.microsoft.com/office/drawing/2014/main" id="{1C11C8A6-4C7B-4434-9A8B-403E2B23A60E}"/>
              </a:ext>
            </a:extLst>
          </p:cNvPr>
          <p:cNvPicPr>
            <a:picLocks noChangeAspect="1"/>
          </p:cNvPicPr>
          <p:nvPr/>
        </p:nvPicPr>
        <p:blipFill rotWithShape="1">
          <a:blip r:embed="rId2">
            <a:extLst>
              <a:ext uri="{28A0092B-C50C-407E-A947-70E740481C1C}">
                <a14:useLocalDpi xmlns:a14="http://schemas.microsoft.com/office/drawing/2010/main" val="0"/>
              </a:ext>
            </a:extLst>
          </a:blip>
          <a:srcRect l="4404" r="6545"/>
          <a:stretch/>
        </p:blipFill>
        <p:spPr>
          <a:xfrm>
            <a:off x="7199440" y="10"/>
            <a:ext cx="4992560" cy="6857990"/>
          </a:xfrm>
          <a:prstGeom prst="rect">
            <a:avLst/>
          </a:prstGeom>
          <a:effectLst/>
        </p:spPr>
      </p:pic>
    </p:spTree>
    <p:extLst>
      <p:ext uri="{BB962C8B-B14F-4D97-AF65-F5344CB8AC3E}">
        <p14:creationId xmlns:p14="http://schemas.microsoft.com/office/powerpoint/2010/main" val="392390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CD9F-24AB-40FF-8124-74A879126FFA}"/>
              </a:ext>
            </a:extLst>
          </p:cNvPr>
          <p:cNvSpPr>
            <a:spLocks noGrp="1"/>
          </p:cNvSpPr>
          <p:nvPr>
            <p:ph type="title"/>
          </p:nvPr>
        </p:nvSpPr>
        <p:spPr>
          <a:xfrm>
            <a:off x="836679" y="723898"/>
            <a:ext cx="6002110" cy="1495425"/>
          </a:xfrm>
        </p:spPr>
        <p:txBody>
          <a:bodyPr>
            <a:normAutofit/>
          </a:bodyPr>
          <a:lstStyle/>
          <a:p>
            <a:r>
              <a:rPr lang="tr-TR" sz="4000" b="1" dirty="0"/>
              <a:t>Montesquieu</a:t>
            </a:r>
          </a:p>
        </p:txBody>
      </p:sp>
      <p:sp>
        <p:nvSpPr>
          <p:cNvPr id="9" name="Content Placeholder 8">
            <a:extLst>
              <a:ext uri="{FF2B5EF4-FFF2-40B4-BE49-F238E27FC236}">
                <a16:creationId xmlns:a16="http://schemas.microsoft.com/office/drawing/2014/main" id="{85D36029-E0D5-7E26-1EBA-96E87DE36A25}"/>
              </a:ext>
            </a:extLst>
          </p:cNvPr>
          <p:cNvSpPr>
            <a:spLocks noGrp="1"/>
          </p:cNvSpPr>
          <p:nvPr>
            <p:ph idx="1"/>
          </p:nvPr>
        </p:nvSpPr>
        <p:spPr>
          <a:xfrm>
            <a:off x="836680" y="1800808"/>
            <a:ext cx="6002110" cy="4469363"/>
          </a:xfrm>
        </p:spPr>
        <p:txBody>
          <a:bodyPr>
            <a:noAutofit/>
          </a:bodyPr>
          <a:lstStyle/>
          <a:p>
            <a:pPr marL="0" indent="0" algn="just">
              <a:buNone/>
            </a:pPr>
            <a:r>
              <a:rPr lang="tr-TR" sz="2000" dirty="0"/>
              <a:t>1748 de yayınlanan Kanunların Ruhu olağanüstü bir başarı kazanmış ve iki yılda yirmi iki başlı yapmıştır. Kitabın başarısında, o zamana kadar yazılmış ilk sistematik bir şer niteliği taşıması yanısıra, Montesquieu'nun parlak edebî üslûbunun da rol oynadığı kuşkusuzdur. Kanunların Ruhu'nun ilk baskısının hemen ardından eleştiri ve saldırılar da başlamıştır. Din adamları kitabın yasaklanmasını isterlerken, Helvetius ve Voltaire gibi filozoflar da kitapta savunulan hürriyet aşkını takdir etmekle beraber, Montcsquieu'nun eski aristokratik ayrıcalıkları olduğu gibi savunmasını şiddetle eleştirmişlerdir. Bunun üzerine 1750 de Kanunların Ruhu'nu savunan "Defense de l'Esprit de Lois Eclaircissements"i kaleme alan düşünür, ölüm tarihi olan 1755 yılına kadar yazmasını sürdürmüştür.</a:t>
            </a:r>
          </a:p>
        </p:txBody>
      </p:sp>
      <p:pic>
        <p:nvPicPr>
          <p:cNvPr id="5" name="Content Placeholder 4" descr="A person holding a glass of beer&#10;&#10;Description automatically generated with medium confidence">
            <a:extLst>
              <a:ext uri="{FF2B5EF4-FFF2-40B4-BE49-F238E27FC236}">
                <a16:creationId xmlns:a16="http://schemas.microsoft.com/office/drawing/2014/main" id="{1C11C8A6-4C7B-4434-9A8B-403E2B23A60E}"/>
              </a:ext>
            </a:extLst>
          </p:cNvPr>
          <p:cNvPicPr>
            <a:picLocks noChangeAspect="1"/>
          </p:cNvPicPr>
          <p:nvPr/>
        </p:nvPicPr>
        <p:blipFill rotWithShape="1">
          <a:blip r:embed="rId2">
            <a:extLst>
              <a:ext uri="{28A0092B-C50C-407E-A947-70E740481C1C}">
                <a14:useLocalDpi xmlns:a14="http://schemas.microsoft.com/office/drawing/2010/main" val="0"/>
              </a:ext>
            </a:extLst>
          </a:blip>
          <a:srcRect l="4404" r="6545"/>
          <a:stretch/>
        </p:blipFill>
        <p:spPr>
          <a:xfrm>
            <a:off x="7199440" y="10"/>
            <a:ext cx="4992560" cy="6857990"/>
          </a:xfrm>
          <a:prstGeom prst="rect">
            <a:avLst/>
          </a:prstGeom>
          <a:effectLst/>
        </p:spPr>
      </p:pic>
    </p:spTree>
    <p:extLst>
      <p:ext uri="{BB962C8B-B14F-4D97-AF65-F5344CB8AC3E}">
        <p14:creationId xmlns:p14="http://schemas.microsoft.com/office/powerpoint/2010/main" val="354716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CD9F-24AB-40FF-8124-74A879126FFA}"/>
              </a:ext>
            </a:extLst>
          </p:cNvPr>
          <p:cNvSpPr>
            <a:spLocks noGrp="1"/>
          </p:cNvSpPr>
          <p:nvPr>
            <p:ph type="title"/>
          </p:nvPr>
        </p:nvSpPr>
        <p:spPr>
          <a:xfrm>
            <a:off x="836679" y="723898"/>
            <a:ext cx="6002110" cy="1495425"/>
          </a:xfrm>
        </p:spPr>
        <p:txBody>
          <a:bodyPr>
            <a:normAutofit/>
          </a:bodyPr>
          <a:lstStyle/>
          <a:p>
            <a:r>
              <a:rPr lang="tr-TR" sz="4000" b="1" dirty="0"/>
              <a:t>Montesquieu</a:t>
            </a:r>
          </a:p>
        </p:txBody>
      </p:sp>
      <p:sp>
        <p:nvSpPr>
          <p:cNvPr id="9" name="Content Placeholder 8">
            <a:extLst>
              <a:ext uri="{FF2B5EF4-FFF2-40B4-BE49-F238E27FC236}">
                <a16:creationId xmlns:a16="http://schemas.microsoft.com/office/drawing/2014/main" id="{85D36029-E0D5-7E26-1EBA-96E87DE36A25}"/>
              </a:ext>
            </a:extLst>
          </p:cNvPr>
          <p:cNvSpPr>
            <a:spLocks noGrp="1"/>
          </p:cNvSpPr>
          <p:nvPr>
            <p:ph idx="1"/>
          </p:nvPr>
        </p:nvSpPr>
        <p:spPr>
          <a:xfrm>
            <a:off x="836680" y="1800808"/>
            <a:ext cx="6002110" cy="4469363"/>
          </a:xfrm>
        </p:spPr>
        <p:txBody>
          <a:bodyPr>
            <a:noAutofit/>
          </a:bodyPr>
          <a:lstStyle/>
          <a:p>
            <a:pPr marL="0" indent="0" algn="just">
              <a:buNone/>
            </a:pPr>
            <a:r>
              <a:rPr lang="tr-TR" sz="2000" dirty="0"/>
              <a:t>Aklın yanında gözlem ve deneye, doğayı tanıma yanında insanı anlamağa yer verir. Geniş bir tarih kültürüne sahip olan düşünür aklın ışığı ile toplum düzenini ve sorunlarını yer ve zaman içinde incelemeğe çalışmıştır.</a:t>
            </a:r>
          </a:p>
          <a:p>
            <a:pPr marL="0" indent="0" algn="just">
              <a:buNone/>
            </a:pPr>
            <a:r>
              <a:rPr lang="tr-TR" sz="2000" dirty="0"/>
              <a:t>Toplumsal ve hukukî olguları tıpkı doğa olayları gibi gözlemiş, türlerini saptayarak sınıflamış ve böyle oluşlarının sebeplerini tayine çalışmıştır. O, olaylar arasındaki zorunlu ilişkileri buldukça, yani olaylar dünyasındaki determinizmi yakaladıkça kanunlara yükselmiş, bulduğu bu genel kanunlar yardımı ile de olayları açıklamağa çalışmıştır. Böylece tüme varım ile tümdengelimi birbirlerini tamamlayacak biçimde kullanmıştır. Kanunların Ruhu'nda a priori biçimde ileri sürülmüş gibi görünen ilkeler, aslında milletlerin tarihinin deneyiminden çıkarılmışlardır.</a:t>
            </a:r>
          </a:p>
        </p:txBody>
      </p:sp>
      <p:pic>
        <p:nvPicPr>
          <p:cNvPr id="5" name="Content Placeholder 4" descr="A person holding a glass of beer&#10;&#10;Description automatically generated with medium confidence">
            <a:extLst>
              <a:ext uri="{FF2B5EF4-FFF2-40B4-BE49-F238E27FC236}">
                <a16:creationId xmlns:a16="http://schemas.microsoft.com/office/drawing/2014/main" id="{1C11C8A6-4C7B-4434-9A8B-403E2B23A60E}"/>
              </a:ext>
            </a:extLst>
          </p:cNvPr>
          <p:cNvPicPr>
            <a:picLocks noChangeAspect="1"/>
          </p:cNvPicPr>
          <p:nvPr/>
        </p:nvPicPr>
        <p:blipFill rotWithShape="1">
          <a:blip r:embed="rId2">
            <a:extLst>
              <a:ext uri="{28A0092B-C50C-407E-A947-70E740481C1C}">
                <a14:useLocalDpi xmlns:a14="http://schemas.microsoft.com/office/drawing/2010/main" val="0"/>
              </a:ext>
            </a:extLst>
          </a:blip>
          <a:srcRect l="4404" r="6545"/>
          <a:stretch/>
        </p:blipFill>
        <p:spPr>
          <a:xfrm>
            <a:off x="7199440" y="10"/>
            <a:ext cx="4992560" cy="6857990"/>
          </a:xfrm>
          <a:prstGeom prst="rect">
            <a:avLst/>
          </a:prstGeom>
          <a:effectLst/>
        </p:spPr>
      </p:pic>
    </p:spTree>
    <p:extLst>
      <p:ext uri="{BB962C8B-B14F-4D97-AF65-F5344CB8AC3E}">
        <p14:creationId xmlns:p14="http://schemas.microsoft.com/office/powerpoint/2010/main" val="285670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CD9F-24AB-40FF-8124-74A879126FFA}"/>
              </a:ext>
            </a:extLst>
          </p:cNvPr>
          <p:cNvSpPr>
            <a:spLocks noGrp="1"/>
          </p:cNvSpPr>
          <p:nvPr>
            <p:ph type="title"/>
          </p:nvPr>
        </p:nvSpPr>
        <p:spPr>
          <a:xfrm>
            <a:off x="836679" y="723898"/>
            <a:ext cx="6002110" cy="1495425"/>
          </a:xfrm>
        </p:spPr>
        <p:txBody>
          <a:bodyPr>
            <a:normAutofit/>
          </a:bodyPr>
          <a:lstStyle/>
          <a:p>
            <a:r>
              <a:rPr lang="tr-TR" sz="4000" b="1" dirty="0"/>
              <a:t>Montesquieu</a:t>
            </a:r>
          </a:p>
        </p:txBody>
      </p:sp>
      <p:sp>
        <p:nvSpPr>
          <p:cNvPr id="9" name="Content Placeholder 8">
            <a:extLst>
              <a:ext uri="{FF2B5EF4-FFF2-40B4-BE49-F238E27FC236}">
                <a16:creationId xmlns:a16="http://schemas.microsoft.com/office/drawing/2014/main" id="{85D36029-E0D5-7E26-1EBA-96E87DE36A25}"/>
              </a:ext>
            </a:extLst>
          </p:cNvPr>
          <p:cNvSpPr>
            <a:spLocks noGrp="1"/>
          </p:cNvSpPr>
          <p:nvPr>
            <p:ph idx="1"/>
          </p:nvPr>
        </p:nvSpPr>
        <p:spPr>
          <a:xfrm>
            <a:off x="836680" y="1800808"/>
            <a:ext cx="6002110" cy="4805265"/>
          </a:xfrm>
        </p:spPr>
        <p:txBody>
          <a:bodyPr>
            <a:noAutofit/>
          </a:bodyPr>
          <a:lstStyle/>
          <a:p>
            <a:pPr marL="0" indent="0" algn="just">
              <a:buNone/>
            </a:pPr>
            <a:r>
              <a:rPr lang="tr-TR" sz="1800" dirty="0"/>
              <a:t>Montesquieu Kanunların Ruhu'nda başlıca iki sorun ile uğraşmaktadır: 1) Kanunlar dış koşullara nasıl uydurulacaktır ve 2) Kanunlar bu dış koşullar tarafından nasıl biçimlendirilmektedir. Ona göre yasama faaliyetinde başarısı ikinci sorunun açık seçik bir biçimde bilinmesine bağlıdır.</a:t>
            </a:r>
          </a:p>
          <a:p>
            <a:pPr marL="0" indent="0" algn="just">
              <a:buNone/>
            </a:pPr>
            <a:r>
              <a:rPr lang="tr-TR" sz="1800" dirty="0"/>
              <a:t>Montesquieu, sosyolojik bir gözlem ile, kanunlar üzerinde doğal ve toplumsal güçlerin rol oynadığını, ancak bunun mekanik bir biçimde gerçekleşmediğini, kanun koyucunun da bu alanda düzenleyici bir rolü bulunduğunu ortaya koyar. Montesquieu açıkça şöyle der: "Onlar (kanunlar) ülkenin büyüklüğüne, coğrafî konumuna, iklimine, toprağının kalitesine, halkın çiftçi, avcı ya da çobanlık gibi belli başlı uğraş tipine, anayasasının dayanabileceği hürriyet derecesine; halkın dinine, eğilimlerine, zenginliğine, sayısına, ticari yaşamına, eğitim ve terbiyesine ve örf ve âdetine uygun olmalıdır. Son olarak kânunların kendi kökenleri, kanun koyucunun niyeti, düzenleyecekleri alanların düzeni ile ve birbirleri ile de ilişkileri vardır; bunların hepsi ayrı ayrı incelenmelidir.</a:t>
            </a:r>
          </a:p>
        </p:txBody>
      </p:sp>
      <p:pic>
        <p:nvPicPr>
          <p:cNvPr id="5" name="Content Placeholder 4" descr="A person holding a glass of beer&#10;&#10;Description automatically generated with medium confidence">
            <a:extLst>
              <a:ext uri="{FF2B5EF4-FFF2-40B4-BE49-F238E27FC236}">
                <a16:creationId xmlns:a16="http://schemas.microsoft.com/office/drawing/2014/main" id="{1C11C8A6-4C7B-4434-9A8B-403E2B23A60E}"/>
              </a:ext>
            </a:extLst>
          </p:cNvPr>
          <p:cNvPicPr>
            <a:picLocks noChangeAspect="1"/>
          </p:cNvPicPr>
          <p:nvPr/>
        </p:nvPicPr>
        <p:blipFill rotWithShape="1">
          <a:blip r:embed="rId2">
            <a:extLst>
              <a:ext uri="{28A0092B-C50C-407E-A947-70E740481C1C}">
                <a14:useLocalDpi xmlns:a14="http://schemas.microsoft.com/office/drawing/2010/main" val="0"/>
              </a:ext>
            </a:extLst>
          </a:blip>
          <a:srcRect l="4404" r="6545"/>
          <a:stretch/>
        </p:blipFill>
        <p:spPr>
          <a:xfrm>
            <a:off x="7199440" y="10"/>
            <a:ext cx="4992560" cy="6857990"/>
          </a:xfrm>
          <a:prstGeom prst="rect">
            <a:avLst/>
          </a:prstGeom>
          <a:effectLst/>
        </p:spPr>
      </p:pic>
    </p:spTree>
    <p:extLst>
      <p:ext uri="{BB962C8B-B14F-4D97-AF65-F5344CB8AC3E}">
        <p14:creationId xmlns:p14="http://schemas.microsoft.com/office/powerpoint/2010/main" val="225496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52A2-AF26-4B22-93FB-654157F335BE}"/>
              </a:ext>
            </a:extLst>
          </p:cNvPr>
          <p:cNvSpPr>
            <a:spLocks noGrp="1"/>
          </p:cNvSpPr>
          <p:nvPr>
            <p:ph type="title"/>
          </p:nvPr>
        </p:nvSpPr>
        <p:spPr/>
        <p:txBody>
          <a:bodyPr/>
          <a:lstStyle/>
          <a:p>
            <a:r>
              <a:rPr lang="tr-TR" b="1" dirty="0"/>
              <a:t>GİRİŞ</a:t>
            </a:r>
          </a:p>
        </p:txBody>
      </p:sp>
      <p:sp>
        <p:nvSpPr>
          <p:cNvPr id="3" name="Content Placeholder 2">
            <a:extLst>
              <a:ext uri="{FF2B5EF4-FFF2-40B4-BE49-F238E27FC236}">
                <a16:creationId xmlns:a16="http://schemas.microsoft.com/office/drawing/2014/main" id="{8D654D0C-2156-457D-94CA-2C377EF105F5}"/>
              </a:ext>
            </a:extLst>
          </p:cNvPr>
          <p:cNvSpPr>
            <a:spLocks noGrp="1"/>
          </p:cNvSpPr>
          <p:nvPr>
            <p:ph idx="1"/>
          </p:nvPr>
        </p:nvSpPr>
        <p:spPr/>
        <p:txBody>
          <a:bodyPr/>
          <a:lstStyle/>
          <a:p>
            <a:pPr algn="just"/>
            <a:r>
              <a:rPr lang="tr-TR" dirty="0"/>
              <a:t>Bir hukuk bilimi yöntemi ve akademik bir disiplin olarak karşılaştırmalı hukuk, büyük ölçüde modern Batı düşüncesinin bir ürünüdür.</a:t>
            </a:r>
          </a:p>
          <a:p>
            <a:pPr algn="just"/>
            <a:r>
              <a:rPr lang="tr-TR" dirty="0"/>
              <a:t>Bu derste, karşılaştırmalı hukukun yükselişine katkıda bulunan bazı temel fikirlerin izini sürmek amacıyla, antik, ortaçağ ve erken modern Avrupa hukuk düşüncesi ve uygulamasında hukuki karşılaştırmacılığın rolünü incelenecektir.</a:t>
            </a:r>
          </a:p>
          <a:p>
            <a:pPr algn="just"/>
            <a:r>
              <a:rPr lang="tr-TR" dirty="0"/>
              <a:t>Bilimsel rasyonalizmin ortaya çıktığı ve modern ulus-devletin ve ulusal hukuk sistemlerinin yükselişinin damgasını vurduğu bir dönem olan Rönesans ve Aydınlanma dönemlerinde hukukta karşılaştırmalı yaklaşımın gelişimine özel önem verilecektir.</a:t>
            </a:r>
          </a:p>
          <a:p>
            <a:pPr algn="just"/>
            <a:endParaRPr lang="tr-TR" dirty="0"/>
          </a:p>
        </p:txBody>
      </p:sp>
    </p:spTree>
    <p:extLst>
      <p:ext uri="{BB962C8B-B14F-4D97-AF65-F5344CB8AC3E}">
        <p14:creationId xmlns:p14="http://schemas.microsoft.com/office/powerpoint/2010/main" val="200580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0CD9F-24AB-40FF-8124-74A879126FFA}"/>
              </a:ext>
            </a:extLst>
          </p:cNvPr>
          <p:cNvSpPr>
            <a:spLocks noGrp="1"/>
          </p:cNvSpPr>
          <p:nvPr>
            <p:ph type="title"/>
          </p:nvPr>
        </p:nvSpPr>
        <p:spPr>
          <a:xfrm>
            <a:off x="836679" y="723898"/>
            <a:ext cx="6002110" cy="1495425"/>
          </a:xfrm>
        </p:spPr>
        <p:txBody>
          <a:bodyPr>
            <a:normAutofit/>
          </a:bodyPr>
          <a:lstStyle/>
          <a:p>
            <a:r>
              <a:rPr lang="tr-TR" sz="4000" b="1" dirty="0"/>
              <a:t>Montesquieu</a:t>
            </a:r>
          </a:p>
        </p:txBody>
      </p:sp>
      <p:sp>
        <p:nvSpPr>
          <p:cNvPr id="9" name="Content Placeholder 8">
            <a:extLst>
              <a:ext uri="{FF2B5EF4-FFF2-40B4-BE49-F238E27FC236}">
                <a16:creationId xmlns:a16="http://schemas.microsoft.com/office/drawing/2014/main" id="{85D36029-E0D5-7E26-1EBA-96E87DE36A25}"/>
              </a:ext>
            </a:extLst>
          </p:cNvPr>
          <p:cNvSpPr>
            <a:spLocks noGrp="1"/>
          </p:cNvSpPr>
          <p:nvPr>
            <p:ph idx="1"/>
          </p:nvPr>
        </p:nvSpPr>
        <p:spPr>
          <a:xfrm>
            <a:off x="836680" y="1800808"/>
            <a:ext cx="6002110" cy="4469363"/>
          </a:xfrm>
        </p:spPr>
        <p:txBody>
          <a:bodyPr>
            <a:noAutofit/>
          </a:bodyPr>
          <a:lstStyle/>
          <a:p>
            <a:pPr marL="0" indent="0" algn="just">
              <a:buNone/>
            </a:pPr>
            <a:r>
              <a:rPr lang="tr-TR" sz="2000" dirty="0"/>
              <a:t>Montesquieu 'Kanunların Ruhu' diye nitelendirdiği kanunların oluşumunda rol oynayan siyasal, sosyal, ekonomik ve kültürel dediğimiz koşullar arasındaki ilişkiler dengesinde kanun koyucunun iradesine de yer vermektedir.</a:t>
            </a:r>
          </a:p>
          <a:p>
            <a:pPr marL="0" indent="0" algn="just">
              <a:buNone/>
            </a:pPr>
            <a:r>
              <a:rPr lang="tr-TR" sz="2000" dirty="0"/>
              <a:t>Montesquieu' ye göre kanunlar (hukuk) toplum tarafından biçimlendirildiği gibi, toplum da kanunlar tarafından biçimlendirilmektedir.</a:t>
            </a:r>
          </a:p>
          <a:p>
            <a:pPr marL="0" indent="0" algn="just">
              <a:buNone/>
            </a:pPr>
            <a:r>
              <a:rPr lang="tr-TR" sz="2000" dirty="0"/>
              <a:t>Montesquieu, hâkimin hukuk yaratmasını kabul etmez. Ona göre hâkime kural koyma yetkisinin tanınması kişi hakları bakımından tehlikeli bir keyfiliğe yol açacağından, hakimin kanunlara kelimesi kelimesine sadık kalması gerekir. Hâkime kanun metinlerini okuyacak bir çift göz ve sözleri söyleyecek bir ağız yeterlidir.</a:t>
            </a:r>
          </a:p>
        </p:txBody>
      </p:sp>
      <p:pic>
        <p:nvPicPr>
          <p:cNvPr id="5" name="Content Placeholder 4" descr="A person holding a glass of beer&#10;&#10;Description automatically generated with medium confidence">
            <a:extLst>
              <a:ext uri="{FF2B5EF4-FFF2-40B4-BE49-F238E27FC236}">
                <a16:creationId xmlns:a16="http://schemas.microsoft.com/office/drawing/2014/main" id="{1C11C8A6-4C7B-4434-9A8B-403E2B23A60E}"/>
              </a:ext>
            </a:extLst>
          </p:cNvPr>
          <p:cNvPicPr>
            <a:picLocks noChangeAspect="1"/>
          </p:cNvPicPr>
          <p:nvPr/>
        </p:nvPicPr>
        <p:blipFill rotWithShape="1">
          <a:blip r:embed="rId2">
            <a:extLst>
              <a:ext uri="{28A0092B-C50C-407E-A947-70E740481C1C}">
                <a14:useLocalDpi xmlns:a14="http://schemas.microsoft.com/office/drawing/2010/main" val="0"/>
              </a:ext>
            </a:extLst>
          </a:blip>
          <a:srcRect l="4404" r="6545"/>
          <a:stretch/>
        </p:blipFill>
        <p:spPr>
          <a:xfrm>
            <a:off x="7199440" y="10"/>
            <a:ext cx="4992560" cy="6857990"/>
          </a:xfrm>
          <a:prstGeom prst="rect">
            <a:avLst/>
          </a:prstGeom>
          <a:effectLst/>
        </p:spPr>
      </p:pic>
    </p:spTree>
    <p:extLst>
      <p:ext uri="{BB962C8B-B14F-4D97-AF65-F5344CB8AC3E}">
        <p14:creationId xmlns:p14="http://schemas.microsoft.com/office/powerpoint/2010/main" val="386588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5D5B6-2254-4AA7-BC23-E3B322A9DFF8}"/>
              </a:ext>
            </a:extLst>
          </p:cNvPr>
          <p:cNvSpPr>
            <a:spLocks noGrp="1"/>
          </p:cNvSpPr>
          <p:nvPr>
            <p:ph type="title"/>
          </p:nvPr>
        </p:nvSpPr>
        <p:spPr>
          <a:xfrm>
            <a:off x="6513788" y="365125"/>
            <a:ext cx="4840010" cy="1807305"/>
          </a:xfrm>
        </p:spPr>
        <p:txBody>
          <a:bodyPr>
            <a:normAutofit/>
          </a:bodyPr>
          <a:lstStyle/>
          <a:p>
            <a:r>
              <a:rPr lang="tr-TR" dirty="0"/>
              <a:t>Hegel</a:t>
            </a:r>
          </a:p>
        </p:txBody>
      </p:sp>
      <p:pic>
        <p:nvPicPr>
          <p:cNvPr id="5" name="Content Placeholder 4" descr="A person with a mustache&#10;&#10;Description automatically generated with medium confidence">
            <a:extLst>
              <a:ext uri="{FF2B5EF4-FFF2-40B4-BE49-F238E27FC236}">
                <a16:creationId xmlns:a16="http://schemas.microsoft.com/office/drawing/2014/main" id="{E97A90AE-DC69-4CFD-9FA7-B6583BB307AA}"/>
              </a:ext>
            </a:extLst>
          </p:cNvPr>
          <p:cNvPicPr>
            <a:picLocks noChangeAspect="1"/>
          </p:cNvPicPr>
          <p:nvPr/>
        </p:nvPicPr>
        <p:blipFill rotWithShape="1">
          <a:blip r:embed="rId2">
            <a:extLst>
              <a:ext uri="{28A0092B-C50C-407E-A947-70E740481C1C}">
                <a14:useLocalDpi xmlns:a14="http://schemas.microsoft.com/office/drawing/2010/main" val="0"/>
              </a:ext>
            </a:extLst>
          </a:blip>
          <a:srcRect r="1081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73699C4E-E060-80A0-7C63-8BFF5AA7D9FD}"/>
              </a:ext>
            </a:extLst>
          </p:cNvPr>
          <p:cNvSpPr>
            <a:spLocks noGrp="1"/>
          </p:cNvSpPr>
          <p:nvPr>
            <p:ph idx="1"/>
          </p:nvPr>
        </p:nvSpPr>
        <p:spPr>
          <a:xfrm>
            <a:off x="5952931" y="1847461"/>
            <a:ext cx="5400867" cy="4329502"/>
          </a:xfrm>
        </p:spPr>
        <p:txBody>
          <a:bodyPr>
            <a:normAutofit/>
          </a:bodyPr>
          <a:lstStyle/>
          <a:p>
            <a:pPr marL="0" indent="0" algn="just">
              <a:buNone/>
            </a:pPr>
            <a:r>
              <a:rPr lang="en-US" sz="2000" dirty="0" err="1"/>
              <a:t>Montesquieu'nun</a:t>
            </a:r>
            <a:r>
              <a:rPr lang="en-US" sz="2000" dirty="0"/>
              <a:t> </a:t>
            </a:r>
            <a:r>
              <a:rPr lang="en-US" sz="2000" dirty="0" err="1"/>
              <a:t>fikirleri</a:t>
            </a:r>
            <a:r>
              <a:rPr lang="en-US" sz="2000" dirty="0"/>
              <a:t>, hem </a:t>
            </a:r>
            <a:r>
              <a:rPr lang="en-US" sz="2000" dirty="0" err="1"/>
              <a:t>Fransa'da</a:t>
            </a:r>
            <a:r>
              <a:rPr lang="en-US" sz="2000" dirty="0"/>
              <a:t> hem de </a:t>
            </a:r>
            <a:r>
              <a:rPr lang="en-US" sz="2000" dirty="0" err="1"/>
              <a:t>yurtdışında</a:t>
            </a:r>
            <a:r>
              <a:rPr lang="en-US" sz="2000" dirty="0"/>
              <a:t> </a:t>
            </a:r>
            <a:r>
              <a:rPr lang="en-US" sz="2000" dirty="0" err="1"/>
              <a:t>sonraki</a:t>
            </a:r>
            <a:r>
              <a:rPr lang="en-US" sz="2000" dirty="0"/>
              <a:t> </a:t>
            </a:r>
            <a:r>
              <a:rPr lang="en-US" sz="2000" dirty="0" err="1"/>
              <a:t>filozoflar</a:t>
            </a:r>
            <a:r>
              <a:rPr lang="en-US" sz="2000" dirty="0"/>
              <a:t> </a:t>
            </a:r>
            <a:r>
              <a:rPr lang="en-US" sz="2000" dirty="0" err="1"/>
              <a:t>arasında</a:t>
            </a:r>
            <a:r>
              <a:rPr lang="en-US" sz="2000" dirty="0"/>
              <a:t> </a:t>
            </a:r>
            <a:r>
              <a:rPr lang="en-US" sz="2000" dirty="0" err="1"/>
              <a:t>gerçek</a:t>
            </a:r>
            <a:r>
              <a:rPr lang="en-US" sz="2000" dirty="0"/>
              <a:t> </a:t>
            </a:r>
            <a:r>
              <a:rPr lang="en-US" sz="2000" dirty="0" err="1"/>
              <a:t>bir</a:t>
            </a:r>
            <a:r>
              <a:rPr lang="en-US" sz="2000" dirty="0"/>
              <a:t> </a:t>
            </a:r>
            <a:r>
              <a:rPr lang="en-US" sz="2000" dirty="0" err="1"/>
              <a:t>yankı</a:t>
            </a:r>
            <a:r>
              <a:rPr lang="en-US" sz="2000" dirty="0"/>
              <a:t> </a:t>
            </a:r>
            <a:r>
              <a:rPr lang="en-US" sz="2000" dirty="0" err="1"/>
              <a:t>buldu</a:t>
            </a:r>
            <a:r>
              <a:rPr lang="en-US" sz="2000" dirty="0"/>
              <a:t>. Bu </a:t>
            </a:r>
            <a:r>
              <a:rPr lang="en-US" sz="2000" dirty="0" err="1"/>
              <a:t>noktada</a:t>
            </a:r>
            <a:r>
              <a:rPr lang="en-US" sz="2000" dirty="0"/>
              <a:t> </a:t>
            </a:r>
            <a:r>
              <a:rPr lang="en-US" sz="2000" dirty="0" err="1"/>
              <a:t>öne</a:t>
            </a:r>
            <a:r>
              <a:rPr lang="en-US" sz="2000" dirty="0"/>
              <a:t> </a:t>
            </a:r>
            <a:r>
              <a:rPr lang="en-US" sz="2000" dirty="0" err="1"/>
              <a:t>çıkan</a:t>
            </a:r>
            <a:r>
              <a:rPr lang="en-US" sz="2000" dirty="0"/>
              <a:t> </a:t>
            </a:r>
            <a:r>
              <a:rPr lang="en-US" sz="2000" dirty="0" err="1"/>
              <a:t>bir</a:t>
            </a:r>
            <a:r>
              <a:rPr lang="en-US" sz="2000" dirty="0"/>
              <a:t> </a:t>
            </a:r>
            <a:r>
              <a:rPr lang="en-US" sz="2000" dirty="0" err="1"/>
              <a:t>örnek</a:t>
            </a:r>
            <a:r>
              <a:rPr lang="en-US" sz="2000" dirty="0"/>
              <a:t>, </a:t>
            </a:r>
            <a:r>
              <a:rPr lang="en-US" sz="2000" dirty="0" err="1"/>
              <a:t>Hukuk</a:t>
            </a:r>
            <a:r>
              <a:rPr lang="en-US" sz="2000" dirty="0"/>
              <a:t> </a:t>
            </a:r>
            <a:r>
              <a:rPr lang="en-US" sz="2000" dirty="0" err="1"/>
              <a:t>Felsefesi'nde</a:t>
            </a:r>
            <a:r>
              <a:rPr lang="en-US" sz="2000" dirty="0"/>
              <a:t> </a:t>
            </a:r>
            <a:r>
              <a:rPr lang="en-US" sz="2000" dirty="0" err="1"/>
              <a:t>Fransız</a:t>
            </a:r>
            <a:r>
              <a:rPr lang="en-US" sz="2000" dirty="0"/>
              <a:t> </a:t>
            </a:r>
            <a:r>
              <a:rPr lang="en-US" sz="2000" dirty="0" err="1"/>
              <a:t>düşünürüne</a:t>
            </a:r>
            <a:r>
              <a:rPr lang="en-US" sz="2000" dirty="0"/>
              <a:t> </a:t>
            </a:r>
            <a:r>
              <a:rPr lang="en-US" sz="2000" dirty="0" err="1"/>
              <a:t>birçok</a:t>
            </a:r>
            <a:r>
              <a:rPr lang="en-US" sz="2000" dirty="0"/>
              <a:t> </a:t>
            </a:r>
            <a:r>
              <a:rPr lang="en-US" sz="2000" dirty="0" err="1"/>
              <a:t>yönden</a:t>
            </a:r>
            <a:r>
              <a:rPr lang="en-US" sz="2000" dirty="0"/>
              <a:t> </a:t>
            </a:r>
            <a:r>
              <a:rPr lang="en-US" sz="2000" dirty="0" err="1"/>
              <a:t>övgüde</a:t>
            </a:r>
            <a:r>
              <a:rPr lang="en-US" sz="2000" dirty="0"/>
              <a:t> </a:t>
            </a:r>
            <a:r>
              <a:rPr lang="en-US" sz="2000" dirty="0" err="1"/>
              <a:t>bulunan</a:t>
            </a:r>
            <a:r>
              <a:rPr lang="en-US" sz="2000" dirty="0"/>
              <a:t> </a:t>
            </a:r>
            <a:r>
              <a:rPr lang="en-US" sz="2000" dirty="0" err="1"/>
              <a:t>ve</a:t>
            </a:r>
            <a:r>
              <a:rPr lang="en-US" sz="2000" dirty="0"/>
              <a:t> </a:t>
            </a:r>
            <a:r>
              <a:rPr lang="en-US" sz="2000" dirty="0" err="1"/>
              <a:t>aynı</a:t>
            </a:r>
            <a:r>
              <a:rPr lang="en-US" sz="2000" dirty="0"/>
              <a:t> </a:t>
            </a:r>
            <a:r>
              <a:rPr lang="en-US" sz="2000" dirty="0" err="1"/>
              <a:t>zamanda</a:t>
            </a:r>
            <a:r>
              <a:rPr lang="en-US" sz="2000" dirty="0"/>
              <a:t> </a:t>
            </a:r>
            <a:r>
              <a:rPr lang="en-US" sz="2000" dirty="0" err="1"/>
              <a:t>onun</a:t>
            </a:r>
            <a:r>
              <a:rPr lang="en-US" sz="2000" dirty="0"/>
              <a:t> </a:t>
            </a:r>
            <a:r>
              <a:rPr lang="en-US" sz="2000" dirty="0" err="1"/>
              <a:t>görüşlerini</a:t>
            </a:r>
            <a:r>
              <a:rPr lang="en-US" sz="2000" dirty="0"/>
              <a:t> </a:t>
            </a:r>
            <a:r>
              <a:rPr lang="en-US" sz="2000" dirty="0" err="1"/>
              <a:t>kendi</a:t>
            </a:r>
            <a:r>
              <a:rPr lang="en-US" sz="2000" dirty="0"/>
              <a:t> </a:t>
            </a:r>
            <a:r>
              <a:rPr lang="en-US" sz="2000" dirty="0" err="1"/>
              <a:t>mutlak</a:t>
            </a:r>
            <a:r>
              <a:rPr lang="en-US" sz="2000" dirty="0"/>
              <a:t> </a:t>
            </a:r>
            <a:r>
              <a:rPr lang="en-US" sz="2000" dirty="0" err="1"/>
              <a:t>idealizmi</a:t>
            </a:r>
            <a:r>
              <a:rPr lang="en-US" sz="2000" dirty="0"/>
              <a:t> </a:t>
            </a:r>
            <a:r>
              <a:rPr lang="en-US" sz="2000" dirty="0" err="1"/>
              <a:t>doğrultusunda</a:t>
            </a:r>
            <a:r>
              <a:rPr lang="en-US" sz="2000" dirty="0"/>
              <a:t> </a:t>
            </a:r>
            <a:r>
              <a:rPr lang="en-US" sz="2000" dirty="0" err="1"/>
              <a:t>büken</a:t>
            </a:r>
            <a:r>
              <a:rPr lang="en-US" sz="2000" dirty="0"/>
              <a:t> </a:t>
            </a:r>
            <a:r>
              <a:rPr lang="en-US" sz="2000" dirty="0" err="1"/>
              <a:t>Hegel'dir</a:t>
            </a:r>
            <a:r>
              <a:rPr lang="en-US" sz="2000" dirty="0"/>
              <a:t>.</a:t>
            </a:r>
            <a:endParaRPr lang="tr-TR" sz="2000" dirty="0"/>
          </a:p>
          <a:p>
            <a:pPr marL="0" indent="0" algn="just">
              <a:buNone/>
            </a:pPr>
            <a:r>
              <a:rPr lang="tr-TR" sz="2000" dirty="0"/>
              <a:t>Hegel Hukukukun Niteliği ile ilgili çalışmasında </a:t>
            </a:r>
            <a:r>
              <a:rPr lang="en-US" sz="2000" dirty="0" err="1"/>
              <a:t>Anayasa</a:t>
            </a:r>
            <a:r>
              <a:rPr lang="en-US" sz="2000" dirty="0"/>
              <a:t> </a:t>
            </a:r>
            <a:r>
              <a:rPr lang="en-US" sz="2000" dirty="0" err="1"/>
              <a:t>hukuku</a:t>
            </a:r>
            <a:r>
              <a:rPr lang="en-US" sz="2000" dirty="0"/>
              <a:t> </a:t>
            </a:r>
            <a:r>
              <a:rPr lang="en-US" sz="2000" dirty="0" err="1"/>
              <a:t>ile</a:t>
            </a:r>
            <a:r>
              <a:rPr lang="en-US" sz="2000" dirty="0"/>
              <a:t> </a:t>
            </a:r>
            <a:r>
              <a:rPr lang="en-US" sz="2000" dirty="0" err="1"/>
              <a:t>ilgili</a:t>
            </a:r>
            <a:r>
              <a:rPr lang="en-US" sz="2000" dirty="0"/>
              <a:t> </a:t>
            </a:r>
            <a:r>
              <a:rPr lang="en-US" sz="2000" dirty="0" err="1"/>
              <a:t>bölümün</a:t>
            </a:r>
            <a:r>
              <a:rPr lang="en-US" sz="2000" dirty="0"/>
              <a:t> </a:t>
            </a:r>
            <a:r>
              <a:rPr lang="en-US" sz="2000" dirty="0" err="1"/>
              <a:t>daha</a:t>
            </a:r>
            <a:r>
              <a:rPr lang="en-US" sz="2000" dirty="0"/>
              <a:t> </a:t>
            </a:r>
            <a:r>
              <a:rPr lang="en-US" sz="2000" dirty="0" err="1"/>
              <a:t>sonraki</a:t>
            </a:r>
            <a:r>
              <a:rPr lang="en-US" sz="2000" dirty="0"/>
              <a:t> </a:t>
            </a:r>
            <a:r>
              <a:rPr lang="en-US" sz="2000" dirty="0" err="1"/>
              <a:t>bir</a:t>
            </a:r>
            <a:r>
              <a:rPr lang="en-US" sz="2000" dirty="0"/>
              <a:t> </a:t>
            </a:r>
            <a:r>
              <a:rPr lang="en-US" sz="2000" dirty="0" err="1"/>
              <a:t>noktasınd</a:t>
            </a:r>
            <a:r>
              <a:rPr lang="tr-TR" sz="2000" dirty="0"/>
              <a:t>a</a:t>
            </a:r>
            <a:r>
              <a:rPr lang="en-US" sz="2000" dirty="0"/>
              <a:t> hem “</a:t>
            </a:r>
            <a:r>
              <a:rPr lang="en-US" sz="2000" dirty="0" err="1"/>
              <a:t>yasaların</a:t>
            </a:r>
            <a:r>
              <a:rPr lang="en-US" sz="2000" dirty="0"/>
              <a:t> </a:t>
            </a:r>
            <a:r>
              <a:rPr lang="en-US" sz="2000" dirty="0" err="1"/>
              <a:t>bağlantılılığına</a:t>
            </a:r>
            <a:r>
              <a:rPr lang="en-US" sz="2000" dirty="0"/>
              <a:t>” hem de “</a:t>
            </a:r>
            <a:r>
              <a:rPr lang="en-US" sz="2000" dirty="0" err="1"/>
              <a:t>parçayı</a:t>
            </a:r>
            <a:r>
              <a:rPr lang="en-US" sz="2000" dirty="0"/>
              <a:t> her zaman </a:t>
            </a:r>
            <a:r>
              <a:rPr lang="en-US" sz="2000" dirty="0" err="1"/>
              <a:t>kendi</a:t>
            </a:r>
            <a:r>
              <a:rPr lang="en-US" sz="2000" dirty="0"/>
              <a:t> </a:t>
            </a:r>
            <a:r>
              <a:rPr lang="en-US" sz="2000" dirty="0" err="1"/>
              <a:t>ilişkisi</a:t>
            </a:r>
            <a:r>
              <a:rPr lang="en-US" sz="2000" dirty="0"/>
              <a:t> </a:t>
            </a:r>
            <a:r>
              <a:rPr lang="en-US" sz="2000" dirty="0" err="1"/>
              <a:t>içinde</a:t>
            </a:r>
            <a:r>
              <a:rPr lang="en-US" sz="2000" dirty="0"/>
              <a:t> </a:t>
            </a:r>
            <a:r>
              <a:rPr lang="en-US" sz="2000" dirty="0" err="1"/>
              <a:t>ele</a:t>
            </a:r>
            <a:r>
              <a:rPr lang="en-US" sz="2000" dirty="0"/>
              <a:t> </a:t>
            </a:r>
            <a:r>
              <a:rPr lang="en-US" sz="2000" dirty="0" err="1"/>
              <a:t>almanın</a:t>
            </a:r>
            <a:r>
              <a:rPr lang="en-US" sz="2000" dirty="0"/>
              <a:t> </a:t>
            </a:r>
            <a:r>
              <a:rPr lang="en-US" sz="2000" dirty="0" err="1"/>
              <a:t>felsefi</a:t>
            </a:r>
            <a:r>
              <a:rPr lang="en-US" sz="2000" dirty="0"/>
              <a:t> </a:t>
            </a:r>
            <a:r>
              <a:rPr lang="en-US" sz="2000" dirty="0" err="1"/>
              <a:t>ilkesine</a:t>
            </a:r>
            <a:r>
              <a:rPr lang="en-US" sz="2000" dirty="0"/>
              <a:t>” </a:t>
            </a:r>
            <a:r>
              <a:rPr lang="en-US" sz="2000" dirty="0" err="1"/>
              <a:t>dikkat</a:t>
            </a:r>
            <a:r>
              <a:rPr lang="en-US" sz="2000" dirty="0"/>
              <a:t> </a:t>
            </a:r>
            <a:r>
              <a:rPr lang="en-US" sz="2000" dirty="0" err="1"/>
              <a:t>çekenin</a:t>
            </a:r>
            <a:r>
              <a:rPr lang="en-US" sz="2000" dirty="0"/>
              <a:t> “her </a:t>
            </a:r>
            <a:r>
              <a:rPr lang="en-US" sz="2000" dirty="0" err="1"/>
              <a:t>şeyden</a:t>
            </a:r>
            <a:r>
              <a:rPr lang="en-US" sz="2000" dirty="0"/>
              <a:t> </a:t>
            </a:r>
            <a:r>
              <a:rPr lang="en-US" sz="2000" dirty="0" err="1"/>
              <a:t>önce</a:t>
            </a:r>
            <a:r>
              <a:rPr lang="en-US" sz="2000" dirty="0"/>
              <a:t> Montesquieu” </a:t>
            </a:r>
            <a:r>
              <a:rPr lang="en-US" sz="2000" dirty="0" err="1"/>
              <a:t>olduğunu</a:t>
            </a:r>
            <a:r>
              <a:rPr lang="en-US" sz="2000" dirty="0"/>
              <a:t> </a:t>
            </a:r>
            <a:r>
              <a:rPr lang="tr-TR" sz="2000" dirty="0"/>
              <a:t>belirterek kendisinden </a:t>
            </a:r>
            <a:r>
              <a:rPr lang="en-US" sz="2000" dirty="0" err="1"/>
              <a:t>övgü</a:t>
            </a:r>
            <a:r>
              <a:rPr lang="tr-TR" sz="2000"/>
              <a:t>yle söz etmiştir.</a:t>
            </a:r>
            <a:endParaRPr lang="en-US" sz="2000" dirty="0"/>
          </a:p>
        </p:txBody>
      </p:sp>
    </p:spTree>
    <p:extLst>
      <p:ext uri="{BB962C8B-B14F-4D97-AF65-F5344CB8AC3E}">
        <p14:creationId xmlns:p14="http://schemas.microsoft.com/office/powerpoint/2010/main" val="289653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570B-A826-4E61-95DA-9D847DB3C52F}"/>
              </a:ext>
            </a:extLst>
          </p:cNvPr>
          <p:cNvSpPr>
            <a:spLocks noGrp="1"/>
          </p:cNvSpPr>
          <p:nvPr>
            <p:ph type="title"/>
          </p:nvPr>
        </p:nvSpPr>
        <p:spPr/>
        <p:txBody>
          <a:bodyPr/>
          <a:lstStyle/>
          <a:p>
            <a:r>
              <a:rPr lang="tr-TR" b="1" dirty="0"/>
              <a:t>Klasik Antik Çağda Karşılaştırmalı Hukuk</a:t>
            </a:r>
          </a:p>
        </p:txBody>
      </p:sp>
      <p:sp>
        <p:nvSpPr>
          <p:cNvPr id="3" name="Content Placeholder 2">
            <a:extLst>
              <a:ext uri="{FF2B5EF4-FFF2-40B4-BE49-F238E27FC236}">
                <a16:creationId xmlns:a16="http://schemas.microsoft.com/office/drawing/2014/main" id="{00FB6269-2BDD-4B8A-9071-230C37964934}"/>
              </a:ext>
            </a:extLst>
          </p:cNvPr>
          <p:cNvSpPr>
            <a:spLocks noGrp="1"/>
          </p:cNvSpPr>
          <p:nvPr>
            <p:ph idx="1"/>
          </p:nvPr>
        </p:nvSpPr>
        <p:spPr/>
        <p:txBody>
          <a:bodyPr>
            <a:normAutofit fontScale="92500" lnSpcReduction="20000"/>
          </a:bodyPr>
          <a:lstStyle/>
          <a:p>
            <a:pPr algn="just"/>
            <a:r>
              <a:rPr lang="tr-TR" b="1" dirty="0"/>
              <a:t>Antik Yunan</a:t>
            </a:r>
          </a:p>
          <a:p>
            <a:pPr algn="just"/>
            <a:r>
              <a:rPr lang="tr-TR" dirty="0"/>
              <a:t>Antik Yunan'da farklı hukuk sistemlerinin karşılaştırılması hem kanun yapıcılar hem de filozoflar için bir ilham kaynağıydı.</a:t>
            </a:r>
          </a:p>
          <a:p>
            <a:pPr lvl="1" algn="just"/>
            <a:r>
              <a:rPr lang="tr-TR" dirty="0"/>
              <a:t>Attika'nın 'cinayet yasaları’</a:t>
            </a:r>
          </a:p>
          <a:p>
            <a:pPr lvl="1" algn="just"/>
            <a:r>
              <a:rPr lang="tr-TR" dirty="0"/>
              <a:t>Charondas mevzuatı</a:t>
            </a:r>
          </a:p>
          <a:p>
            <a:pPr lvl="1" algn="just"/>
            <a:r>
              <a:rPr lang="tr-TR" dirty="0"/>
              <a:t>Atina'da Solon mevzuatı</a:t>
            </a:r>
          </a:p>
          <a:p>
            <a:pPr lvl="1" algn="just"/>
            <a:r>
              <a:rPr lang="tr-TR" dirty="0"/>
              <a:t>Platon (MÖ 429–348) Kanunlarında, Magnesia adlı ideal bir şehrin temel siyasi yapısını ve yasalarını formüle ederken birkaç Yunan ve diğer devletlerin yasalarını tartıştı.</a:t>
            </a:r>
          </a:p>
          <a:p>
            <a:pPr lvl="1" algn="just"/>
            <a:r>
              <a:rPr lang="tr-TR" dirty="0"/>
              <a:t>Aristoteles Politika'sında (MÖ 384-322), tercih ettiği üç hükümet biçimine (monarşi, aristokrasi ve anayasal hükümet) ve bunların yozlaşmış versiyonlarına (tiranlık, oligarşi ve demokrasi) karar vermeden önce 158 Yunan şehir devletinin anayasalarını inceledi.</a:t>
            </a:r>
          </a:p>
          <a:p>
            <a:pPr lvl="1" algn="just"/>
            <a:r>
              <a:rPr lang="tr-TR" dirty="0"/>
              <a:t>Aristoteles'in öğrencisi olan Theophrastus (MÖ 372-287), Atina yasalarının diğer şehir devletleriyle karşılaştırılan bir eser yayınladı.</a:t>
            </a:r>
          </a:p>
          <a:p>
            <a:pPr lvl="1"/>
            <a:endParaRPr lang="tr-TR" dirty="0"/>
          </a:p>
        </p:txBody>
      </p:sp>
    </p:spTree>
    <p:extLst>
      <p:ext uri="{BB962C8B-B14F-4D97-AF65-F5344CB8AC3E}">
        <p14:creationId xmlns:p14="http://schemas.microsoft.com/office/powerpoint/2010/main" val="211930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570B-A826-4E61-95DA-9D847DB3C52F}"/>
              </a:ext>
            </a:extLst>
          </p:cNvPr>
          <p:cNvSpPr>
            <a:spLocks noGrp="1"/>
          </p:cNvSpPr>
          <p:nvPr>
            <p:ph type="title"/>
          </p:nvPr>
        </p:nvSpPr>
        <p:spPr/>
        <p:txBody>
          <a:bodyPr/>
          <a:lstStyle/>
          <a:p>
            <a:r>
              <a:rPr lang="tr-TR" b="1" dirty="0"/>
              <a:t>Klasik Antik Çağda Karşılaştırmalı Hukuk</a:t>
            </a:r>
          </a:p>
        </p:txBody>
      </p:sp>
      <p:sp>
        <p:nvSpPr>
          <p:cNvPr id="3" name="Content Placeholder 2">
            <a:extLst>
              <a:ext uri="{FF2B5EF4-FFF2-40B4-BE49-F238E27FC236}">
                <a16:creationId xmlns:a16="http://schemas.microsoft.com/office/drawing/2014/main" id="{00FB6269-2BDD-4B8A-9071-230C37964934}"/>
              </a:ext>
            </a:extLst>
          </p:cNvPr>
          <p:cNvSpPr>
            <a:spLocks noGrp="1"/>
          </p:cNvSpPr>
          <p:nvPr>
            <p:ph idx="1"/>
          </p:nvPr>
        </p:nvSpPr>
        <p:spPr/>
        <p:txBody>
          <a:bodyPr>
            <a:normAutofit/>
          </a:bodyPr>
          <a:lstStyle/>
          <a:p>
            <a:pPr algn="just"/>
            <a:r>
              <a:rPr lang="tr-TR" b="1" dirty="0"/>
              <a:t>Helenistik ve Roma dönemleri</a:t>
            </a:r>
          </a:p>
          <a:p>
            <a:pPr lvl="1" algn="just"/>
            <a:r>
              <a:rPr lang="tr-TR" dirty="0"/>
              <a:t>Stoacılar kozmopolis bir devlet modeli tasarladılar: içinde tüm insanların eşit olduğu ve mükemmel ahlaki yaşama eşit derecede yetenekli olduğu ilahi, rasyonel bir ilkenin (Nous, Logos) nüfuz ettiği her şeyi kapsayan, evrensel bir topluluk.</a:t>
            </a:r>
          </a:p>
          <a:p>
            <a:pPr lvl="1" algn="just"/>
            <a:r>
              <a:rPr lang="tr-TR" dirty="0"/>
              <a:t>Hukuk, insanın pozitifleşmesinden bağımsızdır.</a:t>
            </a:r>
          </a:p>
          <a:p>
            <a:pPr lvl="1" algn="just"/>
            <a:r>
              <a:rPr lang="tr-TR" dirty="0"/>
              <a:t>Geniş anlamda hukukun özü olarak adalete ulaşmanın ön koşulu, doğal hukukun kurallarına uymaktır.</a:t>
            </a:r>
          </a:p>
          <a:p>
            <a:pPr lvl="1" algn="just"/>
            <a:r>
              <a:rPr lang="tr-TR" dirty="0"/>
              <a:t>Bu anlamda farklı ülkelerin ulusal hukuklarını karşılatırmak sadece doğal hukuka ulaşmada katkı sağladığı ölçüde önem taşır.</a:t>
            </a:r>
          </a:p>
        </p:txBody>
      </p:sp>
    </p:spTree>
    <p:extLst>
      <p:ext uri="{BB962C8B-B14F-4D97-AF65-F5344CB8AC3E}">
        <p14:creationId xmlns:p14="http://schemas.microsoft.com/office/powerpoint/2010/main" val="295069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570B-A826-4E61-95DA-9D847DB3C52F}"/>
              </a:ext>
            </a:extLst>
          </p:cNvPr>
          <p:cNvSpPr>
            <a:spLocks noGrp="1"/>
          </p:cNvSpPr>
          <p:nvPr>
            <p:ph type="title"/>
          </p:nvPr>
        </p:nvSpPr>
        <p:spPr/>
        <p:txBody>
          <a:bodyPr/>
          <a:lstStyle/>
          <a:p>
            <a:r>
              <a:rPr lang="tr-TR" b="1" dirty="0"/>
              <a:t>Klasik Antik Çağda Karşılaştırmalı Hukuk</a:t>
            </a:r>
          </a:p>
        </p:txBody>
      </p:sp>
      <p:sp>
        <p:nvSpPr>
          <p:cNvPr id="3" name="Content Placeholder 2">
            <a:extLst>
              <a:ext uri="{FF2B5EF4-FFF2-40B4-BE49-F238E27FC236}">
                <a16:creationId xmlns:a16="http://schemas.microsoft.com/office/drawing/2014/main" id="{00FB6269-2BDD-4B8A-9071-230C37964934}"/>
              </a:ext>
            </a:extLst>
          </p:cNvPr>
          <p:cNvSpPr>
            <a:spLocks noGrp="1"/>
          </p:cNvSpPr>
          <p:nvPr>
            <p:ph idx="1"/>
          </p:nvPr>
        </p:nvSpPr>
        <p:spPr/>
        <p:txBody>
          <a:bodyPr>
            <a:normAutofit fontScale="85000" lnSpcReduction="20000"/>
          </a:bodyPr>
          <a:lstStyle/>
          <a:p>
            <a:pPr algn="just"/>
            <a:r>
              <a:rPr lang="tr-TR" b="1" dirty="0"/>
              <a:t>Antik Roma</a:t>
            </a:r>
          </a:p>
          <a:p>
            <a:pPr lvl="1" algn="just"/>
            <a:r>
              <a:rPr lang="tr-TR" dirty="0"/>
              <a:t>On İki Levha Yasası, MÖ beşinci yüzyılın ortalarında çıkarılan en eski Roma yasası derlemesidir. (Yunan uygarlığının Roma kültürü üzerindeki etkisi on iki levhada açıkça görülmektedir.)</a:t>
            </a:r>
          </a:p>
          <a:p>
            <a:pPr lvl="1" algn="just"/>
            <a:r>
              <a:rPr lang="tr-TR" dirty="0"/>
              <a:t>Roma hukukçuları arasında hakim olan eğilim, yalnızca Roma'nın iç hukukuna odaklanmaktı.</a:t>
            </a:r>
          </a:p>
          <a:p>
            <a:pPr lvl="1" algn="just"/>
            <a:r>
              <a:rPr lang="tr-TR" i="1" u="sng" dirty="0"/>
              <a:t>‘Milletlerarası Hukuk' (ius gentium), Roma vatandaşları ve yabancılar arasındaki ekonomik ilişkileri düzenleyen Roma hukukunun dalıdır.</a:t>
            </a:r>
          </a:p>
          <a:p>
            <a:pPr lvl="1" algn="just"/>
            <a:r>
              <a:rPr lang="tr-TR" dirty="0"/>
              <a:t>Erken bir dönemden itibaren, Romalılar kendi iç hukuklarının (ius Civile) bazı kurumlarının diğer ulusların hukuk sistemlerinde de var olduğunu fark ettiler.</a:t>
            </a:r>
          </a:p>
          <a:p>
            <a:pPr lvl="1" algn="just"/>
            <a:r>
              <a:rPr lang="tr-TR" i="1" u="sng" dirty="0"/>
              <a:t>‘Milletlerarası Hukuk' (ius gentium)</a:t>
            </a:r>
            <a:r>
              <a:rPr lang="tr-TR" dirty="0"/>
              <a:t>, yabancıların karıştığı hukuki ihtilaflarla ilgilenen özel sulh yargıcı olan praetor peregrinus'un fermanlarından ve daha az bir dereceye kadar il valilerinin fermanlarından oluşturulmuştur.</a:t>
            </a:r>
          </a:p>
          <a:p>
            <a:pPr lvl="1" algn="just"/>
            <a:r>
              <a:rPr lang="tr-TR" dirty="0"/>
              <a:t>Bununla birlikte, </a:t>
            </a:r>
            <a:r>
              <a:rPr lang="tr-TR" i="1" u="sng" dirty="0"/>
              <a:t>‘Milletlerarası Hukuk’ (</a:t>
            </a:r>
            <a:r>
              <a:rPr lang="tr-TR" dirty="0"/>
              <a:t>ius gentium)'un daha da gelişmesi yalnızca Roma hukukunun klasik döneminde (imparatorluk dönemi) olmuştur. Karşılaştırmalı araştırmalardan etkilenmiş ve bu nedenle ulusallıktan çıkarılmış ve bir "evrensel hukuk" biçimine dönüştürülmüştür. Bu, karşılaştırmalı hukuk bilimi ve rasyonel spekülasyonun bir kombinasyonu ile elde edilmiştir.</a:t>
            </a:r>
          </a:p>
          <a:p>
            <a:pPr lvl="1" algn="just"/>
            <a:endParaRPr lang="tr-TR" dirty="0"/>
          </a:p>
          <a:p>
            <a:pPr lvl="1" algn="just"/>
            <a:endParaRPr lang="tr-TR" dirty="0"/>
          </a:p>
          <a:p>
            <a:pPr lvl="1" algn="just"/>
            <a:endParaRPr lang="tr-TR" dirty="0"/>
          </a:p>
        </p:txBody>
      </p:sp>
    </p:spTree>
    <p:extLst>
      <p:ext uri="{BB962C8B-B14F-4D97-AF65-F5344CB8AC3E}">
        <p14:creationId xmlns:p14="http://schemas.microsoft.com/office/powerpoint/2010/main" val="258407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570B-A826-4E61-95DA-9D847DB3C52F}"/>
              </a:ext>
            </a:extLst>
          </p:cNvPr>
          <p:cNvSpPr>
            <a:spLocks noGrp="1"/>
          </p:cNvSpPr>
          <p:nvPr>
            <p:ph type="title"/>
          </p:nvPr>
        </p:nvSpPr>
        <p:spPr/>
        <p:txBody>
          <a:bodyPr/>
          <a:lstStyle/>
          <a:p>
            <a:r>
              <a:rPr lang="tr-TR" b="1" dirty="0"/>
              <a:t>Klasik Antik Çağda Karşılaştırmalı Hukuk</a:t>
            </a:r>
          </a:p>
        </p:txBody>
      </p:sp>
      <p:sp>
        <p:nvSpPr>
          <p:cNvPr id="3" name="Content Placeholder 2">
            <a:extLst>
              <a:ext uri="{FF2B5EF4-FFF2-40B4-BE49-F238E27FC236}">
                <a16:creationId xmlns:a16="http://schemas.microsoft.com/office/drawing/2014/main" id="{00FB6269-2BDD-4B8A-9071-230C37964934}"/>
              </a:ext>
            </a:extLst>
          </p:cNvPr>
          <p:cNvSpPr>
            <a:spLocks noGrp="1"/>
          </p:cNvSpPr>
          <p:nvPr>
            <p:ph idx="1"/>
          </p:nvPr>
        </p:nvSpPr>
        <p:spPr/>
        <p:txBody>
          <a:bodyPr>
            <a:normAutofit lnSpcReduction="10000"/>
          </a:bodyPr>
          <a:lstStyle/>
          <a:p>
            <a:pPr algn="just"/>
            <a:r>
              <a:rPr lang="tr-TR" b="1" dirty="0"/>
              <a:t>Antik Roma</a:t>
            </a:r>
          </a:p>
          <a:p>
            <a:pPr lvl="1" algn="just"/>
            <a:r>
              <a:rPr lang="tr-TR" dirty="0"/>
              <a:t>MS ikinci yüzyıl hukukçusu Gaius, Roma hukukunun kısmen “doğal aklın tüm insanlık arasında kurduğu [ve] tüm halklar tarafından aynı şekilde uygulanan yasa” olarak tanımladığı milletlerarası hukukuna (ius gentium) dayandığını beyan etmiştir.</a:t>
            </a:r>
          </a:p>
          <a:p>
            <a:pPr lvl="1" algn="just"/>
            <a:r>
              <a:rPr lang="tr-TR" dirty="0"/>
              <a:t>Daha sonraki imparatorluk çağından kalma ilginç bir karşılaştırmalı çalışma, </a:t>
            </a:r>
            <a:r>
              <a:rPr lang="tr-TR" i="1" dirty="0"/>
              <a:t>Lex Dei quam praecipit Dominus ad Moysen</a:t>
            </a:r>
            <a:r>
              <a:rPr lang="tr-TR" dirty="0"/>
              <a:t>('Rab'bin Musa'ya buyurduğu ilahi yasa’)dır. Aynı zamanda </a:t>
            </a:r>
            <a:r>
              <a:rPr lang="tr-TR" i="1" dirty="0"/>
              <a:t>Collatio legum mozaikarum et romanarum </a:t>
            </a:r>
            <a:r>
              <a:rPr lang="tr-TR" dirty="0"/>
              <a:t>('Mozaik ve Roma Kanunların Karşılaştırılması) olarak da bilinir. Bu çalışmanın kesin tarihi belirsizdir, ancak metnin ana gövdesinin dördüncü yüzyılın ilk yarısında derlendiği anlaşılmaktadır.</a:t>
            </a:r>
          </a:p>
          <a:p>
            <a:pPr lvl="1" algn="just"/>
            <a:r>
              <a:rPr lang="tr-TR" dirty="0"/>
              <a:t>Eski Ahitler ile Romalı hukukçular Paulus, Ulpianus, Papinianus, Modestinus ve Gaius ve emperyal Gregoryen anayası ve Hermojen kanunlarını karşılaştırır.</a:t>
            </a:r>
          </a:p>
        </p:txBody>
      </p:sp>
    </p:spTree>
    <p:extLst>
      <p:ext uri="{BB962C8B-B14F-4D97-AF65-F5344CB8AC3E}">
        <p14:creationId xmlns:p14="http://schemas.microsoft.com/office/powerpoint/2010/main" val="170726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DF3D-0B76-435E-ADF6-15C8E0BD0860}"/>
              </a:ext>
            </a:extLst>
          </p:cNvPr>
          <p:cNvSpPr>
            <a:spLocks noGrp="1"/>
          </p:cNvSpPr>
          <p:nvPr>
            <p:ph type="title"/>
          </p:nvPr>
        </p:nvSpPr>
        <p:spPr/>
        <p:txBody>
          <a:bodyPr/>
          <a:lstStyle/>
          <a:p>
            <a:r>
              <a:rPr lang="tr-TR" b="1" dirty="0"/>
              <a:t>Orta Çağ’da Karşılaştırmalı Hukuk</a:t>
            </a:r>
          </a:p>
        </p:txBody>
      </p:sp>
      <p:sp>
        <p:nvSpPr>
          <p:cNvPr id="3" name="Content Placeholder 2">
            <a:extLst>
              <a:ext uri="{FF2B5EF4-FFF2-40B4-BE49-F238E27FC236}">
                <a16:creationId xmlns:a16="http://schemas.microsoft.com/office/drawing/2014/main" id="{41BB31CE-3AFE-4382-9BBD-AC591B14A406}"/>
              </a:ext>
            </a:extLst>
          </p:cNvPr>
          <p:cNvSpPr>
            <a:spLocks noGrp="1"/>
          </p:cNvSpPr>
          <p:nvPr>
            <p:ph idx="1"/>
          </p:nvPr>
        </p:nvSpPr>
        <p:spPr/>
        <p:txBody>
          <a:bodyPr>
            <a:normAutofit lnSpcReduction="10000"/>
          </a:bodyPr>
          <a:lstStyle/>
          <a:p>
            <a:pPr algn="just"/>
            <a:r>
              <a:rPr lang="tr-TR" dirty="0"/>
              <a:t>Batı'da Roma İmparatorluğu'nun çöküşünden sonra, bir zamanlar evrensel olan Roma hukuku sisteminin yerini çok sayıda hukuk sistemi aldı.</a:t>
            </a:r>
          </a:p>
          <a:p>
            <a:pPr algn="just"/>
            <a:r>
              <a:rPr lang="tr-TR" dirty="0"/>
              <a:t>Alman kabileleri kendi hukuklarını ve kültürlerini uygulamaya başladılar.</a:t>
            </a:r>
          </a:p>
          <a:p>
            <a:pPr algn="just"/>
            <a:r>
              <a:rPr lang="tr-TR" dirty="0"/>
              <a:t>Bu dönemde ortaya çıkan en önemli Roma hukuku derlemeleri arasında </a:t>
            </a:r>
            <a:r>
              <a:rPr lang="tr-TR" i="1" u="sng" dirty="0"/>
              <a:t>Lex Romana Visigothorum (MS 506)</a:t>
            </a:r>
            <a:r>
              <a:rPr lang="tr-TR" dirty="0"/>
              <a:t>, </a:t>
            </a:r>
            <a:r>
              <a:rPr lang="tr-TR" i="1" u="sng" dirty="0"/>
              <a:t>Edictum Theoderici (MS beşinci yüzyılın sonları) </a:t>
            </a:r>
            <a:r>
              <a:rPr lang="tr-TR" dirty="0"/>
              <a:t>ve </a:t>
            </a:r>
            <a:r>
              <a:rPr lang="tr-TR" i="1" u="sng" dirty="0"/>
              <a:t>Lex Romana Burgundionum (MS 517)</a:t>
            </a:r>
            <a:r>
              <a:rPr lang="tr-TR" dirty="0"/>
              <a:t> dır.</a:t>
            </a:r>
          </a:p>
          <a:p>
            <a:pPr algn="just"/>
            <a:r>
              <a:rPr lang="tr-TR" dirty="0"/>
              <a:t>Aynı bölge içinde Roma ve Germen yasalarının bir arada bulunması, bu yasaları ve sistemleri karşılaştırma fırsatı yanında arasındaki farkların farkına varılmasını sağlamıştır.</a:t>
            </a:r>
          </a:p>
        </p:txBody>
      </p:sp>
    </p:spTree>
    <p:extLst>
      <p:ext uri="{BB962C8B-B14F-4D97-AF65-F5344CB8AC3E}">
        <p14:creationId xmlns:p14="http://schemas.microsoft.com/office/powerpoint/2010/main" val="118721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DF3D-0B76-435E-ADF6-15C8E0BD0860}"/>
              </a:ext>
            </a:extLst>
          </p:cNvPr>
          <p:cNvSpPr>
            <a:spLocks noGrp="1"/>
          </p:cNvSpPr>
          <p:nvPr>
            <p:ph type="title"/>
          </p:nvPr>
        </p:nvSpPr>
        <p:spPr/>
        <p:txBody>
          <a:bodyPr/>
          <a:lstStyle/>
          <a:p>
            <a:r>
              <a:rPr lang="tr-TR" b="1" dirty="0"/>
              <a:t>Orta Çağ’da Karşılaştırmalı Hukuk</a:t>
            </a:r>
          </a:p>
        </p:txBody>
      </p:sp>
      <p:sp>
        <p:nvSpPr>
          <p:cNvPr id="3" name="Content Placeholder 2">
            <a:extLst>
              <a:ext uri="{FF2B5EF4-FFF2-40B4-BE49-F238E27FC236}">
                <a16:creationId xmlns:a16="http://schemas.microsoft.com/office/drawing/2014/main" id="{41BB31CE-3AFE-4382-9BBD-AC591B14A406}"/>
              </a:ext>
            </a:extLst>
          </p:cNvPr>
          <p:cNvSpPr>
            <a:spLocks noGrp="1"/>
          </p:cNvSpPr>
          <p:nvPr>
            <p:ph idx="1"/>
          </p:nvPr>
        </p:nvSpPr>
        <p:spPr/>
        <p:txBody>
          <a:bodyPr>
            <a:normAutofit fontScale="77500" lnSpcReduction="20000"/>
          </a:bodyPr>
          <a:lstStyle/>
          <a:p>
            <a:pPr algn="just"/>
            <a:r>
              <a:rPr lang="tr-TR" dirty="0"/>
              <a:t>Zamanla, Roma ve Germen nüfus unsurlarının kaynaşması ilerledikçe, insanların etnik kökenlerine göre bölünmesi bozulma eğilimine girdi.</a:t>
            </a:r>
          </a:p>
          <a:p>
            <a:pPr algn="just"/>
            <a:r>
              <a:rPr lang="tr-TR" dirty="0"/>
              <a:t>Alman kabileleri kendi hukuklarını ve kültürlerini uygulamaya başladılar.</a:t>
            </a:r>
          </a:p>
          <a:p>
            <a:pPr algn="just"/>
            <a:r>
              <a:rPr lang="tr-TR" dirty="0"/>
              <a:t>On birinci yüzyılın başlarından itibaren, tacirlerin, ticaretin ve sanayinin büyümesi ve Avrupa’da düzenin geri dönüşü, hukuk araştırmalarına ilginin yeniden canlanmasına sebep olmuştur.</a:t>
            </a:r>
          </a:p>
          <a:p>
            <a:pPr algn="just"/>
            <a:r>
              <a:rPr lang="tr-TR" dirty="0"/>
              <a:t>Hukuki canlanma ilk başta yerli Germen (özellikle Lombard) hukukunun sistematik bir şekilde açıklanmasına odaklanma eğiliminde olsa da, aynı zamanda Batı Avrupa'daki hukukun bir parçası olan feodal hukuk ve kilise hukuku ve aynı zamanda daha önceki dönemin veçhelerini de barındıran Justinianus Roma hukukudur.</a:t>
            </a:r>
          </a:p>
          <a:p>
            <a:pPr algn="just"/>
            <a:r>
              <a:rPr lang="tr-TR" dirty="0"/>
              <a:t>On birinci yüzyıldan on üçüncü yüzyıla kadar, Justinianus'un Roma hukukunun sistematik analizi ve yorumu, Glossators Okulu olarak bilinen ünlü Bologna hukuk okulundan hukukçuların özel meşguliyetindeydi.</a:t>
            </a:r>
          </a:p>
          <a:p>
            <a:pPr algn="just"/>
            <a:r>
              <a:rPr lang="tr-TR" dirty="0"/>
              <a:t>Aynı dönemde, Kilise hukuku veya kliselerde sistematik çalışmanın konusu oldu.</a:t>
            </a:r>
          </a:p>
        </p:txBody>
      </p:sp>
    </p:spTree>
    <p:extLst>
      <p:ext uri="{BB962C8B-B14F-4D97-AF65-F5344CB8AC3E}">
        <p14:creationId xmlns:p14="http://schemas.microsoft.com/office/powerpoint/2010/main" val="390508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DF3D-0B76-435E-ADF6-15C8E0BD0860}"/>
              </a:ext>
            </a:extLst>
          </p:cNvPr>
          <p:cNvSpPr>
            <a:spLocks noGrp="1"/>
          </p:cNvSpPr>
          <p:nvPr>
            <p:ph type="title"/>
          </p:nvPr>
        </p:nvSpPr>
        <p:spPr/>
        <p:txBody>
          <a:bodyPr/>
          <a:lstStyle/>
          <a:p>
            <a:r>
              <a:rPr lang="tr-TR" b="1" dirty="0"/>
              <a:t>Orta Çağ’da Karşılaştırmalı Hukuk</a:t>
            </a:r>
          </a:p>
        </p:txBody>
      </p:sp>
      <p:sp>
        <p:nvSpPr>
          <p:cNvPr id="3" name="Content Placeholder 2">
            <a:extLst>
              <a:ext uri="{FF2B5EF4-FFF2-40B4-BE49-F238E27FC236}">
                <a16:creationId xmlns:a16="http://schemas.microsoft.com/office/drawing/2014/main" id="{41BB31CE-3AFE-4382-9BBD-AC591B14A406}"/>
              </a:ext>
            </a:extLst>
          </p:cNvPr>
          <p:cNvSpPr>
            <a:spLocks noGrp="1"/>
          </p:cNvSpPr>
          <p:nvPr>
            <p:ph idx="1"/>
          </p:nvPr>
        </p:nvSpPr>
        <p:spPr/>
        <p:txBody>
          <a:bodyPr>
            <a:normAutofit fontScale="92500" lnSpcReduction="20000"/>
          </a:bodyPr>
          <a:lstStyle/>
          <a:p>
            <a:pPr algn="just"/>
            <a:r>
              <a:rPr lang="tr-TR" dirty="0"/>
              <a:t>On üçüncü yüzyılın sonuna gelindiğinde, hukukçular dikkatlerini Justinian'ın metinlerinin salt diyalektik analizinden çağdaş hukuku geliştirme ihtiyacına çevirdiler. Bu gelişme, İtalya'da Post-Glossators olarak adlandırılan yeni bir hukukçu türününün ürünüdür. Öncelikli ilgileri, Glossators tarafından açıklandığı gibi Justinianus'un Roma yasasını kendi dönemlerinin yeni sosyal ve ekonomik koşullarına uyarlamaktı.</a:t>
            </a:r>
          </a:p>
          <a:p>
            <a:pPr algn="just"/>
            <a:r>
              <a:rPr lang="tr-TR" dirty="0"/>
              <a:t>Genel olarak, ortaçağ (ve sonraki) hukukçular, çağdaş hukuksal tekelciliği, Avrupa hukuk biliminin ortak temeli olarak Roma hukukunu kabul ederek ortadan kaldırmaya çalıştıkları bir kötülük olarak gördüler. Yöntemleri hem otorite hem de oranı içeriyordu, ancak buradaki oran, doğal akla değil, Aristotelesçi mantıksal çıkarsamaya atıfta bulunmaktadır.</a:t>
            </a:r>
          </a:p>
          <a:p>
            <a:pPr algn="just"/>
            <a:r>
              <a:rPr lang="tr-TR" dirty="0"/>
              <a:t>ius commune, güçlü merkezi siyasi yönetimlerin ve birleşik hukuk sistemlerinin olmadığı dönemde yerel, feodal, dini, ticari ve kraliyet yetkililerinin başvurdu common law haline gelmiştir.</a:t>
            </a:r>
          </a:p>
        </p:txBody>
      </p:sp>
    </p:spTree>
    <p:extLst>
      <p:ext uri="{BB962C8B-B14F-4D97-AF65-F5344CB8AC3E}">
        <p14:creationId xmlns:p14="http://schemas.microsoft.com/office/powerpoint/2010/main" val="223434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2410</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KARŞILAŞTIRMALI HUKUKUN TARİHÇESİ</vt:lpstr>
      <vt:lpstr>GİRİŞ</vt:lpstr>
      <vt:lpstr>Klasik Antik Çağda Karşılaştırmalı Hukuk</vt:lpstr>
      <vt:lpstr>Klasik Antik Çağda Karşılaştırmalı Hukuk</vt:lpstr>
      <vt:lpstr>Klasik Antik Çağda Karşılaştırmalı Hukuk</vt:lpstr>
      <vt:lpstr>Klasik Antik Çağda Karşılaştırmalı Hukuk</vt:lpstr>
      <vt:lpstr>Orta Çağ’da Karşılaştırmalı Hukuk</vt:lpstr>
      <vt:lpstr>Orta Çağ’da Karşılaştırmalı Hukuk</vt:lpstr>
      <vt:lpstr>Orta Çağ’da Karşılaştırmalı Hukuk</vt:lpstr>
      <vt:lpstr>Rönesans’ta ve Aydınlanma Çağında Karşılaştırmalı Hukuk</vt:lpstr>
      <vt:lpstr>Rönesans’ta ve Aydınlanma Çağında Karşılaştırmalı Hukuk</vt:lpstr>
      <vt:lpstr>Pothier</vt:lpstr>
      <vt:lpstr>Robert Joseph Pothier </vt:lpstr>
      <vt:lpstr>Giambattista Vico</vt:lpstr>
      <vt:lpstr>Montesquieu</vt:lpstr>
      <vt:lpstr>Montesquieu</vt:lpstr>
      <vt:lpstr>Montesquieu</vt:lpstr>
      <vt:lpstr>Montesquieu</vt:lpstr>
      <vt:lpstr>Montesquieu</vt:lpstr>
      <vt:lpstr>Montesquieu</vt:lpstr>
      <vt:lpstr>Hegel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KARŞILAŞTIRMALI HUKUKUN TARİHÇESİ</dc:title>
  <dc:creator>Burak ÇEBİ</dc:creator>
  <cp:lastModifiedBy>Burak ÇEBİ</cp:lastModifiedBy>
  <cp:revision>1</cp:revision>
  <dcterms:created xsi:type="dcterms:W3CDTF">2022-03-13T18:40:32Z</dcterms:created>
  <dcterms:modified xsi:type="dcterms:W3CDTF">2022-03-13T22:11:05Z</dcterms:modified>
</cp:coreProperties>
</file>